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6" r:id="rId3"/>
  </p:sldMasterIdLst>
  <p:notesMasterIdLst>
    <p:notesMasterId r:id="rId73"/>
  </p:notesMasterIdLst>
  <p:handoutMasterIdLst>
    <p:handoutMasterId r:id="rId74"/>
  </p:handoutMasterIdLst>
  <p:sldIdLst>
    <p:sldId id="272" r:id="rId4"/>
    <p:sldId id="832" r:id="rId5"/>
    <p:sldId id="834" r:id="rId6"/>
    <p:sldId id="835" r:id="rId7"/>
    <p:sldId id="838" r:id="rId8"/>
    <p:sldId id="839" r:id="rId9"/>
    <p:sldId id="840" r:id="rId10"/>
    <p:sldId id="875" r:id="rId11"/>
    <p:sldId id="842" r:id="rId12"/>
    <p:sldId id="874" r:id="rId13"/>
    <p:sldId id="843" r:id="rId14"/>
    <p:sldId id="844" r:id="rId15"/>
    <p:sldId id="846" r:id="rId16"/>
    <p:sldId id="847" r:id="rId17"/>
    <p:sldId id="848" r:id="rId18"/>
    <p:sldId id="849" r:id="rId19"/>
    <p:sldId id="850" r:id="rId20"/>
    <p:sldId id="845" r:id="rId21"/>
    <p:sldId id="851" r:id="rId22"/>
    <p:sldId id="852" r:id="rId23"/>
    <p:sldId id="860" r:id="rId24"/>
    <p:sldId id="861" r:id="rId25"/>
    <p:sldId id="865" r:id="rId26"/>
    <p:sldId id="866" r:id="rId27"/>
    <p:sldId id="863" r:id="rId28"/>
    <p:sldId id="864" r:id="rId29"/>
    <p:sldId id="867" r:id="rId30"/>
    <p:sldId id="872" r:id="rId31"/>
    <p:sldId id="469" r:id="rId32"/>
    <p:sldId id="495" r:id="rId33"/>
    <p:sldId id="801" r:id="rId34"/>
    <p:sldId id="491" r:id="rId35"/>
    <p:sldId id="790" r:id="rId36"/>
    <p:sldId id="791" r:id="rId37"/>
    <p:sldId id="792" r:id="rId38"/>
    <p:sldId id="793" r:id="rId39"/>
    <p:sldId id="794" r:id="rId40"/>
    <p:sldId id="814" r:id="rId41"/>
    <p:sldId id="815" r:id="rId42"/>
    <p:sldId id="816" r:id="rId43"/>
    <p:sldId id="817" r:id="rId44"/>
    <p:sldId id="818" r:id="rId45"/>
    <p:sldId id="819" r:id="rId46"/>
    <p:sldId id="820" r:id="rId47"/>
    <p:sldId id="821" r:id="rId48"/>
    <p:sldId id="822" r:id="rId49"/>
    <p:sldId id="823" r:id="rId50"/>
    <p:sldId id="824" r:id="rId51"/>
    <p:sldId id="825" r:id="rId52"/>
    <p:sldId id="826" r:id="rId53"/>
    <p:sldId id="827" r:id="rId54"/>
    <p:sldId id="828" r:id="rId55"/>
    <p:sldId id="830" r:id="rId56"/>
    <p:sldId id="831" r:id="rId57"/>
    <p:sldId id="802" r:id="rId58"/>
    <p:sldId id="806" r:id="rId59"/>
    <p:sldId id="810" r:id="rId60"/>
    <p:sldId id="803" r:id="rId61"/>
    <p:sldId id="804" r:id="rId62"/>
    <p:sldId id="811" r:id="rId63"/>
    <p:sldId id="812" r:id="rId64"/>
    <p:sldId id="813" r:id="rId65"/>
    <p:sldId id="807" r:id="rId66"/>
    <p:sldId id="805" r:id="rId67"/>
    <p:sldId id="277" r:id="rId68"/>
    <p:sldId id="432" r:id="rId69"/>
    <p:sldId id="434" r:id="rId70"/>
    <p:sldId id="436" r:id="rId71"/>
    <p:sldId id="549" r:id="rId72"/>
  </p:sldIdLst>
  <p:sldSz cx="9144000" cy="6858000" type="screen4x3"/>
  <p:notesSz cx="7010400" cy="92964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Sheffe, Sarah" initials="SS" lastIdx="2" clrIdx="2"/>
  <p:cmAuthor id="3" name="Moore, Bronwen" initials="MB"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39C5"/>
    <a:srgbClr val="8FDFFF"/>
    <a:srgbClr val="5DD1FF"/>
    <a:srgbClr val="38D0AC"/>
    <a:srgbClr val="76B531"/>
    <a:srgbClr val="C2F0E5"/>
    <a:srgbClr val="67DBBF"/>
    <a:srgbClr val="8D83D9"/>
    <a:srgbClr val="E1E1FF"/>
    <a:srgbClr val="B0DF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876" autoAdjust="0"/>
    <p:restoredTop sz="74625" autoAdjust="0"/>
  </p:normalViewPr>
  <p:slideViewPr>
    <p:cSldViewPr>
      <p:cViewPr varScale="1">
        <p:scale>
          <a:sx n="76" d="100"/>
          <a:sy n="76" d="100"/>
        </p:scale>
        <p:origin x="23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812"/>
    </p:cViewPr>
  </p:sorterViewPr>
  <p:notesViewPr>
    <p:cSldViewPr>
      <p:cViewPr>
        <p:scale>
          <a:sx n="90" d="100"/>
          <a:sy n="90" d="100"/>
        </p:scale>
        <p:origin x="-2058" y="108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F222D-8BD3-4BBE-9481-02088F3BD0F8}" type="doc">
      <dgm:prSet loTypeId="urn:microsoft.com/office/officeart/2005/8/layout/hProcess3" loCatId="process" qsTypeId="urn:microsoft.com/office/officeart/2005/8/quickstyle/simple1" qsCatId="simple" csTypeId="urn:microsoft.com/office/officeart/2005/8/colors/accent3_4" csCatId="accent3" phldr="1"/>
      <dgm:spPr/>
      <dgm:t>
        <a:bodyPr/>
        <a:lstStyle/>
        <a:p>
          <a:endParaRPr lang="en-US"/>
        </a:p>
      </dgm:t>
    </dgm:pt>
    <dgm:pt modelId="{9A07C968-7A21-4ECE-829E-C5946F175095}">
      <dgm:prSet phldrT="[Text]" custT="1"/>
      <dgm:spPr/>
      <dgm:t>
        <a:bodyPr/>
        <a:lstStyle/>
        <a:p>
          <a:r>
            <a:rPr lang="en-US" sz="2800" dirty="0"/>
            <a:t>Acute pain</a:t>
          </a:r>
        </a:p>
      </dgm:t>
    </dgm:pt>
    <dgm:pt modelId="{4733719F-15C0-4E96-A88E-AFB24DBB24CB}" type="parTrans" cxnId="{6331C842-2812-4750-A1D0-77998922B91E}">
      <dgm:prSet/>
      <dgm:spPr/>
      <dgm:t>
        <a:bodyPr/>
        <a:lstStyle/>
        <a:p>
          <a:endParaRPr lang="en-US"/>
        </a:p>
      </dgm:t>
    </dgm:pt>
    <dgm:pt modelId="{42D375A9-3617-4562-8747-D79C59127E6F}" type="sibTrans" cxnId="{6331C842-2812-4750-A1D0-77998922B91E}">
      <dgm:prSet/>
      <dgm:spPr/>
      <dgm:t>
        <a:bodyPr/>
        <a:lstStyle/>
        <a:p>
          <a:endParaRPr lang="en-US"/>
        </a:p>
      </dgm:t>
    </dgm:pt>
    <dgm:pt modelId="{987330F8-3DB5-4E91-BB7D-D0C9E39EF77D}">
      <dgm:prSet custT="1"/>
      <dgm:spPr/>
      <dgm:t>
        <a:bodyPr/>
        <a:lstStyle/>
        <a:p>
          <a:r>
            <a:rPr lang="en-US" sz="2000" dirty="0">
              <a:solidFill>
                <a:sysClr val="windowText" lastClr="000000"/>
              </a:solidFill>
            </a:rPr>
            <a:t>Temporary</a:t>
          </a:r>
        </a:p>
      </dgm:t>
    </dgm:pt>
    <dgm:pt modelId="{0DD768B4-52CB-4044-ACD6-C5E3218084F4}" type="parTrans" cxnId="{7E18BA8A-A532-48EE-9CF0-836796D91A95}">
      <dgm:prSet/>
      <dgm:spPr/>
      <dgm:t>
        <a:bodyPr/>
        <a:lstStyle/>
        <a:p>
          <a:endParaRPr lang="en-US"/>
        </a:p>
      </dgm:t>
    </dgm:pt>
    <dgm:pt modelId="{441F4C75-2D07-4C91-9724-B838F208B3A8}" type="sibTrans" cxnId="{7E18BA8A-A532-48EE-9CF0-836796D91A95}">
      <dgm:prSet/>
      <dgm:spPr/>
      <dgm:t>
        <a:bodyPr/>
        <a:lstStyle/>
        <a:p>
          <a:endParaRPr lang="en-US"/>
        </a:p>
      </dgm:t>
    </dgm:pt>
    <dgm:pt modelId="{63311AA2-34F7-4029-B757-27357B620DB0}">
      <dgm:prSet custT="1"/>
      <dgm:spPr/>
      <dgm:t>
        <a:bodyPr/>
        <a:lstStyle/>
        <a:p>
          <a:r>
            <a:rPr lang="en-US" sz="2000" dirty="0">
              <a:solidFill>
                <a:sysClr val="windowText" lastClr="000000"/>
              </a:solidFill>
            </a:rPr>
            <a:t>Caused by a specific injury or condition</a:t>
          </a:r>
        </a:p>
      </dgm:t>
    </dgm:pt>
    <dgm:pt modelId="{421AE0D5-4BE5-45E3-957F-12B444DC569A}" type="parTrans" cxnId="{31678D80-27A8-4FAD-ABA7-EF6B2D022349}">
      <dgm:prSet/>
      <dgm:spPr/>
      <dgm:t>
        <a:bodyPr/>
        <a:lstStyle/>
        <a:p>
          <a:endParaRPr lang="en-US"/>
        </a:p>
      </dgm:t>
    </dgm:pt>
    <dgm:pt modelId="{557DBA9F-7E16-4540-9197-290CBE82E6AE}" type="sibTrans" cxnId="{31678D80-27A8-4FAD-ABA7-EF6B2D022349}">
      <dgm:prSet/>
      <dgm:spPr/>
      <dgm:t>
        <a:bodyPr/>
        <a:lstStyle/>
        <a:p>
          <a:endParaRPr lang="en-US"/>
        </a:p>
      </dgm:t>
    </dgm:pt>
    <dgm:pt modelId="{FA093A56-7E97-4FBC-ACAC-42A72E711DA2}">
      <dgm:prSet custT="1"/>
      <dgm:spPr/>
      <dgm:t>
        <a:bodyPr/>
        <a:lstStyle/>
        <a:p>
          <a:r>
            <a:rPr lang="en-US" sz="2800" dirty="0"/>
            <a:t>Persistent pain</a:t>
          </a:r>
        </a:p>
      </dgm:t>
    </dgm:pt>
    <dgm:pt modelId="{F9E2910F-54A0-4F7E-AE6A-0D9A0B912218}" type="parTrans" cxnId="{961B0B24-E32E-48B7-9C4E-0D98B228810D}">
      <dgm:prSet/>
      <dgm:spPr/>
      <dgm:t>
        <a:bodyPr/>
        <a:lstStyle/>
        <a:p>
          <a:endParaRPr lang="en-US"/>
        </a:p>
      </dgm:t>
    </dgm:pt>
    <dgm:pt modelId="{01279641-0BA4-411F-B5ED-0B47DA2D876F}" type="sibTrans" cxnId="{961B0B24-E32E-48B7-9C4E-0D98B228810D}">
      <dgm:prSet/>
      <dgm:spPr/>
      <dgm:t>
        <a:bodyPr/>
        <a:lstStyle/>
        <a:p>
          <a:endParaRPr lang="en-US"/>
        </a:p>
      </dgm:t>
    </dgm:pt>
    <dgm:pt modelId="{60E3628C-47B5-4D6A-A3B4-44C6D0CB1FAA}">
      <dgm:prSet custT="1"/>
      <dgm:spPr/>
      <dgm:t>
        <a:bodyPr/>
        <a:lstStyle/>
        <a:p>
          <a:r>
            <a:rPr lang="en-US" sz="2000" dirty="0">
              <a:solidFill>
                <a:sysClr val="windowText" lastClr="000000"/>
              </a:solidFill>
            </a:rPr>
            <a:t>Lasts longer than the expected period of healing, or more than 3 months</a:t>
          </a:r>
          <a:endParaRPr lang="en-CA" sz="2000" dirty="0">
            <a:solidFill>
              <a:sysClr val="windowText" lastClr="000000"/>
            </a:solidFill>
          </a:endParaRPr>
        </a:p>
      </dgm:t>
    </dgm:pt>
    <dgm:pt modelId="{388AF484-F9B1-471C-98AE-E1CA841BC33A}" type="parTrans" cxnId="{D43FFF53-E3AA-4C17-8DC3-660E7E7860EB}">
      <dgm:prSet/>
      <dgm:spPr/>
      <dgm:t>
        <a:bodyPr/>
        <a:lstStyle/>
        <a:p>
          <a:endParaRPr lang="en-US"/>
        </a:p>
      </dgm:t>
    </dgm:pt>
    <dgm:pt modelId="{A74AB35F-98F9-4B18-9645-9DCD9E0E913B}" type="sibTrans" cxnId="{D43FFF53-E3AA-4C17-8DC3-660E7E7860EB}">
      <dgm:prSet/>
      <dgm:spPr/>
      <dgm:t>
        <a:bodyPr/>
        <a:lstStyle/>
        <a:p>
          <a:endParaRPr lang="en-US"/>
        </a:p>
      </dgm:t>
    </dgm:pt>
    <dgm:pt modelId="{4E4342AD-831F-4598-A57E-5E4CFF2B1335}" type="pres">
      <dgm:prSet presAssocID="{9D5F222D-8BD3-4BBE-9481-02088F3BD0F8}" presName="Name0" presStyleCnt="0">
        <dgm:presLayoutVars>
          <dgm:dir/>
          <dgm:animLvl val="lvl"/>
          <dgm:resizeHandles val="exact"/>
        </dgm:presLayoutVars>
      </dgm:prSet>
      <dgm:spPr/>
    </dgm:pt>
    <dgm:pt modelId="{22DE2F71-38E7-456B-9407-003A6AF3537F}" type="pres">
      <dgm:prSet presAssocID="{9D5F222D-8BD3-4BBE-9481-02088F3BD0F8}" presName="dummy" presStyleCnt="0"/>
      <dgm:spPr/>
    </dgm:pt>
    <dgm:pt modelId="{6B487E22-B2FC-4E6C-BDCC-DEAD7FA3191E}" type="pres">
      <dgm:prSet presAssocID="{9D5F222D-8BD3-4BBE-9481-02088F3BD0F8}" presName="linH" presStyleCnt="0"/>
      <dgm:spPr/>
    </dgm:pt>
    <dgm:pt modelId="{C487169E-77C9-4E44-AC5D-7BB0F6AF6CEC}" type="pres">
      <dgm:prSet presAssocID="{9D5F222D-8BD3-4BBE-9481-02088F3BD0F8}" presName="padding1" presStyleCnt="0"/>
      <dgm:spPr/>
    </dgm:pt>
    <dgm:pt modelId="{CFD54B8E-30E9-4358-B8A5-AB1E72D79091}" type="pres">
      <dgm:prSet presAssocID="{9A07C968-7A21-4ECE-829E-C5946F175095}" presName="linV" presStyleCnt="0"/>
      <dgm:spPr/>
    </dgm:pt>
    <dgm:pt modelId="{E1BDBD2B-1A7D-4673-8EFB-51E089059675}" type="pres">
      <dgm:prSet presAssocID="{9A07C968-7A21-4ECE-829E-C5946F175095}" presName="spVertical1" presStyleCnt="0"/>
      <dgm:spPr/>
    </dgm:pt>
    <dgm:pt modelId="{421E7895-8B9F-4380-8DC3-6964D331F41A}" type="pres">
      <dgm:prSet presAssocID="{9A07C968-7A21-4ECE-829E-C5946F175095}" presName="parTx" presStyleLbl="revTx" presStyleIdx="0" presStyleCnt="4" custLinFactNeighborX="-16124" custLinFactNeighborY="-4086">
        <dgm:presLayoutVars>
          <dgm:chMax val="0"/>
          <dgm:chPref val="0"/>
          <dgm:bulletEnabled val="1"/>
        </dgm:presLayoutVars>
      </dgm:prSet>
      <dgm:spPr/>
    </dgm:pt>
    <dgm:pt modelId="{45F38DE5-5417-4197-9C56-43F752ED5A5F}" type="pres">
      <dgm:prSet presAssocID="{9A07C968-7A21-4ECE-829E-C5946F175095}" presName="spVertical2" presStyleCnt="0"/>
      <dgm:spPr/>
    </dgm:pt>
    <dgm:pt modelId="{59C6EC24-309D-4736-93C5-FCD6005C0BA6}" type="pres">
      <dgm:prSet presAssocID="{9A07C968-7A21-4ECE-829E-C5946F175095}" presName="spVertical3" presStyleCnt="0"/>
      <dgm:spPr/>
    </dgm:pt>
    <dgm:pt modelId="{36933185-FD1E-48B0-89F5-0D796AEC9454}" type="pres">
      <dgm:prSet presAssocID="{9A07C968-7A21-4ECE-829E-C5946F175095}" presName="desTx" presStyleLbl="revTx" presStyleIdx="1" presStyleCnt="4" custLinFactNeighborX="-19218" custLinFactNeighborY="-87743">
        <dgm:presLayoutVars>
          <dgm:bulletEnabled val="1"/>
        </dgm:presLayoutVars>
      </dgm:prSet>
      <dgm:spPr/>
    </dgm:pt>
    <dgm:pt modelId="{C2609034-1576-4D81-9CBE-CEDDA9E3FFAF}" type="pres">
      <dgm:prSet presAssocID="{42D375A9-3617-4562-8747-D79C59127E6F}" presName="space" presStyleCnt="0"/>
      <dgm:spPr/>
    </dgm:pt>
    <dgm:pt modelId="{3F531FF2-C432-4733-AD84-9949AE45D5DC}" type="pres">
      <dgm:prSet presAssocID="{FA093A56-7E97-4FBC-ACAC-42A72E711DA2}" presName="linV" presStyleCnt="0"/>
      <dgm:spPr/>
    </dgm:pt>
    <dgm:pt modelId="{797A915F-D0B9-4CA5-9A0D-45F02377FD95}" type="pres">
      <dgm:prSet presAssocID="{FA093A56-7E97-4FBC-ACAC-42A72E711DA2}" presName="spVertical1" presStyleCnt="0"/>
      <dgm:spPr/>
    </dgm:pt>
    <dgm:pt modelId="{D2FD095E-3BCD-441E-9EF8-20A4962B9426}" type="pres">
      <dgm:prSet presAssocID="{FA093A56-7E97-4FBC-ACAC-42A72E711DA2}" presName="parTx" presStyleLbl="revTx" presStyleIdx="2" presStyleCnt="4" custLinFactNeighborX="23605" custLinFactNeighborY="1067">
        <dgm:presLayoutVars>
          <dgm:chMax val="0"/>
          <dgm:chPref val="0"/>
          <dgm:bulletEnabled val="1"/>
        </dgm:presLayoutVars>
      </dgm:prSet>
      <dgm:spPr/>
    </dgm:pt>
    <dgm:pt modelId="{0FB6B11C-6EB8-4F02-AB7C-A0F7237A98F6}" type="pres">
      <dgm:prSet presAssocID="{FA093A56-7E97-4FBC-ACAC-42A72E711DA2}" presName="spVertical2" presStyleCnt="0"/>
      <dgm:spPr/>
    </dgm:pt>
    <dgm:pt modelId="{2D71E160-27B4-43C4-BE0A-1DF9FD82C255}" type="pres">
      <dgm:prSet presAssocID="{FA093A56-7E97-4FBC-ACAC-42A72E711DA2}" presName="spVertical3" presStyleCnt="0"/>
      <dgm:spPr/>
    </dgm:pt>
    <dgm:pt modelId="{0AE8ABD7-C977-4C87-90BC-444CDA0D51CC}" type="pres">
      <dgm:prSet presAssocID="{FA093A56-7E97-4FBC-ACAC-42A72E711DA2}" presName="desTx" presStyleLbl="revTx" presStyleIdx="3" presStyleCnt="4" custScaleX="81648" custScaleY="119677" custLinFactY="-1309" custLinFactNeighborX="14429" custLinFactNeighborY="-100000">
        <dgm:presLayoutVars>
          <dgm:bulletEnabled val="1"/>
        </dgm:presLayoutVars>
      </dgm:prSet>
      <dgm:spPr/>
    </dgm:pt>
    <dgm:pt modelId="{1FF74332-A7C4-44EA-928F-A991AAB16FC3}" type="pres">
      <dgm:prSet presAssocID="{9D5F222D-8BD3-4BBE-9481-02088F3BD0F8}" presName="padding2" presStyleCnt="0"/>
      <dgm:spPr/>
    </dgm:pt>
    <dgm:pt modelId="{8FEF8ACD-DE6E-4D4D-A620-840EA367B2F6}" type="pres">
      <dgm:prSet presAssocID="{9D5F222D-8BD3-4BBE-9481-02088F3BD0F8}" presName="negArrow" presStyleCnt="0"/>
      <dgm:spPr/>
    </dgm:pt>
    <dgm:pt modelId="{8AF51768-49C8-49B2-9438-DA398C5A6468}" type="pres">
      <dgm:prSet presAssocID="{9D5F222D-8BD3-4BBE-9481-02088F3BD0F8}" presName="backgroundArrow" presStyleLbl="node1" presStyleIdx="0" presStyleCnt="1" custScaleY="152553" custLinFactNeighborX="427" custLinFactNeighborY="-477"/>
      <dgm:spPr>
        <a:gradFill flip="none" rotWithShape="0">
          <a:gsLst>
            <a:gs pos="0">
              <a:srgbClr val="00B0F0">
                <a:shade val="30000"/>
                <a:satMod val="115000"/>
              </a:srgbClr>
            </a:gs>
            <a:gs pos="19000">
              <a:srgbClr val="00B0F0">
                <a:shade val="67500"/>
                <a:satMod val="115000"/>
              </a:srgbClr>
            </a:gs>
            <a:gs pos="91000">
              <a:srgbClr val="8FDFFF"/>
            </a:gs>
          </a:gsLst>
          <a:lin ang="10800000" scaled="1"/>
          <a:tileRect/>
        </a:gradFill>
      </dgm:spPr>
    </dgm:pt>
  </dgm:ptLst>
  <dgm:cxnLst>
    <dgm:cxn modelId="{961B0B24-E32E-48B7-9C4E-0D98B228810D}" srcId="{9D5F222D-8BD3-4BBE-9481-02088F3BD0F8}" destId="{FA093A56-7E97-4FBC-ACAC-42A72E711DA2}" srcOrd="1" destOrd="0" parTransId="{F9E2910F-54A0-4F7E-AE6A-0D9A0B912218}" sibTransId="{01279641-0BA4-411F-B5ED-0B47DA2D876F}"/>
    <dgm:cxn modelId="{1E7C4F24-805C-497D-B51D-21E0ED110790}" type="presOf" srcId="{9D5F222D-8BD3-4BBE-9481-02088F3BD0F8}" destId="{4E4342AD-831F-4598-A57E-5E4CFF2B1335}" srcOrd="0" destOrd="0" presId="urn:microsoft.com/office/officeart/2005/8/layout/hProcess3"/>
    <dgm:cxn modelId="{6331C842-2812-4750-A1D0-77998922B91E}" srcId="{9D5F222D-8BD3-4BBE-9481-02088F3BD0F8}" destId="{9A07C968-7A21-4ECE-829E-C5946F175095}" srcOrd="0" destOrd="0" parTransId="{4733719F-15C0-4E96-A88E-AFB24DBB24CB}" sibTransId="{42D375A9-3617-4562-8747-D79C59127E6F}"/>
    <dgm:cxn modelId="{2C52C76E-8F4C-4738-AFD1-A035562C5578}" type="presOf" srcId="{987330F8-3DB5-4E91-BB7D-D0C9E39EF77D}" destId="{36933185-FD1E-48B0-89F5-0D796AEC9454}" srcOrd="0" destOrd="0" presId="urn:microsoft.com/office/officeart/2005/8/layout/hProcess3"/>
    <dgm:cxn modelId="{D43FFF53-E3AA-4C17-8DC3-660E7E7860EB}" srcId="{FA093A56-7E97-4FBC-ACAC-42A72E711DA2}" destId="{60E3628C-47B5-4D6A-A3B4-44C6D0CB1FAA}" srcOrd="0" destOrd="0" parTransId="{388AF484-F9B1-471C-98AE-E1CA841BC33A}" sibTransId="{A74AB35F-98F9-4B18-9645-9DCD9E0E913B}"/>
    <dgm:cxn modelId="{2D507A7C-B362-48C9-8EF9-638FE4333199}" type="presOf" srcId="{63311AA2-34F7-4029-B757-27357B620DB0}" destId="{36933185-FD1E-48B0-89F5-0D796AEC9454}" srcOrd="0" destOrd="1" presId="urn:microsoft.com/office/officeart/2005/8/layout/hProcess3"/>
    <dgm:cxn modelId="{31678D80-27A8-4FAD-ABA7-EF6B2D022349}" srcId="{9A07C968-7A21-4ECE-829E-C5946F175095}" destId="{63311AA2-34F7-4029-B757-27357B620DB0}" srcOrd="1" destOrd="0" parTransId="{421AE0D5-4BE5-45E3-957F-12B444DC569A}" sibTransId="{557DBA9F-7E16-4540-9197-290CBE82E6AE}"/>
    <dgm:cxn modelId="{7E18BA8A-A532-48EE-9CF0-836796D91A95}" srcId="{9A07C968-7A21-4ECE-829E-C5946F175095}" destId="{987330F8-3DB5-4E91-BB7D-D0C9E39EF77D}" srcOrd="0" destOrd="0" parTransId="{0DD768B4-52CB-4044-ACD6-C5E3218084F4}" sibTransId="{441F4C75-2D07-4C91-9724-B838F208B3A8}"/>
    <dgm:cxn modelId="{3C915295-29F3-4F05-B17E-C5AC7AFE220F}" type="presOf" srcId="{60E3628C-47B5-4D6A-A3B4-44C6D0CB1FAA}" destId="{0AE8ABD7-C977-4C87-90BC-444CDA0D51CC}" srcOrd="0" destOrd="0" presId="urn:microsoft.com/office/officeart/2005/8/layout/hProcess3"/>
    <dgm:cxn modelId="{0A5CF9B8-95B9-4A18-BCDB-1CCA7CDB7C13}" type="presOf" srcId="{FA093A56-7E97-4FBC-ACAC-42A72E711DA2}" destId="{D2FD095E-3BCD-441E-9EF8-20A4962B9426}" srcOrd="0" destOrd="0" presId="urn:microsoft.com/office/officeart/2005/8/layout/hProcess3"/>
    <dgm:cxn modelId="{2B9ABCC9-7803-4C49-BBBA-1FC3F44A89FF}" type="presOf" srcId="{9A07C968-7A21-4ECE-829E-C5946F175095}" destId="{421E7895-8B9F-4380-8DC3-6964D331F41A}" srcOrd="0" destOrd="0" presId="urn:microsoft.com/office/officeart/2005/8/layout/hProcess3"/>
    <dgm:cxn modelId="{35120ACC-3213-44C6-8345-0D0027B98FC7}" type="presParOf" srcId="{4E4342AD-831F-4598-A57E-5E4CFF2B1335}" destId="{22DE2F71-38E7-456B-9407-003A6AF3537F}" srcOrd="0" destOrd="0" presId="urn:microsoft.com/office/officeart/2005/8/layout/hProcess3"/>
    <dgm:cxn modelId="{E61CB276-C320-4D0E-807E-1CD12021F030}" type="presParOf" srcId="{4E4342AD-831F-4598-A57E-5E4CFF2B1335}" destId="{6B487E22-B2FC-4E6C-BDCC-DEAD7FA3191E}" srcOrd="1" destOrd="0" presId="urn:microsoft.com/office/officeart/2005/8/layout/hProcess3"/>
    <dgm:cxn modelId="{63F25559-116D-416D-8AEF-660835A3520E}" type="presParOf" srcId="{6B487E22-B2FC-4E6C-BDCC-DEAD7FA3191E}" destId="{C487169E-77C9-4E44-AC5D-7BB0F6AF6CEC}" srcOrd="0" destOrd="0" presId="urn:microsoft.com/office/officeart/2005/8/layout/hProcess3"/>
    <dgm:cxn modelId="{EBCE6EA6-EBB1-4432-84FF-026C2D991C7B}" type="presParOf" srcId="{6B487E22-B2FC-4E6C-BDCC-DEAD7FA3191E}" destId="{CFD54B8E-30E9-4358-B8A5-AB1E72D79091}" srcOrd="1" destOrd="0" presId="urn:microsoft.com/office/officeart/2005/8/layout/hProcess3"/>
    <dgm:cxn modelId="{CE7A40EF-A7BA-470B-AE8D-B12E4C6FA192}" type="presParOf" srcId="{CFD54B8E-30E9-4358-B8A5-AB1E72D79091}" destId="{E1BDBD2B-1A7D-4673-8EFB-51E089059675}" srcOrd="0" destOrd="0" presId="urn:microsoft.com/office/officeart/2005/8/layout/hProcess3"/>
    <dgm:cxn modelId="{B7A732CD-E1F3-4AAE-A64F-09ED7648E929}" type="presParOf" srcId="{CFD54B8E-30E9-4358-B8A5-AB1E72D79091}" destId="{421E7895-8B9F-4380-8DC3-6964D331F41A}" srcOrd="1" destOrd="0" presId="urn:microsoft.com/office/officeart/2005/8/layout/hProcess3"/>
    <dgm:cxn modelId="{008618A3-3F5A-4CCB-9B74-737C737C0737}" type="presParOf" srcId="{CFD54B8E-30E9-4358-B8A5-AB1E72D79091}" destId="{45F38DE5-5417-4197-9C56-43F752ED5A5F}" srcOrd="2" destOrd="0" presId="urn:microsoft.com/office/officeart/2005/8/layout/hProcess3"/>
    <dgm:cxn modelId="{CB071BCF-BF62-4457-AE9F-10B5C431AE1D}" type="presParOf" srcId="{CFD54B8E-30E9-4358-B8A5-AB1E72D79091}" destId="{59C6EC24-309D-4736-93C5-FCD6005C0BA6}" srcOrd="3" destOrd="0" presId="urn:microsoft.com/office/officeart/2005/8/layout/hProcess3"/>
    <dgm:cxn modelId="{D3C89C17-BA25-4CED-9C88-BCBB2DC409FC}" type="presParOf" srcId="{CFD54B8E-30E9-4358-B8A5-AB1E72D79091}" destId="{36933185-FD1E-48B0-89F5-0D796AEC9454}" srcOrd="4" destOrd="0" presId="urn:microsoft.com/office/officeart/2005/8/layout/hProcess3"/>
    <dgm:cxn modelId="{87A574BF-E725-4AA4-80B0-9358F80474FC}" type="presParOf" srcId="{6B487E22-B2FC-4E6C-BDCC-DEAD7FA3191E}" destId="{C2609034-1576-4D81-9CBE-CEDDA9E3FFAF}" srcOrd="2" destOrd="0" presId="urn:microsoft.com/office/officeart/2005/8/layout/hProcess3"/>
    <dgm:cxn modelId="{577BCF29-E0A3-44E1-A2E7-195A28B43BD1}" type="presParOf" srcId="{6B487E22-B2FC-4E6C-BDCC-DEAD7FA3191E}" destId="{3F531FF2-C432-4733-AD84-9949AE45D5DC}" srcOrd="3" destOrd="0" presId="urn:microsoft.com/office/officeart/2005/8/layout/hProcess3"/>
    <dgm:cxn modelId="{785DE265-2979-4FA4-B812-F69B25263E63}" type="presParOf" srcId="{3F531FF2-C432-4733-AD84-9949AE45D5DC}" destId="{797A915F-D0B9-4CA5-9A0D-45F02377FD95}" srcOrd="0" destOrd="0" presId="urn:microsoft.com/office/officeart/2005/8/layout/hProcess3"/>
    <dgm:cxn modelId="{A4CCDF98-69EA-423D-A11A-39C659E5FD6D}" type="presParOf" srcId="{3F531FF2-C432-4733-AD84-9949AE45D5DC}" destId="{D2FD095E-3BCD-441E-9EF8-20A4962B9426}" srcOrd="1" destOrd="0" presId="urn:microsoft.com/office/officeart/2005/8/layout/hProcess3"/>
    <dgm:cxn modelId="{6D4E8FD8-A049-4F8C-B49B-6028F7159025}" type="presParOf" srcId="{3F531FF2-C432-4733-AD84-9949AE45D5DC}" destId="{0FB6B11C-6EB8-4F02-AB7C-A0F7237A98F6}" srcOrd="2" destOrd="0" presId="urn:microsoft.com/office/officeart/2005/8/layout/hProcess3"/>
    <dgm:cxn modelId="{229656C7-9B6E-4AE0-AFCC-2BBCF96C5A4C}" type="presParOf" srcId="{3F531FF2-C432-4733-AD84-9949AE45D5DC}" destId="{2D71E160-27B4-43C4-BE0A-1DF9FD82C255}" srcOrd="3" destOrd="0" presId="urn:microsoft.com/office/officeart/2005/8/layout/hProcess3"/>
    <dgm:cxn modelId="{79D0CDA4-A9F9-4DAF-8F18-3DD77B31CEF0}" type="presParOf" srcId="{3F531FF2-C432-4733-AD84-9949AE45D5DC}" destId="{0AE8ABD7-C977-4C87-90BC-444CDA0D51CC}" srcOrd="4" destOrd="0" presId="urn:microsoft.com/office/officeart/2005/8/layout/hProcess3"/>
    <dgm:cxn modelId="{BA032884-5077-424C-A946-B2C66799EBF7}" type="presParOf" srcId="{6B487E22-B2FC-4E6C-BDCC-DEAD7FA3191E}" destId="{1FF74332-A7C4-44EA-928F-A991AAB16FC3}" srcOrd="4" destOrd="0" presId="urn:microsoft.com/office/officeart/2005/8/layout/hProcess3"/>
    <dgm:cxn modelId="{53B51F3A-1A1D-4054-BC59-A94794E68E76}" type="presParOf" srcId="{6B487E22-B2FC-4E6C-BDCC-DEAD7FA3191E}" destId="{8FEF8ACD-DE6E-4D4D-A620-840EA367B2F6}" srcOrd="5" destOrd="0" presId="urn:microsoft.com/office/officeart/2005/8/layout/hProcess3"/>
    <dgm:cxn modelId="{E9122A22-3891-418B-A659-E114DCAE90DF}" type="presParOf" srcId="{6B487E22-B2FC-4E6C-BDCC-DEAD7FA3191E}" destId="{8AF51768-49C8-49B2-9438-DA398C5A6468}" srcOrd="6"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FBB897-38BE-4A36-8614-457D59C95AEB}" type="doc">
      <dgm:prSet loTypeId="urn:microsoft.com/office/officeart/2005/8/layout/arrow2" loCatId="process" qsTypeId="urn:microsoft.com/office/officeart/2005/8/quickstyle/simple1" qsCatId="simple" csTypeId="urn:microsoft.com/office/officeart/2005/8/colors/colorful2" csCatId="colorful" phldr="1"/>
      <dgm:spPr/>
      <dgm:t>
        <a:bodyPr/>
        <a:lstStyle/>
        <a:p>
          <a:endParaRPr lang="en-US"/>
        </a:p>
      </dgm:t>
    </dgm:pt>
    <dgm:pt modelId="{54DF8828-BC0E-4FC2-BB2F-B7389BD4593F}">
      <dgm:prSet phldrT="[Text]" custT="1"/>
      <dgm:spPr/>
      <dgm:t>
        <a:bodyPr/>
        <a:lstStyle/>
        <a:p>
          <a:r>
            <a:rPr lang="en-US" sz="1600" dirty="0">
              <a:solidFill>
                <a:schemeClr val="bg2"/>
              </a:solidFill>
            </a:rPr>
            <a:t>Nociceptors pick up changes in temperature, mechanical force, or chemistry</a:t>
          </a:r>
        </a:p>
      </dgm:t>
    </dgm:pt>
    <dgm:pt modelId="{5386AD31-B691-47E6-9EAD-0FC660FAE9E9}" type="parTrans" cxnId="{3B1BFACD-54AA-4FAE-9674-4345F75B59E6}">
      <dgm:prSet/>
      <dgm:spPr/>
      <dgm:t>
        <a:bodyPr/>
        <a:lstStyle/>
        <a:p>
          <a:endParaRPr lang="en-US" sz="2400"/>
        </a:p>
      </dgm:t>
    </dgm:pt>
    <dgm:pt modelId="{1D75DBBE-32AA-405C-B6AB-223673AA2EFB}" type="sibTrans" cxnId="{3B1BFACD-54AA-4FAE-9674-4345F75B59E6}">
      <dgm:prSet/>
      <dgm:spPr/>
      <dgm:t>
        <a:bodyPr/>
        <a:lstStyle/>
        <a:p>
          <a:endParaRPr lang="en-US" sz="2400"/>
        </a:p>
      </dgm:t>
    </dgm:pt>
    <dgm:pt modelId="{D06FEDBD-FD05-46D9-A5E7-2549DA117202}">
      <dgm:prSet phldrT="[Text]" custT="1"/>
      <dgm:spPr/>
      <dgm:t>
        <a:bodyPr/>
        <a:lstStyle/>
        <a:p>
          <a:r>
            <a:rPr lang="en-US" sz="1600" dirty="0">
              <a:solidFill>
                <a:schemeClr val="bg2"/>
              </a:solidFill>
            </a:rPr>
            <a:t>Spinal neurons become excited and send message along spinal cord to brain</a:t>
          </a:r>
        </a:p>
      </dgm:t>
    </dgm:pt>
    <dgm:pt modelId="{C5B603A1-A02E-46DE-9F1A-CD167FBA2D4D}" type="parTrans" cxnId="{AE7B7149-0BE0-40B0-9A53-73520EFEE45B}">
      <dgm:prSet/>
      <dgm:spPr/>
      <dgm:t>
        <a:bodyPr/>
        <a:lstStyle/>
        <a:p>
          <a:endParaRPr lang="en-US" sz="2400"/>
        </a:p>
      </dgm:t>
    </dgm:pt>
    <dgm:pt modelId="{CA3E4F74-EE69-4B18-9F49-D9D32ED3B714}" type="sibTrans" cxnId="{AE7B7149-0BE0-40B0-9A53-73520EFEE45B}">
      <dgm:prSet/>
      <dgm:spPr/>
      <dgm:t>
        <a:bodyPr/>
        <a:lstStyle/>
        <a:p>
          <a:endParaRPr lang="en-US" sz="2400"/>
        </a:p>
      </dgm:t>
    </dgm:pt>
    <dgm:pt modelId="{35D9B984-FDCA-4AC2-90FB-BB99610C3089}">
      <dgm:prSet phldrT="[Text]" custT="1"/>
      <dgm:spPr/>
      <dgm:t>
        <a:bodyPr/>
        <a:lstStyle/>
        <a:p>
          <a:r>
            <a:rPr lang="en-US" sz="1600" dirty="0">
              <a:solidFill>
                <a:schemeClr val="bg2"/>
              </a:solidFill>
              <a:effectLst/>
              <a:latin typeface="+mn-lt"/>
              <a:ea typeface="+mn-ea"/>
              <a:cs typeface="+mn-cs"/>
            </a:rPr>
            <a:t>Sensory information arriving from the spinal cord is processed </a:t>
          </a:r>
          <a:r>
            <a:rPr lang="en-US" sz="1600" dirty="0">
              <a:solidFill>
                <a:schemeClr val="bg2"/>
              </a:solidFill>
            </a:rPr>
            <a:t> in hundreds of areas</a:t>
          </a:r>
        </a:p>
      </dgm:t>
    </dgm:pt>
    <dgm:pt modelId="{261A31E4-4305-4734-A89B-853E1D5D8209}" type="parTrans" cxnId="{EF488F4D-9C67-45E3-90FD-8734986D491B}">
      <dgm:prSet/>
      <dgm:spPr/>
      <dgm:t>
        <a:bodyPr/>
        <a:lstStyle/>
        <a:p>
          <a:endParaRPr lang="en-US" sz="2400"/>
        </a:p>
      </dgm:t>
    </dgm:pt>
    <dgm:pt modelId="{0A144266-5519-470C-9487-CDB715FA0AB0}" type="sibTrans" cxnId="{EF488F4D-9C67-45E3-90FD-8734986D491B}">
      <dgm:prSet/>
      <dgm:spPr/>
      <dgm:t>
        <a:bodyPr/>
        <a:lstStyle/>
        <a:p>
          <a:endParaRPr lang="en-US" sz="2400"/>
        </a:p>
      </dgm:t>
    </dgm:pt>
    <dgm:pt modelId="{9AC5FCE5-F9C1-4882-B39F-F05961BF44A1}" type="pres">
      <dgm:prSet presAssocID="{91FBB897-38BE-4A36-8614-457D59C95AEB}" presName="arrowDiagram" presStyleCnt="0">
        <dgm:presLayoutVars>
          <dgm:chMax val="5"/>
          <dgm:dir/>
          <dgm:resizeHandles val="exact"/>
        </dgm:presLayoutVars>
      </dgm:prSet>
      <dgm:spPr/>
    </dgm:pt>
    <dgm:pt modelId="{B3A8A2DC-0BB2-411A-BFCB-6DF74A7DDA6C}" type="pres">
      <dgm:prSet presAssocID="{91FBB897-38BE-4A36-8614-457D59C95AEB}" presName="arrow" presStyleLbl="bgShp" presStyleIdx="0" presStyleCnt="1"/>
      <dgm:spPr/>
    </dgm:pt>
    <dgm:pt modelId="{0E71E6E3-C472-486B-94B7-FD1F4A4589DD}" type="pres">
      <dgm:prSet presAssocID="{91FBB897-38BE-4A36-8614-457D59C95AEB}" presName="arrowDiagram3" presStyleCnt="0"/>
      <dgm:spPr/>
    </dgm:pt>
    <dgm:pt modelId="{B63B2972-EB2C-4EFD-9643-31A2C1B7D508}" type="pres">
      <dgm:prSet presAssocID="{54DF8828-BC0E-4FC2-BB2F-B7389BD4593F}" presName="bullet3a" presStyleLbl="node1" presStyleIdx="0" presStyleCnt="3"/>
      <dgm:spPr/>
    </dgm:pt>
    <dgm:pt modelId="{C9DE5996-3CB8-409B-81F7-1A7210198EF4}" type="pres">
      <dgm:prSet presAssocID="{54DF8828-BC0E-4FC2-BB2F-B7389BD4593F}" presName="textBox3a" presStyleLbl="revTx" presStyleIdx="0" presStyleCnt="3" custScaleX="105710" custScaleY="126871" custLinFactNeighborX="19153" custLinFactNeighborY="7544">
        <dgm:presLayoutVars>
          <dgm:bulletEnabled val="1"/>
        </dgm:presLayoutVars>
      </dgm:prSet>
      <dgm:spPr/>
    </dgm:pt>
    <dgm:pt modelId="{7ADF8ABD-1E43-4360-B98A-8D54577CA992}" type="pres">
      <dgm:prSet presAssocID="{D06FEDBD-FD05-46D9-A5E7-2549DA117202}" presName="bullet3b" presStyleLbl="node1" presStyleIdx="1" presStyleCnt="3"/>
      <dgm:spPr/>
    </dgm:pt>
    <dgm:pt modelId="{3F630D25-F577-40DF-8F8B-C4E98E71A01F}" type="pres">
      <dgm:prSet presAssocID="{D06FEDBD-FD05-46D9-A5E7-2549DA117202}" presName="textBox3b" presStyleLbl="revTx" presStyleIdx="1" presStyleCnt="3" custScaleX="128835" custLinFactNeighborX="12663" custLinFactNeighborY="3745">
        <dgm:presLayoutVars>
          <dgm:bulletEnabled val="1"/>
        </dgm:presLayoutVars>
      </dgm:prSet>
      <dgm:spPr/>
    </dgm:pt>
    <dgm:pt modelId="{BD7AF179-3C12-4DF3-A1A0-8BA3E3D77D4A}" type="pres">
      <dgm:prSet presAssocID="{35D9B984-FDCA-4AC2-90FB-BB99610C3089}" presName="bullet3c" presStyleLbl="node1" presStyleIdx="2" presStyleCnt="3"/>
      <dgm:spPr/>
    </dgm:pt>
    <dgm:pt modelId="{C8033743-5EF7-465B-9043-5E02715AC341}" type="pres">
      <dgm:prSet presAssocID="{35D9B984-FDCA-4AC2-90FB-BB99610C3089}" presName="textBox3c" presStyleLbl="revTx" presStyleIdx="2" presStyleCnt="3" custScaleX="133780" custLinFactNeighborX="17608" custLinFactNeighborY="2332">
        <dgm:presLayoutVars>
          <dgm:bulletEnabled val="1"/>
        </dgm:presLayoutVars>
      </dgm:prSet>
      <dgm:spPr/>
    </dgm:pt>
  </dgm:ptLst>
  <dgm:cxnLst>
    <dgm:cxn modelId="{53ACB701-8F78-40FA-9687-144CFAE6040E}" type="presOf" srcId="{35D9B984-FDCA-4AC2-90FB-BB99610C3089}" destId="{C8033743-5EF7-465B-9043-5E02715AC341}" srcOrd="0" destOrd="0" presId="urn:microsoft.com/office/officeart/2005/8/layout/arrow2"/>
    <dgm:cxn modelId="{59192F43-681E-4A39-A596-CAAA84E41F94}" type="presOf" srcId="{D06FEDBD-FD05-46D9-A5E7-2549DA117202}" destId="{3F630D25-F577-40DF-8F8B-C4E98E71A01F}" srcOrd="0" destOrd="0" presId="urn:microsoft.com/office/officeart/2005/8/layout/arrow2"/>
    <dgm:cxn modelId="{AE7B7149-0BE0-40B0-9A53-73520EFEE45B}" srcId="{91FBB897-38BE-4A36-8614-457D59C95AEB}" destId="{D06FEDBD-FD05-46D9-A5E7-2549DA117202}" srcOrd="1" destOrd="0" parTransId="{C5B603A1-A02E-46DE-9F1A-CD167FBA2D4D}" sibTransId="{CA3E4F74-EE69-4B18-9F49-D9D32ED3B714}"/>
    <dgm:cxn modelId="{EF488F4D-9C67-45E3-90FD-8734986D491B}" srcId="{91FBB897-38BE-4A36-8614-457D59C95AEB}" destId="{35D9B984-FDCA-4AC2-90FB-BB99610C3089}" srcOrd="2" destOrd="0" parTransId="{261A31E4-4305-4734-A89B-853E1D5D8209}" sibTransId="{0A144266-5519-470C-9487-CDB715FA0AB0}"/>
    <dgm:cxn modelId="{56D27D7B-5544-4CE9-A2AC-825F70669C98}" type="presOf" srcId="{54DF8828-BC0E-4FC2-BB2F-B7389BD4593F}" destId="{C9DE5996-3CB8-409B-81F7-1A7210198EF4}" srcOrd="0" destOrd="0" presId="urn:microsoft.com/office/officeart/2005/8/layout/arrow2"/>
    <dgm:cxn modelId="{C0F3E7B6-5FA7-4996-8047-9C8492FD9B9F}" type="presOf" srcId="{91FBB897-38BE-4A36-8614-457D59C95AEB}" destId="{9AC5FCE5-F9C1-4882-B39F-F05961BF44A1}" srcOrd="0" destOrd="0" presId="urn:microsoft.com/office/officeart/2005/8/layout/arrow2"/>
    <dgm:cxn modelId="{3B1BFACD-54AA-4FAE-9674-4345F75B59E6}" srcId="{91FBB897-38BE-4A36-8614-457D59C95AEB}" destId="{54DF8828-BC0E-4FC2-BB2F-B7389BD4593F}" srcOrd="0" destOrd="0" parTransId="{5386AD31-B691-47E6-9EAD-0FC660FAE9E9}" sibTransId="{1D75DBBE-32AA-405C-B6AB-223673AA2EFB}"/>
    <dgm:cxn modelId="{1550EFB7-E968-4CFE-BA40-950D59DC6DAA}" type="presParOf" srcId="{9AC5FCE5-F9C1-4882-B39F-F05961BF44A1}" destId="{B3A8A2DC-0BB2-411A-BFCB-6DF74A7DDA6C}" srcOrd="0" destOrd="0" presId="urn:microsoft.com/office/officeart/2005/8/layout/arrow2"/>
    <dgm:cxn modelId="{2437ADFF-53D2-44EC-A55E-C480D78BA00C}" type="presParOf" srcId="{9AC5FCE5-F9C1-4882-B39F-F05961BF44A1}" destId="{0E71E6E3-C472-486B-94B7-FD1F4A4589DD}" srcOrd="1" destOrd="0" presId="urn:microsoft.com/office/officeart/2005/8/layout/arrow2"/>
    <dgm:cxn modelId="{A570FBBC-52C6-4827-9FB0-529580587AAD}" type="presParOf" srcId="{0E71E6E3-C472-486B-94B7-FD1F4A4589DD}" destId="{B63B2972-EB2C-4EFD-9643-31A2C1B7D508}" srcOrd="0" destOrd="0" presId="urn:microsoft.com/office/officeart/2005/8/layout/arrow2"/>
    <dgm:cxn modelId="{F335FFCC-C8FA-4F76-9624-E1EDCB787A9E}" type="presParOf" srcId="{0E71E6E3-C472-486B-94B7-FD1F4A4589DD}" destId="{C9DE5996-3CB8-409B-81F7-1A7210198EF4}" srcOrd="1" destOrd="0" presId="urn:microsoft.com/office/officeart/2005/8/layout/arrow2"/>
    <dgm:cxn modelId="{05AC291C-470B-4410-80D5-3A38368F992C}" type="presParOf" srcId="{0E71E6E3-C472-486B-94B7-FD1F4A4589DD}" destId="{7ADF8ABD-1E43-4360-B98A-8D54577CA992}" srcOrd="2" destOrd="0" presId="urn:microsoft.com/office/officeart/2005/8/layout/arrow2"/>
    <dgm:cxn modelId="{29C0FEA7-A722-4D0E-B2A8-CB1A526BDEA6}" type="presParOf" srcId="{0E71E6E3-C472-486B-94B7-FD1F4A4589DD}" destId="{3F630D25-F577-40DF-8F8B-C4E98E71A01F}" srcOrd="3" destOrd="0" presId="urn:microsoft.com/office/officeart/2005/8/layout/arrow2"/>
    <dgm:cxn modelId="{18DF2FBF-4372-48CA-838B-C05DD5EE2B9F}" type="presParOf" srcId="{0E71E6E3-C472-486B-94B7-FD1F4A4589DD}" destId="{BD7AF179-3C12-4DF3-A1A0-8BA3E3D77D4A}" srcOrd="4" destOrd="0" presId="urn:microsoft.com/office/officeart/2005/8/layout/arrow2"/>
    <dgm:cxn modelId="{6D4B0CF6-A188-4B3D-B3DD-04395F938AE6}" type="presParOf" srcId="{0E71E6E3-C472-486B-94B7-FD1F4A4589DD}" destId="{C8033743-5EF7-465B-9043-5E02715AC341}"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D5602A-FB87-46EE-919B-C55AABCC8026}" type="doc">
      <dgm:prSet loTypeId="urn:microsoft.com/office/officeart/2008/layout/BendingPictureCaptionList" loCatId="picture" qsTypeId="urn:microsoft.com/office/officeart/2005/8/quickstyle/simple3" qsCatId="simple" csTypeId="urn:microsoft.com/office/officeart/2005/8/colors/accent1_2" csCatId="accent1" phldr="1"/>
      <dgm:spPr/>
      <dgm:t>
        <a:bodyPr/>
        <a:lstStyle/>
        <a:p>
          <a:endParaRPr lang="en-US"/>
        </a:p>
      </dgm:t>
    </dgm:pt>
    <dgm:pt modelId="{C73D7CFB-EB7A-4D24-A24B-5D3497002B2E}">
      <dgm:prSet custT="1"/>
      <dgm:spPr/>
      <dgm:t>
        <a:bodyPr/>
        <a:lstStyle/>
        <a:p>
          <a:pPr algn="ctr" rtl="0"/>
          <a:r>
            <a:rPr lang="en-US" sz="2400" b="1" dirty="0"/>
            <a:t>Inflammation </a:t>
          </a:r>
        </a:p>
      </dgm:t>
    </dgm:pt>
    <dgm:pt modelId="{098ED3E6-C808-4D70-B1A8-8F434370FEF3}" type="parTrans" cxnId="{3A0E70BB-CA15-44CA-9ECE-E2828B430109}">
      <dgm:prSet/>
      <dgm:spPr/>
      <dgm:t>
        <a:bodyPr/>
        <a:lstStyle/>
        <a:p>
          <a:endParaRPr lang="en-US"/>
        </a:p>
      </dgm:t>
    </dgm:pt>
    <dgm:pt modelId="{CA64747D-E7CD-4A3D-B50B-D50488DD4119}" type="sibTrans" cxnId="{3A0E70BB-CA15-44CA-9ECE-E2828B430109}">
      <dgm:prSet/>
      <dgm:spPr/>
      <dgm:t>
        <a:bodyPr/>
        <a:lstStyle/>
        <a:p>
          <a:endParaRPr lang="en-US"/>
        </a:p>
      </dgm:t>
    </dgm:pt>
    <dgm:pt modelId="{962B7A17-47DF-4C84-BF50-452B6CDD36FC}">
      <dgm:prSet custT="1"/>
      <dgm:spPr/>
      <dgm:t>
        <a:bodyPr/>
        <a:lstStyle/>
        <a:p>
          <a:pPr algn="ctr"/>
          <a:r>
            <a:rPr lang="en-US" sz="2400" b="1" dirty="0"/>
            <a:t>Chemistry</a:t>
          </a:r>
        </a:p>
      </dgm:t>
    </dgm:pt>
    <dgm:pt modelId="{FADF8050-CB58-4AAD-86F9-347C1E882A45}" type="parTrans" cxnId="{83A7C066-993F-4422-B7F8-B353528E3B1D}">
      <dgm:prSet/>
      <dgm:spPr/>
      <dgm:t>
        <a:bodyPr/>
        <a:lstStyle/>
        <a:p>
          <a:endParaRPr lang="en-US"/>
        </a:p>
      </dgm:t>
    </dgm:pt>
    <dgm:pt modelId="{D2D426AA-6D2E-4020-92CB-A5F648274A05}" type="sibTrans" cxnId="{83A7C066-993F-4422-B7F8-B353528E3B1D}">
      <dgm:prSet/>
      <dgm:spPr/>
      <dgm:t>
        <a:bodyPr/>
        <a:lstStyle/>
        <a:p>
          <a:endParaRPr lang="en-US"/>
        </a:p>
      </dgm:t>
    </dgm:pt>
    <dgm:pt modelId="{DC482AA5-0479-48BB-A895-6B469FF6192F}">
      <dgm:prSet custT="1"/>
      <dgm:spPr/>
      <dgm:t>
        <a:bodyPr/>
        <a:lstStyle/>
        <a:p>
          <a:pPr algn="ctr"/>
          <a:r>
            <a:rPr lang="en-US" sz="2400" b="1" dirty="0"/>
            <a:t>Brain pathways</a:t>
          </a:r>
        </a:p>
      </dgm:t>
    </dgm:pt>
    <dgm:pt modelId="{CD46AF47-44E9-48AC-A6E5-9AD98FB65BAD}" type="parTrans" cxnId="{EE42E38E-4AE2-479F-99C9-5D3E8C7DD16F}">
      <dgm:prSet/>
      <dgm:spPr/>
      <dgm:t>
        <a:bodyPr/>
        <a:lstStyle/>
        <a:p>
          <a:endParaRPr lang="en-US"/>
        </a:p>
      </dgm:t>
    </dgm:pt>
    <dgm:pt modelId="{6C7FBA0B-A9C3-44D1-A752-73C823138C7F}" type="sibTrans" cxnId="{EE42E38E-4AE2-479F-99C9-5D3E8C7DD16F}">
      <dgm:prSet/>
      <dgm:spPr/>
      <dgm:t>
        <a:bodyPr/>
        <a:lstStyle/>
        <a:p>
          <a:endParaRPr lang="en-US"/>
        </a:p>
      </dgm:t>
    </dgm:pt>
    <dgm:pt modelId="{7FE5E4D2-DA0F-4151-B517-212B8BD2F0CC}">
      <dgm:prSet custT="1"/>
      <dgm:spPr/>
      <dgm:t>
        <a:bodyPr/>
        <a:lstStyle/>
        <a:p>
          <a:pPr algn="ctr"/>
          <a:r>
            <a:rPr lang="en-US" sz="2400" b="1" dirty="0"/>
            <a:t>Spinal cord neurons</a:t>
          </a:r>
        </a:p>
      </dgm:t>
    </dgm:pt>
    <dgm:pt modelId="{9EC92CC7-EF1F-4766-8295-BDB70DC4A6BA}" type="parTrans" cxnId="{4F6DD3AD-BAD2-440A-853A-BF9BD30BAA36}">
      <dgm:prSet/>
      <dgm:spPr/>
      <dgm:t>
        <a:bodyPr/>
        <a:lstStyle/>
        <a:p>
          <a:endParaRPr lang="en-US"/>
        </a:p>
      </dgm:t>
    </dgm:pt>
    <dgm:pt modelId="{77A45EA3-7BC4-4333-BD25-6C9F44856584}" type="sibTrans" cxnId="{4F6DD3AD-BAD2-440A-853A-BF9BD30BAA36}">
      <dgm:prSet/>
      <dgm:spPr/>
      <dgm:t>
        <a:bodyPr/>
        <a:lstStyle/>
        <a:p>
          <a:endParaRPr lang="en-US"/>
        </a:p>
      </dgm:t>
    </dgm:pt>
    <dgm:pt modelId="{7A0064F3-9A07-4705-BCEF-16382CE1307F}" type="pres">
      <dgm:prSet presAssocID="{9BD5602A-FB87-46EE-919B-C55AABCC8026}" presName="Name0" presStyleCnt="0">
        <dgm:presLayoutVars>
          <dgm:dir/>
          <dgm:resizeHandles val="exact"/>
        </dgm:presLayoutVars>
      </dgm:prSet>
      <dgm:spPr/>
    </dgm:pt>
    <dgm:pt modelId="{4484CBC1-4F14-4A91-B69F-5E0909C46352}" type="pres">
      <dgm:prSet presAssocID="{C73D7CFB-EB7A-4D24-A24B-5D3497002B2E}" presName="composite" presStyleCnt="0"/>
      <dgm:spPr/>
    </dgm:pt>
    <dgm:pt modelId="{6196DFB1-D53F-4F87-A44A-B269D9AB870F}" type="pres">
      <dgm:prSet presAssocID="{C73D7CFB-EB7A-4D24-A24B-5D3497002B2E}" presName="rect1" presStyleLbl="bgImgPlace1" presStyleIdx="0" presStyleCnt="4" custLinFactNeighborX="51910"/>
      <dgm:spPr>
        <a:blipFill rotWithShape="1">
          <a:blip xmlns:r="http://schemas.openxmlformats.org/officeDocument/2006/relationships" r:embed="rId1"/>
          <a:stretch>
            <a:fillRect/>
          </a:stretch>
        </a:blipFill>
      </dgm:spPr>
    </dgm:pt>
    <dgm:pt modelId="{ED491130-DBB6-4855-9B4E-643076842BAF}" type="pres">
      <dgm:prSet presAssocID="{C73D7CFB-EB7A-4D24-A24B-5D3497002B2E}" presName="wedgeRectCallout1" presStyleLbl="node1" presStyleIdx="0" presStyleCnt="4" custLinFactNeighborX="58324">
        <dgm:presLayoutVars>
          <dgm:bulletEnabled val="1"/>
        </dgm:presLayoutVars>
      </dgm:prSet>
      <dgm:spPr/>
    </dgm:pt>
    <dgm:pt modelId="{4DFF3310-DEFB-43DC-A60C-2AFBFD07FF7C}" type="pres">
      <dgm:prSet presAssocID="{CA64747D-E7CD-4A3D-B50B-D50488DD4119}" presName="sibTrans" presStyleCnt="0"/>
      <dgm:spPr/>
    </dgm:pt>
    <dgm:pt modelId="{754B5869-5FE5-4847-99D6-5A09E8A29FDA}" type="pres">
      <dgm:prSet presAssocID="{962B7A17-47DF-4C84-BF50-452B6CDD36FC}" presName="composite" presStyleCnt="0"/>
      <dgm:spPr/>
    </dgm:pt>
    <dgm:pt modelId="{99D3BA16-DC0D-4433-AE10-F78FDC893BE5}" type="pres">
      <dgm:prSet presAssocID="{962B7A17-47DF-4C84-BF50-452B6CDD36FC}" presName="rect1" presStyleLbl="bgImgPlace1" presStyleIdx="1" presStyleCnt="4" custLinFactNeighborX="51910"/>
      <dgm:spPr>
        <a:blipFill rotWithShape="1">
          <a:blip xmlns:r="http://schemas.openxmlformats.org/officeDocument/2006/relationships" r:embed="rId2"/>
          <a:stretch>
            <a:fillRect/>
          </a:stretch>
        </a:blipFill>
      </dgm:spPr>
    </dgm:pt>
    <dgm:pt modelId="{6CE16E20-551D-4CC6-8F71-C1B05EC9EDAB}" type="pres">
      <dgm:prSet presAssocID="{962B7A17-47DF-4C84-BF50-452B6CDD36FC}" presName="wedgeRectCallout1" presStyleLbl="node1" presStyleIdx="1" presStyleCnt="4" custLinFactNeighborX="58324">
        <dgm:presLayoutVars>
          <dgm:bulletEnabled val="1"/>
        </dgm:presLayoutVars>
      </dgm:prSet>
      <dgm:spPr/>
    </dgm:pt>
    <dgm:pt modelId="{98CAF524-CCCA-496F-8C1F-F43CEF57DC46}" type="pres">
      <dgm:prSet presAssocID="{D2D426AA-6D2E-4020-92CB-A5F648274A05}" presName="sibTrans" presStyleCnt="0"/>
      <dgm:spPr/>
    </dgm:pt>
    <dgm:pt modelId="{8032D5EC-40AE-4201-8BB0-5147BE860D07}" type="pres">
      <dgm:prSet presAssocID="{7FE5E4D2-DA0F-4151-B517-212B8BD2F0CC}" presName="composite" presStyleCnt="0"/>
      <dgm:spPr/>
    </dgm:pt>
    <dgm:pt modelId="{9B113FE0-98C3-409C-9936-E9BFFAB42868}" type="pres">
      <dgm:prSet presAssocID="{7FE5E4D2-DA0F-4151-B517-212B8BD2F0CC}" presName="rect1" presStyleLbl="bgImgPlace1" presStyleIdx="2" presStyleCnt="4" custLinFactX="-68279" custLinFactY="39295" custLinFactNeighborX="-100000" custLinFactNeighborY="100000"/>
      <dgm:spPr>
        <a:blipFill rotWithShape="1">
          <a:blip xmlns:r="http://schemas.openxmlformats.org/officeDocument/2006/relationships" r:embed="rId3"/>
          <a:stretch>
            <a:fillRect/>
          </a:stretch>
        </a:blipFill>
      </dgm:spPr>
    </dgm:pt>
    <dgm:pt modelId="{4CA35049-5B4B-4DEE-984C-BF2B657EDF25}" type="pres">
      <dgm:prSet presAssocID="{7FE5E4D2-DA0F-4151-B517-212B8BD2F0CC}" presName="wedgeRectCallout1" presStyleLbl="node1" presStyleIdx="2" presStyleCnt="4" custLinFactX="-85712" custLinFactY="194324" custLinFactNeighborX="-100000" custLinFactNeighborY="200000">
        <dgm:presLayoutVars>
          <dgm:bulletEnabled val="1"/>
        </dgm:presLayoutVars>
      </dgm:prSet>
      <dgm:spPr/>
    </dgm:pt>
    <dgm:pt modelId="{13E03233-5EFC-4786-A69A-2432056DB752}" type="pres">
      <dgm:prSet presAssocID="{77A45EA3-7BC4-4333-BD25-6C9F44856584}" presName="sibTrans" presStyleCnt="0"/>
      <dgm:spPr/>
    </dgm:pt>
    <dgm:pt modelId="{FF33593A-10A4-4968-9022-E5B37FEDC02B}" type="pres">
      <dgm:prSet presAssocID="{DC482AA5-0479-48BB-A895-6B469FF6192F}" presName="composite" presStyleCnt="0"/>
      <dgm:spPr/>
    </dgm:pt>
    <dgm:pt modelId="{808499B4-D752-4045-8D14-31E9D7D87A71}" type="pres">
      <dgm:prSet presAssocID="{DC482AA5-0479-48BB-A895-6B469FF6192F}" presName="rect1" presStyleLbl="bgImgPlace1" presStyleIdx="3" presStyleCnt="4" custLinFactNeighborX="50000" custLinFactNeighborY="1795"/>
      <dgm:spPr>
        <a:blipFill rotWithShape="1">
          <a:blip xmlns:r="http://schemas.openxmlformats.org/officeDocument/2006/relationships" r:embed="rId4"/>
          <a:stretch>
            <a:fillRect/>
          </a:stretch>
        </a:blipFill>
      </dgm:spPr>
    </dgm:pt>
    <dgm:pt modelId="{FAB45286-78EF-47A5-AF18-DE9D6C855C2E}" type="pres">
      <dgm:prSet presAssocID="{DC482AA5-0479-48BB-A895-6B469FF6192F}" presName="wedgeRectCallout1" presStyleLbl="node1" presStyleIdx="3" presStyleCnt="4" custLinFactNeighborX="56179" custLinFactNeighborY="5127">
        <dgm:presLayoutVars>
          <dgm:bulletEnabled val="1"/>
        </dgm:presLayoutVars>
      </dgm:prSet>
      <dgm:spPr/>
    </dgm:pt>
  </dgm:ptLst>
  <dgm:cxnLst>
    <dgm:cxn modelId="{FF93D433-9858-4A72-907F-02D6E572AFB9}" type="presOf" srcId="{962B7A17-47DF-4C84-BF50-452B6CDD36FC}" destId="{6CE16E20-551D-4CC6-8F71-C1B05EC9EDAB}" srcOrd="0" destOrd="0" presId="urn:microsoft.com/office/officeart/2008/layout/BendingPictureCaptionList"/>
    <dgm:cxn modelId="{CE48093A-4DFF-46EF-A7CE-C4B51F0C5CBA}" type="presOf" srcId="{DC482AA5-0479-48BB-A895-6B469FF6192F}" destId="{FAB45286-78EF-47A5-AF18-DE9D6C855C2E}" srcOrd="0" destOrd="0" presId="urn:microsoft.com/office/officeart/2008/layout/BendingPictureCaptionList"/>
    <dgm:cxn modelId="{70670C42-CF8E-4CB5-9300-6390B039DE9A}" type="presOf" srcId="{7FE5E4D2-DA0F-4151-B517-212B8BD2F0CC}" destId="{4CA35049-5B4B-4DEE-984C-BF2B657EDF25}" srcOrd="0" destOrd="0" presId="urn:microsoft.com/office/officeart/2008/layout/BendingPictureCaptionList"/>
    <dgm:cxn modelId="{83A7C066-993F-4422-B7F8-B353528E3B1D}" srcId="{9BD5602A-FB87-46EE-919B-C55AABCC8026}" destId="{962B7A17-47DF-4C84-BF50-452B6CDD36FC}" srcOrd="1" destOrd="0" parTransId="{FADF8050-CB58-4AAD-86F9-347C1E882A45}" sibTransId="{D2D426AA-6D2E-4020-92CB-A5F648274A05}"/>
    <dgm:cxn modelId="{EE42E38E-4AE2-479F-99C9-5D3E8C7DD16F}" srcId="{9BD5602A-FB87-46EE-919B-C55AABCC8026}" destId="{DC482AA5-0479-48BB-A895-6B469FF6192F}" srcOrd="3" destOrd="0" parTransId="{CD46AF47-44E9-48AC-A6E5-9AD98FB65BAD}" sibTransId="{6C7FBA0B-A9C3-44D1-A752-73C823138C7F}"/>
    <dgm:cxn modelId="{4F6DD3AD-BAD2-440A-853A-BF9BD30BAA36}" srcId="{9BD5602A-FB87-46EE-919B-C55AABCC8026}" destId="{7FE5E4D2-DA0F-4151-B517-212B8BD2F0CC}" srcOrd="2" destOrd="0" parTransId="{9EC92CC7-EF1F-4766-8295-BDB70DC4A6BA}" sibTransId="{77A45EA3-7BC4-4333-BD25-6C9F44856584}"/>
    <dgm:cxn modelId="{78B3C1B5-7258-4610-A95A-13E1BC79EBE7}" type="presOf" srcId="{9BD5602A-FB87-46EE-919B-C55AABCC8026}" destId="{7A0064F3-9A07-4705-BCEF-16382CE1307F}" srcOrd="0" destOrd="0" presId="urn:microsoft.com/office/officeart/2008/layout/BendingPictureCaptionList"/>
    <dgm:cxn modelId="{3A0E70BB-CA15-44CA-9ECE-E2828B430109}" srcId="{9BD5602A-FB87-46EE-919B-C55AABCC8026}" destId="{C73D7CFB-EB7A-4D24-A24B-5D3497002B2E}" srcOrd="0" destOrd="0" parTransId="{098ED3E6-C808-4D70-B1A8-8F434370FEF3}" sibTransId="{CA64747D-E7CD-4A3D-B50B-D50488DD4119}"/>
    <dgm:cxn modelId="{EF5B7FFD-80DA-41DB-8B92-F06092854625}" type="presOf" srcId="{C73D7CFB-EB7A-4D24-A24B-5D3497002B2E}" destId="{ED491130-DBB6-4855-9B4E-643076842BAF}" srcOrd="0" destOrd="0" presId="urn:microsoft.com/office/officeart/2008/layout/BendingPictureCaptionList"/>
    <dgm:cxn modelId="{84F9E60D-691C-4F66-BDAB-93EB9F43912C}" type="presParOf" srcId="{7A0064F3-9A07-4705-BCEF-16382CE1307F}" destId="{4484CBC1-4F14-4A91-B69F-5E0909C46352}" srcOrd="0" destOrd="0" presId="urn:microsoft.com/office/officeart/2008/layout/BendingPictureCaptionList"/>
    <dgm:cxn modelId="{A4F9C346-4D3B-49B6-8814-838C02B332A3}" type="presParOf" srcId="{4484CBC1-4F14-4A91-B69F-5E0909C46352}" destId="{6196DFB1-D53F-4F87-A44A-B269D9AB870F}" srcOrd="0" destOrd="0" presId="urn:microsoft.com/office/officeart/2008/layout/BendingPictureCaptionList"/>
    <dgm:cxn modelId="{C66D1829-69C5-45B4-A9E1-992E69005500}" type="presParOf" srcId="{4484CBC1-4F14-4A91-B69F-5E0909C46352}" destId="{ED491130-DBB6-4855-9B4E-643076842BAF}" srcOrd="1" destOrd="0" presId="urn:microsoft.com/office/officeart/2008/layout/BendingPictureCaptionList"/>
    <dgm:cxn modelId="{7F062131-8BAF-41CF-ACEF-D9D0336A9BFC}" type="presParOf" srcId="{7A0064F3-9A07-4705-BCEF-16382CE1307F}" destId="{4DFF3310-DEFB-43DC-A60C-2AFBFD07FF7C}" srcOrd="1" destOrd="0" presId="urn:microsoft.com/office/officeart/2008/layout/BendingPictureCaptionList"/>
    <dgm:cxn modelId="{63F60C65-5121-4449-BBAE-7630EBA153E8}" type="presParOf" srcId="{7A0064F3-9A07-4705-BCEF-16382CE1307F}" destId="{754B5869-5FE5-4847-99D6-5A09E8A29FDA}" srcOrd="2" destOrd="0" presId="urn:microsoft.com/office/officeart/2008/layout/BendingPictureCaptionList"/>
    <dgm:cxn modelId="{842F94AA-07DE-4C57-8ACD-96FF1C680708}" type="presParOf" srcId="{754B5869-5FE5-4847-99D6-5A09E8A29FDA}" destId="{99D3BA16-DC0D-4433-AE10-F78FDC893BE5}" srcOrd="0" destOrd="0" presId="urn:microsoft.com/office/officeart/2008/layout/BendingPictureCaptionList"/>
    <dgm:cxn modelId="{2DD4AB0A-EDED-45CA-88B9-A99C7FF5FF53}" type="presParOf" srcId="{754B5869-5FE5-4847-99D6-5A09E8A29FDA}" destId="{6CE16E20-551D-4CC6-8F71-C1B05EC9EDAB}" srcOrd="1" destOrd="0" presId="urn:microsoft.com/office/officeart/2008/layout/BendingPictureCaptionList"/>
    <dgm:cxn modelId="{676D0911-5669-4037-ACFC-0CA9F2B27E3F}" type="presParOf" srcId="{7A0064F3-9A07-4705-BCEF-16382CE1307F}" destId="{98CAF524-CCCA-496F-8C1F-F43CEF57DC46}" srcOrd="3" destOrd="0" presId="urn:microsoft.com/office/officeart/2008/layout/BendingPictureCaptionList"/>
    <dgm:cxn modelId="{5A4A79BA-8813-4588-8D56-A92CF3A2A0ED}" type="presParOf" srcId="{7A0064F3-9A07-4705-BCEF-16382CE1307F}" destId="{8032D5EC-40AE-4201-8BB0-5147BE860D07}" srcOrd="4" destOrd="0" presId="urn:microsoft.com/office/officeart/2008/layout/BendingPictureCaptionList"/>
    <dgm:cxn modelId="{BA4C2AF4-2915-442A-AF8D-39A8BE65CE81}" type="presParOf" srcId="{8032D5EC-40AE-4201-8BB0-5147BE860D07}" destId="{9B113FE0-98C3-409C-9936-E9BFFAB42868}" srcOrd="0" destOrd="0" presId="urn:microsoft.com/office/officeart/2008/layout/BendingPictureCaptionList"/>
    <dgm:cxn modelId="{34568156-0BBB-4257-BE78-BD6045B54F0D}" type="presParOf" srcId="{8032D5EC-40AE-4201-8BB0-5147BE860D07}" destId="{4CA35049-5B4B-4DEE-984C-BF2B657EDF25}" srcOrd="1" destOrd="0" presId="urn:microsoft.com/office/officeart/2008/layout/BendingPictureCaptionList"/>
    <dgm:cxn modelId="{DB185C6E-3C6F-4BF4-AAD2-323B721BA783}" type="presParOf" srcId="{7A0064F3-9A07-4705-BCEF-16382CE1307F}" destId="{13E03233-5EFC-4786-A69A-2432056DB752}" srcOrd="5" destOrd="0" presId="urn:microsoft.com/office/officeart/2008/layout/BendingPictureCaptionList"/>
    <dgm:cxn modelId="{9B40138B-4180-4D9C-A2F7-A15554F057C7}" type="presParOf" srcId="{7A0064F3-9A07-4705-BCEF-16382CE1307F}" destId="{FF33593A-10A4-4968-9022-E5B37FEDC02B}" srcOrd="6" destOrd="0" presId="urn:microsoft.com/office/officeart/2008/layout/BendingPictureCaptionList"/>
    <dgm:cxn modelId="{5FF30239-C037-4EBF-BE5C-470FEA4A9900}" type="presParOf" srcId="{FF33593A-10A4-4968-9022-E5B37FEDC02B}" destId="{808499B4-D752-4045-8D14-31E9D7D87A71}" srcOrd="0" destOrd="0" presId="urn:microsoft.com/office/officeart/2008/layout/BendingPictureCaptionList"/>
    <dgm:cxn modelId="{17A9962A-0390-4B45-AFC0-554B7DD88A20}" type="presParOf" srcId="{FF33593A-10A4-4968-9022-E5B37FEDC02B}" destId="{FAB45286-78EF-47A5-AF18-DE9D6C855C2E}"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51768-49C8-49B2-9438-DA398C5A6468}">
      <dsp:nvSpPr>
        <dsp:cNvPr id="0" name=""/>
        <dsp:cNvSpPr/>
      </dsp:nvSpPr>
      <dsp:spPr>
        <a:xfrm>
          <a:off x="0" y="0"/>
          <a:ext cx="8915400" cy="4064011"/>
        </a:xfrm>
        <a:prstGeom prst="rightArrow">
          <a:avLst/>
        </a:prstGeom>
        <a:gradFill flip="none" rotWithShape="0">
          <a:gsLst>
            <a:gs pos="0">
              <a:srgbClr val="00B0F0">
                <a:shade val="30000"/>
                <a:satMod val="115000"/>
              </a:srgbClr>
            </a:gs>
            <a:gs pos="19000">
              <a:srgbClr val="00B0F0">
                <a:shade val="67500"/>
                <a:satMod val="115000"/>
              </a:srgbClr>
            </a:gs>
            <a:gs pos="91000">
              <a:srgbClr val="8FDFFF"/>
            </a:gs>
          </a:gsLst>
          <a:lin ang="108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E8ABD7-C977-4C87-90BC-444CDA0D51CC}">
      <dsp:nvSpPr>
        <dsp:cNvPr id="0" name=""/>
        <dsp:cNvSpPr/>
      </dsp:nvSpPr>
      <dsp:spPr>
        <a:xfrm>
          <a:off x="5486393" y="1597131"/>
          <a:ext cx="2711945" cy="127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solidFill>
            </a:rPr>
            <a:t>Lasts longer than the expected period of healing, or more than 3 months</a:t>
          </a:r>
          <a:endParaRPr lang="en-CA" sz="2000" kern="1200" dirty="0">
            <a:solidFill>
              <a:sysClr val="windowText" lastClr="000000"/>
            </a:solidFill>
          </a:endParaRPr>
        </a:p>
      </dsp:txBody>
      <dsp:txXfrm>
        <a:off x="5486393" y="1597131"/>
        <a:ext cx="2711945" cy="1276523"/>
      </dsp:txXfrm>
    </dsp:sp>
    <dsp:sp modelId="{D2FD095E-3BCD-441E-9EF8-20A4962B9426}">
      <dsp:nvSpPr>
        <dsp:cNvPr id="0" name=""/>
        <dsp:cNvSpPr/>
      </dsp:nvSpPr>
      <dsp:spPr>
        <a:xfrm>
          <a:off x="5486393" y="685800"/>
          <a:ext cx="3321508" cy="13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t>Persistent pain</a:t>
          </a:r>
        </a:p>
      </dsp:txBody>
      <dsp:txXfrm>
        <a:off x="5486393" y="685800"/>
        <a:ext cx="3321508" cy="1332000"/>
      </dsp:txXfrm>
    </dsp:sp>
    <dsp:sp modelId="{36933185-FD1E-48B0-89F5-0D796AEC9454}">
      <dsp:nvSpPr>
        <dsp:cNvPr id="0" name=""/>
        <dsp:cNvSpPr/>
      </dsp:nvSpPr>
      <dsp:spPr>
        <a:xfrm>
          <a:off x="78212" y="1676399"/>
          <a:ext cx="3321508" cy="106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solidFill>
            </a:rPr>
            <a:t>Temporary</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Caused by a specific injury or condition</a:t>
          </a:r>
        </a:p>
      </dsp:txBody>
      <dsp:txXfrm>
        <a:off x="78212" y="1676399"/>
        <a:ext cx="3321508" cy="1066640"/>
      </dsp:txXfrm>
    </dsp:sp>
    <dsp:sp modelId="{421E7895-8B9F-4380-8DC3-6964D331F41A}">
      <dsp:nvSpPr>
        <dsp:cNvPr id="0" name=""/>
        <dsp:cNvSpPr/>
      </dsp:nvSpPr>
      <dsp:spPr>
        <a:xfrm>
          <a:off x="180980" y="651481"/>
          <a:ext cx="3321508" cy="13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t>Acute pain</a:t>
          </a:r>
        </a:p>
      </dsp:txBody>
      <dsp:txXfrm>
        <a:off x="180980" y="651481"/>
        <a:ext cx="3321508" cy="133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8A2DC-0BB2-411A-BFCB-6DF74A7DDA6C}">
      <dsp:nvSpPr>
        <dsp:cNvPr id="0" name=""/>
        <dsp:cNvSpPr/>
      </dsp:nvSpPr>
      <dsp:spPr>
        <a:xfrm>
          <a:off x="0" y="64792"/>
          <a:ext cx="7164288" cy="447768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3B2972-EB2C-4EFD-9643-31A2C1B7D508}">
      <dsp:nvSpPr>
        <dsp:cNvPr id="0" name=""/>
        <dsp:cNvSpPr/>
      </dsp:nvSpPr>
      <dsp:spPr>
        <a:xfrm>
          <a:off x="909864" y="3155287"/>
          <a:ext cx="186271" cy="1862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E5996-3CB8-409B-81F7-1A7210198EF4}">
      <dsp:nvSpPr>
        <dsp:cNvPr id="0" name=""/>
        <dsp:cNvSpPr/>
      </dsp:nvSpPr>
      <dsp:spPr>
        <a:xfrm>
          <a:off x="1275059" y="3139354"/>
          <a:ext cx="1764594" cy="164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01"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2"/>
              </a:solidFill>
            </a:rPr>
            <a:t>Nociceptors pick up changes in temperature, mechanical force, or chemistry</a:t>
          </a:r>
        </a:p>
      </dsp:txBody>
      <dsp:txXfrm>
        <a:off x="1275059" y="3139354"/>
        <a:ext cx="1764594" cy="1641773"/>
      </dsp:txXfrm>
    </dsp:sp>
    <dsp:sp modelId="{7ADF8ABD-1E43-4360-B98A-8D54577CA992}">
      <dsp:nvSpPr>
        <dsp:cNvPr id="0" name=""/>
        <dsp:cNvSpPr/>
      </dsp:nvSpPr>
      <dsp:spPr>
        <a:xfrm>
          <a:off x="2554068" y="1938254"/>
          <a:ext cx="336721" cy="336721"/>
        </a:xfrm>
        <a:prstGeom prst="ellipse">
          <a:avLst/>
        </a:prstGeom>
        <a:solidFill>
          <a:schemeClr val="accent2">
            <a:hueOff val="2182939"/>
            <a:satOff val="7734"/>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30D25-F577-40DF-8F8B-C4E98E71A01F}">
      <dsp:nvSpPr>
        <dsp:cNvPr id="0" name=""/>
        <dsp:cNvSpPr/>
      </dsp:nvSpPr>
      <dsp:spPr>
        <a:xfrm>
          <a:off x="2692262" y="2197837"/>
          <a:ext cx="2215226" cy="2435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22"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2"/>
              </a:solidFill>
            </a:rPr>
            <a:t>Spinal neurons become excited and send message along spinal cord to brain</a:t>
          </a:r>
        </a:p>
      </dsp:txBody>
      <dsp:txXfrm>
        <a:off x="2692262" y="2197837"/>
        <a:ext cx="2215226" cy="2435857"/>
      </dsp:txXfrm>
    </dsp:sp>
    <dsp:sp modelId="{BD7AF179-3C12-4DF3-A1A0-8BA3E3D77D4A}">
      <dsp:nvSpPr>
        <dsp:cNvPr id="0" name=""/>
        <dsp:cNvSpPr/>
      </dsp:nvSpPr>
      <dsp:spPr>
        <a:xfrm>
          <a:off x="4531412" y="1197646"/>
          <a:ext cx="465678" cy="465678"/>
        </a:xfrm>
        <a:prstGeom prst="ellipse">
          <a:avLst/>
        </a:prstGeom>
        <a:solidFill>
          <a:schemeClr val="accent2">
            <a:hueOff val="4365878"/>
            <a:satOff val="15469"/>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33743-5EF7-465B-9043-5E02715AC341}">
      <dsp:nvSpPr>
        <dsp:cNvPr id="0" name=""/>
        <dsp:cNvSpPr/>
      </dsp:nvSpPr>
      <dsp:spPr>
        <a:xfrm>
          <a:off x="4776597" y="1503056"/>
          <a:ext cx="2300252" cy="3111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54"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2"/>
              </a:solidFill>
              <a:effectLst/>
              <a:latin typeface="+mn-lt"/>
              <a:ea typeface="+mn-ea"/>
              <a:cs typeface="+mn-cs"/>
            </a:rPr>
            <a:t>Sensory information arriving from the spinal cord is processed </a:t>
          </a:r>
          <a:r>
            <a:rPr lang="en-US" sz="1600" kern="1200" dirty="0">
              <a:solidFill>
                <a:schemeClr val="bg2"/>
              </a:solidFill>
            </a:rPr>
            <a:t> in hundreds of areas</a:t>
          </a:r>
        </a:p>
      </dsp:txBody>
      <dsp:txXfrm>
        <a:off x="4776597" y="1503056"/>
        <a:ext cx="2300252" cy="3111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6DFB1-D53F-4F87-A44A-B269D9AB870F}">
      <dsp:nvSpPr>
        <dsp:cNvPr id="0" name=""/>
        <dsp:cNvSpPr/>
      </dsp:nvSpPr>
      <dsp:spPr>
        <a:xfrm>
          <a:off x="1667426" y="667"/>
          <a:ext cx="2392709" cy="1914167"/>
        </a:xfrm>
        <a:prstGeom prst="rect">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D491130-DBB6-4855-9B4E-643076842BAF}">
      <dsp:nvSpPr>
        <dsp:cNvPr id="0" name=""/>
        <dsp:cNvSpPr/>
      </dsp:nvSpPr>
      <dsp:spPr>
        <a:xfrm>
          <a:off x="1882730" y="1723418"/>
          <a:ext cx="2129511" cy="669958"/>
        </a:xfrm>
        <a:prstGeom prst="wedgeRectCallout">
          <a:avLst>
            <a:gd name="adj1" fmla="val 20250"/>
            <a:gd name="adj2" fmla="val -607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t>Inflammation </a:t>
          </a:r>
        </a:p>
      </dsp:txBody>
      <dsp:txXfrm>
        <a:off x="1882730" y="1723418"/>
        <a:ext cx="2129511" cy="669958"/>
      </dsp:txXfrm>
    </dsp:sp>
    <dsp:sp modelId="{99D3BA16-DC0D-4433-AE10-F78FDC893BE5}">
      <dsp:nvSpPr>
        <dsp:cNvPr id="0" name=""/>
        <dsp:cNvSpPr/>
      </dsp:nvSpPr>
      <dsp:spPr>
        <a:xfrm>
          <a:off x="4299406" y="667"/>
          <a:ext cx="2392709" cy="1914167"/>
        </a:xfrm>
        <a:prstGeom prst="rect">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CE16E20-551D-4CC6-8F71-C1B05EC9EDAB}">
      <dsp:nvSpPr>
        <dsp:cNvPr id="0" name=""/>
        <dsp:cNvSpPr/>
      </dsp:nvSpPr>
      <dsp:spPr>
        <a:xfrm>
          <a:off x="4514711" y="1723418"/>
          <a:ext cx="2129511" cy="669958"/>
        </a:xfrm>
        <a:prstGeom prst="wedgeRectCallout">
          <a:avLst>
            <a:gd name="adj1" fmla="val 20250"/>
            <a:gd name="adj2" fmla="val -607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Chemistry</a:t>
          </a:r>
        </a:p>
      </dsp:txBody>
      <dsp:txXfrm>
        <a:off x="4514711" y="1723418"/>
        <a:ext cx="2129511" cy="669958"/>
      </dsp:txXfrm>
    </dsp:sp>
    <dsp:sp modelId="{9B113FE0-98C3-409C-9936-E9BFFAB42868}">
      <dsp:nvSpPr>
        <dsp:cNvPr id="0" name=""/>
        <dsp:cNvSpPr/>
      </dsp:nvSpPr>
      <dsp:spPr>
        <a:xfrm>
          <a:off x="1662903" y="2667007"/>
          <a:ext cx="2392709" cy="1914167"/>
        </a:xfrm>
        <a:prstGeom prst="rect">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CA35049-5B4B-4DEE-984C-BF2B657EDF25}">
      <dsp:nvSpPr>
        <dsp:cNvPr id="0" name=""/>
        <dsp:cNvSpPr/>
      </dsp:nvSpPr>
      <dsp:spPr>
        <a:xfrm>
          <a:off x="1949917" y="4356066"/>
          <a:ext cx="2129511" cy="669958"/>
        </a:xfrm>
        <a:prstGeom prst="wedgeRectCallout">
          <a:avLst>
            <a:gd name="adj1" fmla="val 20250"/>
            <a:gd name="adj2" fmla="val -607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Spinal cord neurons</a:t>
          </a:r>
        </a:p>
      </dsp:txBody>
      <dsp:txXfrm>
        <a:off x="1949917" y="4356066"/>
        <a:ext cx="2129511" cy="669958"/>
      </dsp:txXfrm>
    </dsp:sp>
    <dsp:sp modelId="{808499B4-D752-4045-8D14-31E9D7D87A71}">
      <dsp:nvSpPr>
        <dsp:cNvPr id="0" name=""/>
        <dsp:cNvSpPr/>
      </dsp:nvSpPr>
      <dsp:spPr>
        <a:xfrm>
          <a:off x="4253706" y="2667007"/>
          <a:ext cx="2392709" cy="1914167"/>
        </a:xfrm>
        <a:prstGeom prst="rect">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AB45286-78EF-47A5-AF18-DE9D6C855C2E}">
      <dsp:nvSpPr>
        <dsp:cNvPr id="0" name=""/>
        <dsp:cNvSpPr/>
      </dsp:nvSpPr>
      <dsp:spPr>
        <a:xfrm>
          <a:off x="4469033" y="4356066"/>
          <a:ext cx="2129511" cy="669958"/>
        </a:xfrm>
        <a:prstGeom prst="wedgeRectCallout">
          <a:avLst>
            <a:gd name="adj1" fmla="val 20250"/>
            <a:gd name="adj2" fmla="val -607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Brain pathways</a:t>
          </a:r>
        </a:p>
      </dsp:txBody>
      <dsp:txXfrm>
        <a:off x="4469033" y="4356066"/>
        <a:ext cx="2129511" cy="6699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43F8CE3-E780-416B-A80D-5ADE385F7C10}" type="datetimeFigureOut">
              <a:rPr lang="en-US" smtClean="0"/>
              <a:t>4/24/2018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7BC4D61-82E1-4985-9182-54A5107FD06D}" type="slidenum">
              <a:rPr lang="en-US" smtClean="0"/>
              <a:t>‹#›</a:t>
            </a:fld>
            <a:endParaRPr lang="en-US"/>
          </a:p>
        </p:txBody>
      </p:sp>
    </p:spTree>
    <p:extLst>
      <p:ext uri="{BB962C8B-B14F-4D97-AF65-F5344CB8AC3E}">
        <p14:creationId xmlns:p14="http://schemas.microsoft.com/office/powerpoint/2010/main" val="952866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89DF88F-2156-48D6-95B4-FABEA1D4F58C}" type="datetimeFigureOut">
              <a:rPr lang="en-US" smtClean="0"/>
              <a:t>4/24/2018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26DF094-2233-4CE2-B4DA-2CDBFA503F7E}" type="slidenum">
              <a:rPr lang="en-US" smtClean="0"/>
              <a:t>‹#›</a:t>
            </a:fld>
            <a:endParaRPr lang="en-US"/>
          </a:p>
        </p:txBody>
      </p:sp>
    </p:spTree>
    <p:extLst>
      <p:ext uri="{BB962C8B-B14F-4D97-AF65-F5344CB8AC3E}">
        <p14:creationId xmlns:p14="http://schemas.microsoft.com/office/powerpoint/2010/main" val="73643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selves</a:t>
            </a:r>
          </a:p>
        </p:txBody>
      </p:sp>
      <p:sp>
        <p:nvSpPr>
          <p:cNvPr id="4" name="Slide Number Placeholder 3"/>
          <p:cNvSpPr>
            <a:spLocks noGrp="1"/>
          </p:cNvSpPr>
          <p:nvPr>
            <p:ph type="sldNum" sz="quarter" idx="10"/>
          </p:nvPr>
        </p:nvSpPr>
        <p:spPr/>
        <p:txBody>
          <a:bodyPr/>
          <a:lstStyle/>
          <a:p>
            <a:fld id="{A26DF094-2233-4CE2-B4DA-2CDBFA503F7E}" type="slidenum">
              <a:rPr lang="en-US" smtClean="0"/>
              <a:t>1</a:t>
            </a:fld>
            <a:endParaRPr lang="en-US"/>
          </a:p>
        </p:txBody>
      </p:sp>
    </p:spTree>
    <p:extLst>
      <p:ext uri="{BB962C8B-B14F-4D97-AF65-F5344CB8AC3E}">
        <p14:creationId xmlns:p14="http://schemas.microsoft.com/office/powerpoint/2010/main" val="232497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give you many of the metaphors we use with clients to help explain</a:t>
            </a:r>
            <a:r>
              <a:rPr lang="en-US" baseline="0" dirty="0"/>
              <a:t> complex concepts</a:t>
            </a:r>
          </a:p>
          <a:p>
            <a:r>
              <a:rPr lang="en-US" baseline="0" dirty="0"/>
              <a:t>Aids memory, retention, engagement with content</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10</a:t>
            </a:fld>
            <a:endParaRPr lang="en-US"/>
          </a:p>
        </p:txBody>
      </p:sp>
    </p:spTree>
    <p:extLst>
      <p:ext uri="{BB962C8B-B14F-4D97-AF65-F5344CB8AC3E}">
        <p14:creationId xmlns:p14="http://schemas.microsoft.com/office/powerpoint/2010/main" val="85094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can feel like the enemy that stops</a:t>
            </a:r>
            <a:r>
              <a:rPr lang="en-US" baseline="0" dirty="0"/>
              <a:t> you from doing exercises or activities.  Rightly so, but pain has a purpose.</a:t>
            </a:r>
            <a:endParaRPr lang="en-US" dirty="0"/>
          </a:p>
          <a:p>
            <a:endParaRPr lang="en-US" dirty="0"/>
          </a:p>
          <a:p>
            <a:r>
              <a:rPr lang="en-US" dirty="0"/>
              <a:t>What is the purpose of pain? Exists for a good reason</a:t>
            </a:r>
          </a:p>
        </p:txBody>
      </p:sp>
      <p:sp>
        <p:nvSpPr>
          <p:cNvPr id="4" name="Slide Number Placeholder 3"/>
          <p:cNvSpPr>
            <a:spLocks noGrp="1"/>
          </p:cNvSpPr>
          <p:nvPr>
            <p:ph type="sldNum" sz="quarter" idx="10"/>
          </p:nvPr>
        </p:nvSpPr>
        <p:spPr/>
        <p:txBody>
          <a:bodyPr/>
          <a:lstStyle/>
          <a:p>
            <a:fld id="{A26DF094-2233-4CE2-B4DA-2CDBFA503F7E}" type="slidenum">
              <a:rPr lang="en-US" smtClean="0"/>
              <a:t>11</a:t>
            </a:fld>
            <a:endParaRPr lang="en-US"/>
          </a:p>
        </p:txBody>
      </p:sp>
    </p:spTree>
    <p:extLst>
      <p:ext uri="{BB962C8B-B14F-4D97-AF65-F5344CB8AC3E}">
        <p14:creationId xmlns:p14="http://schemas.microsoft.com/office/powerpoint/2010/main" val="156706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Streets</a:t>
            </a:r>
            <a:r>
              <a:rPr lang="en-US" baseline="0" dirty="0"/>
              <a:t> metaphor</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12</a:t>
            </a:fld>
            <a:endParaRPr lang="en-US"/>
          </a:p>
        </p:txBody>
      </p:sp>
    </p:spTree>
    <p:extLst>
      <p:ext uri="{BB962C8B-B14F-4D97-AF65-F5344CB8AC3E}">
        <p14:creationId xmlns:p14="http://schemas.microsoft.com/office/powerpoint/2010/main" val="417695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lvl="0"/>
            <a:r>
              <a:rPr lang="en-US" u="sng" dirty="0"/>
              <a:t>Peripheral nerves [side streets]</a:t>
            </a:r>
            <a:endParaRPr lang="en-US" dirty="0"/>
          </a:p>
          <a:p>
            <a:pPr lvl="0"/>
            <a:r>
              <a:rPr lang="en-US" dirty="0"/>
              <a:t>The peripheral nervous system is made up of many cord-like nerves that travel all through the body. </a:t>
            </a:r>
          </a:p>
          <a:p>
            <a:pPr lvl="0"/>
            <a:r>
              <a:rPr lang="en-US" dirty="0"/>
              <a:t>Nerves are made up of individual neurons. The feeling of pain begins first as a “danger message” sent to our brain by these neurons. These neurons have tiny “sensors” which pick up changes in:</a:t>
            </a:r>
          </a:p>
          <a:p>
            <a:pPr lvl="1"/>
            <a:r>
              <a:rPr lang="en-US" i="1" dirty="0"/>
              <a:t>Temperature:</a:t>
            </a:r>
            <a:r>
              <a:rPr lang="en-US" dirty="0"/>
              <a:t> hot or cold</a:t>
            </a:r>
          </a:p>
          <a:p>
            <a:pPr lvl="1"/>
            <a:r>
              <a:rPr lang="en-US" i="1" dirty="0"/>
              <a:t>Mechanical force:</a:t>
            </a:r>
            <a:r>
              <a:rPr lang="en-US" dirty="0"/>
              <a:t> pinch or pressure</a:t>
            </a:r>
          </a:p>
          <a:p>
            <a:pPr lvl="0"/>
            <a:r>
              <a:rPr lang="en-US" i="1" dirty="0"/>
              <a:t>Chemistry:</a:t>
            </a:r>
            <a:r>
              <a:rPr lang="en-US" dirty="0"/>
              <a:t> changes to chemicals within cells</a:t>
            </a:r>
          </a:p>
          <a:p>
            <a:pPr lvl="0"/>
            <a:br>
              <a:rPr lang="en-US" dirty="0"/>
            </a:br>
            <a:r>
              <a:rPr lang="en-US" dirty="0"/>
              <a:t>An electrical current is generated and peripheral nerves send electrical impulses to the spinal cord. </a:t>
            </a: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13</a:t>
            </a:fld>
            <a:endParaRPr lang="en-US"/>
          </a:p>
        </p:txBody>
      </p:sp>
    </p:spTree>
    <p:extLst>
      <p:ext uri="{BB962C8B-B14F-4D97-AF65-F5344CB8AC3E}">
        <p14:creationId xmlns:p14="http://schemas.microsoft.com/office/powerpoint/2010/main" val="17599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pPr lvl="0"/>
            <a:r>
              <a:rPr lang="en-US" u="sng" dirty="0"/>
              <a:t>Spinal Cord [highway]</a:t>
            </a:r>
            <a:endParaRPr lang="en-US" dirty="0"/>
          </a:p>
          <a:p>
            <a:pPr lvl="0"/>
            <a:r>
              <a:rPr lang="en-US" dirty="0"/>
              <a:t>There is a space (synapse) where the peripheral neuron ends and the spinal cord neurons begin. </a:t>
            </a:r>
            <a:endParaRPr lang="en-US" dirty="0">
              <a:effectLst/>
            </a:endParaRPr>
          </a:p>
          <a:p>
            <a:pPr lvl="0"/>
            <a:r>
              <a:rPr lang="en-US" dirty="0"/>
              <a:t>In the space between neurons, the signal changes from an electrical signal to a chemical signal. The peripheral neuron releases small packets of chemicals that tell the spinal cord neurons what to do.  </a:t>
            </a:r>
            <a:endParaRPr lang="en-US" dirty="0">
              <a:effectLst/>
            </a:endParaRPr>
          </a:p>
          <a:p>
            <a:pPr lvl="0"/>
            <a:r>
              <a:rPr lang="en-US" dirty="0"/>
              <a:t>With nociception, these chemicals are telling the spinal neurons to get excited and send this message by electrical signal up to the brain.  </a:t>
            </a:r>
            <a:endParaRPr lang="en-US" dirty="0">
              <a:effectLst/>
            </a:endParaRPr>
          </a:p>
          <a:p>
            <a:pPr lvl="1"/>
            <a:r>
              <a:rPr lang="en-US" dirty="0"/>
              <a:t>As long as there are enough chemical packets, the message will get through to the spinal neurons  </a:t>
            </a:r>
            <a:endParaRPr lang="en-US" dirty="0">
              <a:effectLst/>
            </a:endParaRPr>
          </a:p>
          <a:p>
            <a:pPr lvl="1"/>
            <a:r>
              <a:rPr lang="en-US" dirty="0"/>
              <a:t>If there are not enough then the spinal cord will not send the danger message along.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14</a:t>
            </a:fld>
            <a:endParaRPr lang="en-US"/>
          </a:p>
        </p:txBody>
      </p:sp>
    </p:spTree>
    <p:extLst>
      <p:ext uri="{BB962C8B-B14F-4D97-AF65-F5344CB8AC3E}">
        <p14:creationId xmlns:p14="http://schemas.microsoft.com/office/powerpoint/2010/main" val="1359936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 </a:t>
            </a:r>
            <a:r>
              <a:rPr lang="en-US" sz="800" dirty="0"/>
              <a:t> </a:t>
            </a:r>
            <a:endParaRPr lang="en-US" dirty="0">
              <a:effectLst/>
            </a:endParaRPr>
          </a:p>
          <a:p>
            <a:r>
              <a:rPr lang="en-US" u="sng" dirty="0"/>
              <a:t>Brain [downtown core]</a:t>
            </a:r>
            <a:endParaRPr lang="en-US" dirty="0"/>
          </a:p>
          <a:p>
            <a:pPr lvl="0"/>
            <a:r>
              <a:rPr lang="en-US" dirty="0"/>
              <a:t> It is the brain’s job to process all the sensory information that is arriving from the spinal cord.</a:t>
            </a:r>
            <a:endParaRPr lang="en-US" dirty="0">
              <a:effectLst/>
            </a:endParaRPr>
          </a:p>
          <a:p>
            <a:pPr lvl="0"/>
            <a:r>
              <a:rPr lang="en-US" dirty="0"/>
              <a:t> The message sent up the spinal cord actually travels to many areas in the brain</a:t>
            </a:r>
            <a:br>
              <a:rPr lang="en-US" sz="1100" dirty="0"/>
            </a:br>
            <a:r>
              <a:rPr lang="en-US" dirty="0"/>
              <a:t>Every pain experience is unique and so each one of us will have a different experience when danger messages are processed by the brain.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15</a:t>
            </a:fld>
            <a:endParaRPr lang="en-US"/>
          </a:p>
        </p:txBody>
      </p:sp>
    </p:spTree>
    <p:extLst>
      <p:ext uri="{BB962C8B-B14F-4D97-AF65-F5344CB8AC3E}">
        <p14:creationId xmlns:p14="http://schemas.microsoft.com/office/powerpoint/2010/main" val="4289551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Shorter!!</a:t>
            </a:r>
          </a:p>
          <a:p>
            <a:endParaRPr lang="en-US" dirty="0"/>
          </a:p>
          <a:p>
            <a:r>
              <a:rPr lang="en-US" dirty="0"/>
              <a:t>Important to note</a:t>
            </a:r>
            <a:r>
              <a:rPr lang="en-US" baseline="0" dirty="0"/>
              <a:t> that the pain experience can include moderating/down regulating factors as well – remember, the nervous system is all two way streets.</a:t>
            </a:r>
          </a:p>
          <a:p>
            <a:endParaRPr lang="en-US" baseline="0" dirty="0"/>
          </a:p>
          <a:p>
            <a:r>
              <a:rPr lang="en-US" baseline="0" dirty="0"/>
              <a:t>For example, mood can moderate pain – people feel less pain intensity when in positive moods.</a:t>
            </a:r>
          </a:p>
          <a:p>
            <a:endParaRPr lang="en-US" baseline="0" dirty="0"/>
          </a:p>
          <a:p>
            <a:r>
              <a:rPr lang="en-US" baseline="0" dirty="0"/>
              <a:t>Example: getting a tattoo is painful but there is a down-regulation of the nervous system because the sensations of tattooing are an expected part of an overall positive and desired experience</a:t>
            </a:r>
            <a:endParaRPr lang="en-US" dirty="0"/>
          </a:p>
        </p:txBody>
      </p:sp>
      <p:sp>
        <p:nvSpPr>
          <p:cNvPr id="4" name="Slide Number Placeholder 3"/>
          <p:cNvSpPr>
            <a:spLocks noGrp="1"/>
          </p:cNvSpPr>
          <p:nvPr>
            <p:ph type="sldNum" sz="quarter" idx="10"/>
          </p:nvPr>
        </p:nvSpPr>
        <p:spPr/>
        <p:txBody>
          <a:bodyPr/>
          <a:lstStyle/>
          <a:p>
            <a:fld id="{EB9CD717-2F76-4BB5-A8F8-CAEB1A8FFFF0}" type="slidenum">
              <a:rPr lang="en-US" smtClean="0"/>
              <a:t>16</a:t>
            </a:fld>
            <a:endParaRPr lang="en-US"/>
          </a:p>
        </p:txBody>
      </p:sp>
    </p:spTree>
    <p:extLst>
      <p:ext uri="{BB962C8B-B14F-4D97-AF65-F5344CB8AC3E}">
        <p14:creationId xmlns:p14="http://schemas.microsoft.com/office/powerpoint/2010/main" val="251011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output of the brain</a:t>
            </a:r>
          </a:p>
        </p:txBody>
      </p:sp>
      <p:sp>
        <p:nvSpPr>
          <p:cNvPr id="4" name="Slide Number Placeholder 3"/>
          <p:cNvSpPr>
            <a:spLocks noGrp="1"/>
          </p:cNvSpPr>
          <p:nvPr>
            <p:ph type="sldNum" sz="quarter" idx="10"/>
          </p:nvPr>
        </p:nvSpPr>
        <p:spPr/>
        <p:txBody>
          <a:bodyPr/>
          <a:lstStyle/>
          <a:p>
            <a:fld id="{A26DF094-2233-4CE2-B4DA-2CDBFA503F7E}" type="slidenum">
              <a:rPr lang="en-US" smtClean="0"/>
              <a:t>17</a:t>
            </a:fld>
            <a:endParaRPr lang="en-US"/>
          </a:p>
        </p:txBody>
      </p:sp>
    </p:spTree>
    <p:extLst>
      <p:ext uri="{BB962C8B-B14F-4D97-AF65-F5344CB8AC3E}">
        <p14:creationId xmlns:p14="http://schemas.microsoft.com/office/powerpoint/2010/main" val="649015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Nociception</a:t>
            </a:r>
          </a:p>
          <a:p>
            <a:r>
              <a:rPr lang="en-US" b="1" dirty="0"/>
              <a:t>In order to feel pain, the 3 parts of the </a:t>
            </a:r>
            <a:r>
              <a:rPr lang="en-US" b="1" i="1" dirty="0"/>
              <a:t>nervous system</a:t>
            </a:r>
            <a:r>
              <a:rPr lang="en-US" b="1" dirty="0"/>
              <a:t> work together</a:t>
            </a:r>
          </a:p>
          <a:p>
            <a:endParaRPr lang="en-US" dirty="0"/>
          </a:p>
          <a:p>
            <a:r>
              <a:rPr lang="en-US" sz="1200" b="0" i="0" kern="1200" dirty="0">
                <a:solidFill>
                  <a:schemeClr val="tx1"/>
                </a:solidFill>
                <a:effectLst/>
                <a:latin typeface="+mn-lt"/>
                <a:ea typeface="+mn-ea"/>
                <a:cs typeface="+mn-cs"/>
              </a:rPr>
              <a:t>Nociception is the neural process of encoding noxious stimuli. Nociception does not necessarily imply pain sensation.</a:t>
            </a:r>
          </a:p>
          <a:p>
            <a:r>
              <a:rPr lang="en-US" sz="1200" b="1" i="0" kern="1200" dirty="0">
                <a:solidFill>
                  <a:schemeClr val="tx1"/>
                </a:solidFill>
                <a:effectLst/>
                <a:latin typeface="+mn-lt"/>
                <a:ea typeface="+mn-ea"/>
                <a:cs typeface="+mn-cs"/>
              </a:rPr>
              <a:t>Nociceptive pain</a:t>
            </a:r>
            <a:r>
              <a:rPr lang="en-US" sz="1200" b="0" i="0" kern="1200" dirty="0">
                <a:solidFill>
                  <a:schemeClr val="tx1"/>
                </a:solidFill>
                <a:effectLst/>
                <a:latin typeface="+mn-lt"/>
                <a:ea typeface="+mn-ea"/>
                <a:cs typeface="+mn-cs"/>
              </a:rPr>
              <a:t> is used to guard against tissue injury and direct attention towards potentially damaging stimuli. </a:t>
            </a:r>
          </a:p>
          <a:p>
            <a:endParaRPr lang="en-US" dirty="0"/>
          </a:p>
        </p:txBody>
      </p:sp>
      <p:sp>
        <p:nvSpPr>
          <p:cNvPr id="4" name="Slide Number Placeholder 3"/>
          <p:cNvSpPr>
            <a:spLocks noGrp="1"/>
          </p:cNvSpPr>
          <p:nvPr>
            <p:ph type="sldNum" sz="quarter" idx="10"/>
          </p:nvPr>
        </p:nvSpPr>
        <p:spPr/>
        <p:txBody>
          <a:bodyPr/>
          <a:lstStyle/>
          <a:p>
            <a:fld id="{EB9CD717-2F76-4BB5-A8F8-CAEB1A8FFFF0}" type="slidenum">
              <a:rPr lang="en-US" smtClean="0"/>
              <a:t>18</a:t>
            </a:fld>
            <a:endParaRPr lang="en-US"/>
          </a:p>
        </p:txBody>
      </p:sp>
    </p:spTree>
    <p:extLst>
      <p:ext uri="{BB962C8B-B14F-4D97-AF65-F5344CB8AC3E}">
        <p14:creationId xmlns:p14="http://schemas.microsoft.com/office/powerpoint/2010/main" val="344033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19</a:t>
            </a:fld>
            <a:endParaRPr lang="en-US"/>
          </a:p>
        </p:txBody>
      </p:sp>
    </p:spTree>
    <p:extLst>
      <p:ext uri="{BB962C8B-B14F-4D97-AF65-F5344CB8AC3E}">
        <p14:creationId xmlns:p14="http://schemas.microsoft.com/office/powerpoint/2010/main" val="76850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introduce ourselves</a:t>
            </a:r>
          </a:p>
        </p:txBody>
      </p:sp>
      <p:sp>
        <p:nvSpPr>
          <p:cNvPr id="4" name="Slide Number Placeholder 3"/>
          <p:cNvSpPr>
            <a:spLocks noGrp="1"/>
          </p:cNvSpPr>
          <p:nvPr>
            <p:ph type="sldNum" sz="quarter" idx="10"/>
          </p:nvPr>
        </p:nvSpPr>
        <p:spPr/>
        <p:txBody>
          <a:bodyPr/>
          <a:lstStyle/>
          <a:p>
            <a:fld id="{A26DF094-2233-4CE2-B4DA-2CDBFA503F7E}" type="slidenum">
              <a:rPr lang="en-US" smtClean="0"/>
              <a:t>2</a:t>
            </a:fld>
            <a:endParaRPr lang="en-US"/>
          </a:p>
        </p:txBody>
      </p:sp>
    </p:spTree>
    <p:extLst>
      <p:ext uri="{BB962C8B-B14F-4D97-AF65-F5344CB8AC3E}">
        <p14:creationId xmlns:p14="http://schemas.microsoft.com/office/powerpoint/2010/main" val="1628119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the </a:t>
            </a:r>
            <a:r>
              <a:rPr lang="en-US" dirty="0" err="1"/>
              <a:t>neuromatrix</a:t>
            </a:r>
            <a:r>
              <a:rPr lang="en-US" dirty="0"/>
              <a:t> like a “pain orchestra”</a:t>
            </a:r>
          </a:p>
        </p:txBody>
      </p:sp>
      <p:sp>
        <p:nvSpPr>
          <p:cNvPr id="4" name="Slide Number Placeholder 3"/>
          <p:cNvSpPr>
            <a:spLocks noGrp="1"/>
          </p:cNvSpPr>
          <p:nvPr>
            <p:ph type="sldNum" sz="quarter" idx="10"/>
          </p:nvPr>
        </p:nvSpPr>
        <p:spPr/>
        <p:txBody>
          <a:bodyPr/>
          <a:lstStyle/>
          <a:p>
            <a:fld id="{A26DF094-2233-4CE2-B4DA-2CDBFA503F7E}" type="slidenum">
              <a:rPr lang="en-US" smtClean="0"/>
              <a:t>20</a:t>
            </a:fld>
            <a:endParaRPr lang="en-US"/>
          </a:p>
        </p:txBody>
      </p:sp>
    </p:spTree>
    <p:extLst>
      <p:ext uri="{BB962C8B-B14F-4D97-AF65-F5344CB8AC3E}">
        <p14:creationId xmlns:p14="http://schemas.microsoft.com/office/powerpoint/2010/main" val="3993849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question clients have, particularly when</a:t>
            </a:r>
            <a:r>
              <a:rPr lang="en-US" baseline="0" dirty="0"/>
              <a:t> pain lasts beyond visible injury. Being able to educate clients about this question can improve treatment outcomes by decreasing fear-avoidance </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21</a:t>
            </a:fld>
            <a:endParaRPr lang="en-US"/>
          </a:p>
        </p:txBody>
      </p:sp>
    </p:spTree>
    <p:extLst>
      <p:ext uri="{BB962C8B-B14F-4D97-AF65-F5344CB8AC3E}">
        <p14:creationId xmlns:p14="http://schemas.microsoft.com/office/powerpoint/2010/main" val="25587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Neuropathic</a:t>
            </a:r>
            <a:r>
              <a:rPr lang="en-US" baseline="0" dirty="0"/>
              <a:t> pain can persist long after the tissues have healed because there is damage to the nerves of the peripheral or central NS</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22</a:t>
            </a:fld>
            <a:endParaRPr lang="en-US"/>
          </a:p>
        </p:txBody>
      </p:sp>
    </p:spTree>
    <p:extLst>
      <p:ext uri="{BB962C8B-B14F-4D97-AF65-F5344CB8AC3E}">
        <p14:creationId xmlns:p14="http://schemas.microsoft.com/office/powerpoint/2010/main" val="1212467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Burglar analogy for central sensitization</a:t>
            </a:r>
          </a:p>
        </p:txBody>
      </p:sp>
      <p:sp>
        <p:nvSpPr>
          <p:cNvPr id="4" name="Slide Number Placeholder 3"/>
          <p:cNvSpPr>
            <a:spLocks noGrp="1"/>
          </p:cNvSpPr>
          <p:nvPr>
            <p:ph type="sldNum" sz="quarter" idx="10"/>
          </p:nvPr>
        </p:nvSpPr>
        <p:spPr/>
        <p:txBody>
          <a:bodyPr/>
          <a:lstStyle/>
          <a:p>
            <a:fld id="{A26DF094-2233-4CE2-B4DA-2CDBFA503F7E}" type="slidenum">
              <a:rPr lang="en-US" smtClean="0"/>
              <a:t>23</a:t>
            </a:fld>
            <a:endParaRPr lang="en-US"/>
          </a:p>
        </p:txBody>
      </p:sp>
    </p:spTree>
    <p:extLst>
      <p:ext uri="{BB962C8B-B14F-4D97-AF65-F5344CB8AC3E}">
        <p14:creationId xmlns:p14="http://schemas.microsoft.com/office/powerpoint/2010/main" val="2441279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Inflammatory pain</a:t>
            </a:r>
            <a:r>
              <a:rPr lang="en-US" sz="1200" b="0" i="0" kern="1200" dirty="0">
                <a:solidFill>
                  <a:schemeClr val="tx1"/>
                </a:solidFill>
                <a:effectLst/>
                <a:latin typeface="+mn-lt"/>
                <a:ea typeface="+mn-ea"/>
                <a:cs typeface="+mn-cs"/>
              </a:rPr>
              <a:t> arises from increased sensory sensitivity after tissue damage. Unlike nociceptive pain which acts to protect the body against a damaging noxious stimulus, inflammatory pain aids in healing and repair of tissue following damage. Inflammatory pain helps make the injured body part more sensitive in order to reduce usage of that body part, thus avoiding re-injury and promoting recovery. Following injury, heightened sensitivity occurs within the inflamed area and in nearby non-inflamed areas as a result of sensitization in the plasticity in noxious stimulus-detecting sensory system. </a:t>
            </a:r>
          </a:p>
          <a:p>
            <a:endParaRPr lang="en-US" dirty="0"/>
          </a:p>
          <a:p>
            <a:r>
              <a:rPr lang="en-US" sz="1200" b="1" i="0" kern="1200" dirty="0">
                <a:solidFill>
                  <a:schemeClr val="tx1"/>
                </a:solidFill>
                <a:effectLst/>
                <a:latin typeface="+mn-lt"/>
                <a:ea typeface="+mn-ea"/>
                <a:cs typeface="+mn-cs"/>
              </a:rPr>
              <a:t>Chemistry: </a:t>
            </a:r>
            <a:r>
              <a:rPr lang="en-US" sz="1200" b="0" i="0" kern="1200" dirty="0">
                <a:solidFill>
                  <a:schemeClr val="tx1"/>
                </a:solidFill>
                <a:effectLst/>
                <a:latin typeface="+mn-lt"/>
                <a:ea typeface="+mn-ea"/>
                <a:cs typeface="+mn-cs"/>
              </a:rPr>
              <a:t>Peripheral sensitization is an increased sensitivity to stimulus following injury or cell damage to the area. It produces a 'flare response' due to </a:t>
            </a:r>
            <a:r>
              <a:rPr lang="en-US" sz="1200" b="0" i="0" kern="1200" dirty="0" err="1">
                <a:solidFill>
                  <a:schemeClr val="tx1"/>
                </a:solidFill>
                <a:effectLst/>
                <a:latin typeface="+mn-lt"/>
                <a:ea typeface="+mn-ea"/>
                <a:cs typeface="+mn-cs"/>
              </a:rPr>
              <a:t>nocioceptors</a:t>
            </a:r>
            <a:r>
              <a:rPr lang="en-US" sz="1200" b="0" i="0" kern="1200" dirty="0">
                <a:solidFill>
                  <a:schemeClr val="tx1"/>
                </a:solidFill>
                <a:effectLst/>
                <a:latin typeface="+mn-lt"/>
                <a:ea typeface="+mn-ea"/>
                <a:cs typeface="+mn-cs"/>
              </a:rPr>
              <a:t> producing neuropeptides. This results in an </a:t>
            </a:r>
            <a:r>
              <a:rPr lang="en-US" sz="1200" b="1" i="1" kern="1200" dirty="0">
                <a:solidFill>
                  <a:schemeClr val="tx1"/>
                </a:solidFill>
                <a:effectLst/>
                <a:latin typeface="+mn-lt"/>
                <a:ea typeface="+mn-ea"/>
                <a:cs typeface="+mn-cs"/>
              </a:rPr>
              <a:t>increased sensitivity to heat and touch stimuli.</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b="1" dirty="0"/>
              <a:t>Spinal cord neurons: </a:t>
            </a:r>
            <a:r>
              <a:rPr lang="en-US" dirty="0"/>
              <a:t>Long term potentiation</a:t>
            </a:r>
            <a:r>
              <a:rPr lang="en-US" baseline="0" dirty="0"/>
              <a:t> (dorsal horn “wind up” in spinal cord)</a:t>
            </a:r>
          </a:p>
          <a:p>
            <a:endParaRPr lang="en-US" baseline="0" dirty="0"/>
          </a:p>
          <a:p>
            <a:r>
              <a:rPr lang="en-US" b="1" baseline="0" dirty="0"/>
              <a:t>Brain pathways: </a:t>
            </a:r>
            <a:r>
              <a:rPr lang="en-US" baseline="0" dirty="0"/>
              <a:t>neuroplasticity in the brain</a:t>
            </a:r>
            <a:endParaRPr lang="en-US" dirty="0"/>
          </a:p>
        </p:txBody>
      </p:sp>
      <p:sp>
        <p:nvSpPr>
          <p:cNvPr id="4" name="Slide Number Placeholder 3"/>
          <p:cNvSpPr>
            <a:spLocks noGrp="1"/>
          </p:cNvSpPr>
          <p:nvPr>
            <p:ph type="sldNum" sz="quarter" idx="10"/>
          </p:nvPr>
        </p:nvSpPr>
        <p:spPr/>
        <p:txBody>
          <a:bodyPr/>
          <a:lstStyle/>
          <a:p>
            <a:fld id="{EB9CD717-2F76-4BB5-A8F8-CAEB1A8FFFF0}" type="slidenum">
              <a:rPr lang="en-US" smtClean="0"/>
              <a:t>24</a:t>
            </a:fld>
            <a:endParaRPr lang="en-US"/>
          </a:p>
        </p:txBody>
      </p:sp>
    </p:spTree>
    <p:extLst>
      <p:ext uri="{BB962C8B-B14F-4D97-AF65-F5344CB8AC3E}">
        <p14:creationId xmlns:p14="http://schemas.microsoft.com/office/powerpoint/2010/main" val="229960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Wearing down pathways</a:t>
            </a:r>
          </a:p>
          <a:p>
            <a:r>
              <a:rPr lang="en-US" dirty="0"/>
              <a:t>Nerves that fire together, wire together</a:t>
            </a:r>
          </a:p>
          <a:p>
            <a:endParaRPr lang="en-US" dirty="0"/>
          </a:p>
          <a:p>
            <a:r>
              <a:rPr lang="en-US" dirty="0"/>
              <a:t>The</a:t>
            </a:r>
            <a:r>
              <a:rPr lang="en-US" baseline="0" dirty="0"/>
              <a:t> brain tries to protect the body from future dangers by changing pathways that regulate emotions, memory, movement etc.</a:t>
            </a: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25</a:t>
            </a:fld>
            <a:endParaRPr lang="en-US"/>
          </a:p>
        </p:txBody>
      </p:sp>
    </p:spTree>
    <p:extLst>
      <p:ext uri="{BB962C8B-B14F-4D97-AF65-F5344CB8AC3E}">
        <p14:creationId xmlns:p14="http://schemas.microsoft.com/office/powerpoint/2010/main" val="1628963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Arial" panose="020B0604020202020204" pitchFamily="34" charset="0"/>
                <a:cs typeface="Arial" panose="020B0604020202020204" pitchFamily="34" charset="0"/>
              </a:rPr>
              <a:t>Areas of the brain that are damaged may process information differently</a:t>
            </a:r>
            <a:endParaRPr lang="en-US" dirty="0"/>
          </a:p>
          <a:p>
            <a:endParaRPr lang="en-US" sz="1200" dirty="0">
              <a:solidFill>
                <a:srgbClr val="0070C0"/>
              </a:solidFill>
              <a:latin typeface="Arial" panose="020B0604020202020204" pitchFamily="34" charset="0"/>
              <a:cs typeface="Arial" panose="020B0604020202020204" pitchFamily="34" charset="0"/>
            </a:endParaRPr>
          </a:p>
          <a:p>
            <a:r>
              <a:rPr lang="en-US" sz="1200" b="0" i="0" kern="1200" dirty="0">
                <a:solidFill>
                  <a:schemeClr val="tx1"/>
                </a:solidFill>
                <a:effectLst/>
                <a:latin typeface="+mn-lt"/>
                <a:ea typeface="+mn-ea"/>
                <a:cs typeface="+mn-cs"/>
              </a:rPr>
              <a:t>Long-term neuropathic pain in humans can have </a:t>
            </a:r>
            <a:r>
              <a:rPr lang="en-US" sz="1200" b="1" i="0" kern="1200" dirty="0">
                <a:solidFill>
                  <a:schemeClr val="tx1"/>
                </a:solidFill>
                <a:effectLst/>
                <a:latin typeface="+mn-lt"/>
                <a:ea typeface="+mn-ea"/>
                <a:cs typeface="+mn-cs"/>
              </a:rPr>
              <a:t>widespread effects on brain anatomy </a:t>
            </a:r>
            <a:r>
              <a:rPr lang="en-US" sz="1200" b="0" i="0" kern="1200" dirty="0">
                <a:solidFill>
                  <a:schemeClr val="tx1"/>
                </a:solidFill>
                <a:effectLst/>
                <a:latin typeface="+mn-lt"/>
                <a:ea typeface="+mn-ea"/>
                <a:cs typeface="+mn-cs"/>
              </a:rPr>
              <a:t>that is correlated to the duration and magnitude of pain. Morphological alterations in the brain, mostly representing local decreases in brain gray matter, have been observed in people with chronic back pain, irritable bowel syndrome, fibromyalgia, headaches, and other chronic pain conditions.</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It is difficult to interpret how changes in brain morphology may relate to chronic pain – it is important to discern whether these changes are the cause or the consequence of pain. It is also notable that other neural and cognitive disorders, such as depression, are also accompanied by changes in brain volume. Yet, </a:t>
            </a:r>
            <a:r>
              <a:rPr lang="en-US" sz="1200" b="1" i="0" kern="1200" dirty="0">
                <a:solidFill>
                  <a:schemeClr val="tx1"/>
                </a:solidFill>
                <a:effectLst/>
                <a:latin typeface="+mn-lt"/>
                <a:ea typeface="+mn-ea"/>
                <a:cs typeface="+mn-cs"/>
              </a:rPr>
              <a:t>the changes in chronic pain across different pain syndromes appear to involve alterations in areas largely associated with affective processing of pain</a:t>
            </a:r>
            <a:r>
              <a:rPr lang="en-US" sz="1200" b="0" i="0" kern="1200" dirty="0">
                <a:solidFill>
                  <a:schemeClr val="tx1"/>
                </a:solidFill>
                <a:effectLst/>
                <a:latin typeface="+mn-lt"/>
                <a:ea typeface="+mn-ea"/>
                <a:cs typeface="+mn-cs"/>
              </a:rPr>
              <a:t>. Furthermore, </a:t>
            </a:r>
            <a:r>
              <a:rPr lang="en-US" sz="1200" b="1" i="0" kern="1200" dirty="0">
                <a:solidFill>
                  <a:schemeClr val="tx1"/>
                </a:solidFill>
                <a:effectLst/>
                <a:latin typeface="+mn-lt"/>
                <a:ea typeface="+mn-ea"/>
                <a:cs typeface="+mn-cs"/>
              </a:rPr>
              <a:t>the decrease in gray matter associated with chronic pain is at least partially reversible when pain is successfully treated, suggesting that these structural changes are a reversible consequence of frequent nociceptive inputs. (U of T Pain Mechanisms module)</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26</a:t>
            </a:fld>
            <a:endParaRPr lang="en-US"/>
          </a:p>
        </p:txBody>
      </p:sp>
    </p:spTree>
    <p:extLst>
      <p:ext uri="{BB962C8B-B14F-4D97-AF65-F5344CB8AC3E}">
        <p14:creationId xmlns:p14="http://schemas.microsoft.com/office/powerpoint/2010/main" val="287552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that pain=/=</a:t>
            </a:r>
            <a:r>
              <a:rPr lang="en-US" baseline="0" dirty="0"/>
              <a:t> damage/harm</a:t>
            </a:r>
          </a:p>
          <a:p>
            <a:r>
              <a:rPr lang="en-US" baseline="0" dirty="0"/>
              <a:t>Hurt is not harm!</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27</a:t>
            </a:fld>
            <a:endParaRPr lang="en-US"/>
          </a:p>
        </p:txBody>
      </p:sp>
    </p:spTree>
    <p:extLst>
      <p:ext uri="{BB962C8B-B14F-4D97-AF65-F5344CB8AC3E}">
        <p14:creationId xmlns:p14="http://schemas.microsoft.com/office/powerpoint/2010/main" val="481591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Normalizing client experiences can</a:t>
            </a:r>
            <a:r>
              <a:rPr lang="en-US" baseline="0" dirty="0"/>
              <a:t> also serve to decrease fear or worry about their pain. Feeling like they’re experiencing major setbacks in pain experience can be very demoralizing and demotivating, so when clients understand that these “setbacks” are not permanent, they can feel reassured and research shows they will get back to their usual routines or therapies more quickly</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28</a:t>
            </a:fld>
            <a:endParaRPr lang="en-US"/>
          </a:p>
        </p:txBody>
      </p:sp>
    </p:spTree>
    <p:extLst>
      <p:ext uri="{BB962C8B-B14F-4D97-AF65-F5344CB8AC3E}">
        <p14:creationId xmlns:p14="http://schemas.microsoft.com/office/powerpoint/2010/main" val="843419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29</a:t>
            </a:fld>
            <a:endParaRPr lang="en-US"/>
          </a:p>
        </p:txBody>
      </p:sp>
    </p:spTree>
    <p:extLst>
      <p:ext uri="{BB962C8B-B14F-4D97-AF65-F5344CB8AC3E}">
        <p14:creationId xmlns:p14="http://schemas.microsoft.com/office/powerpoint/2010/main" val="728926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addressing</a:t>
            </a:r>
            <a:r>
              <a:rPr lang="en-US" baseline="0" dirty="0"/>
              <a:t> pain and teaching self-management is so important</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a:t>
            </a:fld>
            <a:endParaRPr lang="en-US"/>
          </a:p>
        </p:txBody>
      </p:sp>
    </p:spTree>
    <p:extLst>
      <p:ext uri="{BB962C8B-B14F-4D97-AF65-F5344CB8AC3E}">
        <p14:creationId xmlns:p14="http://schemas.microsoft.com/office/powerpoint/2010/main" val="4092922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30</a:t>
            </a:fld>
            <a:endParaRPr lang="en-US"/>
          </a:p>
        </p:txBody>
      </p:sp>
    </p:spTree>
    <p:extLst>
      <p:ext uri="{BB962C8B-B14F-4D97-AF65-F5344CB8AC3E}">
        <p14:creationId xmlns:p14="http://schemas.microsoft.com/office/powerpoint/2010/main" val="1345124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31</a:t>
            </a:fld>
            <a:endParaRPr lang="en-US"/>
          </a:p>
        </p:txBody>
      </p:sp>
    </p:spTree>
    <p:extLst>
      <p:ext uri="{BB962C8B-B14F-4D97-AF65-F5344CB8AC3E}">
        <p14:creationId xmlns:p14="http://schemas.microsoft.com/office/powerpoint/2010/main" val="3648846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comfortable</a:t>
            </a:r>
            <a:r>
              <a:rPr lang="en-US" baseline="0" dirty="0"/>
              <a:t> going through pain education with clients, do so, if not, use the resources below to show videos and start the discussion.</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32</a:t>
            </a:fld>
            <a:endParaRPr lang="en-US"/>
          </a:p>
        </p:txBody>
      </p:sp>
    </p:spTree>
    <p:extLst>
      <p:ext uri="{BB962C8B-B14F-4D97-AF65-F5344CB8AC3E}">
        <p14:creationId xmlns:p14="http://schemas.microsoft.com/office/powerpoint/2010/main" val="1737872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33</a:t>
            </a:fld>
            <a:endParaRPr lang="en-US"/>
          </a:p>
        </p:txBody>
      </p:sp>
    </p:spTree>
    <p:extLst>
      <p:ext uri="{BB962C8B-B14F-4D97-AF65-F5344CB8AC3E}">
        <p14:creationId xmlns:p14="http://schemas.microsoft.com/office/powerpoint/2010/main" val="3284162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the benefits of</a:t>
            </a:r>
            <a:r>
              <a:rPr lang="en-US" baseline="0" dirty="0"/>
              <a:t> exercise and movement for pain management yet it is often of the most difficult strategies to implement with clients with pain….</a:t>
            </a:r>
            <a:r>
              <a:rPr lang="en-US" dirty="0"/>
              <a:t> </a:t>
            </a:r>
          </a:p>
          <a:p>
            <a:endParaRPr lang="en-US" dirty="0"/>
          </a:p>
          <a:p>
            <a:r>
              <a:rPr lang="en-US" dirty="0"/>
              <a:t>Avoid the pain:</a:t>
            </a:r>
          </a:p>
          <a:p>
            <a:r>
              <a:rPr lang="en-US" dirty="0"/>
              <a:t>It</a:t>
            </a:r>
            <a:r>
              <a:rPr lang="en-US" baseline="0" dirty="0"/>
              <a:t> hurts so don’t go there…..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Encourage gentle movement whenever possible; move any part that does not hurt.</a:t>
            </a:r>
            <a:endParaRPr lang="en-CA" dirty="0"/>
          </a:p>
          <a:p>
            <a:endParaRPr lang="en-US" baseline="0" dirty="0"/>
          </a:p>
          <a:p>
            <a:endParaRPr lang="en-US" baseline="0" dirty="0"/>
          </a:p>
          <a:p>
            <a:r>
              <a:rPr lang="en-US" baseline="0" dirty="0"/>
              <a:t>We know there are times to implement restrictions on movement i.e. fractures or tears, but more often than not, they won’t likely go into painful movement.  It’s better to educate them and encourage them to move within their tolerance levels.</a:t>
            </a:r>
          </a:p>
          <a:p>
            <a:endParaRPr lang="en-US" baseline="0" dirty="0"/>
          </a:p>
          <a:p>
            <a:r>
              <a:rPr lang="en-US" baseline="0" dirty="0"/>
              <a:t>The yo-yo is what we commonly see in clients struggling with pain…</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34</a:t>
            </a:fld>
            <a:endParaRPr lang="en-US"/>
          </a:p>
        </p:txBody>
      </p:sp>
    </p:spTree>
    <p:extLst>
      <p:ext uri="{BB962C8B-B14F-4D97-AF65-F5344CB8AC3E}">
        <p14:creationId xmlns:p14="http://schemas.microsoft.com/office/powerpoint/2010/main" val="539305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35</a:t>
            </a:fld>
            <a:endParaRPr lang="en-US"/>
          </a:p>
        </p:txBody>
      </p:sp>
    </p:spTree>
    <p:extLst>
      <p:ext uri="{BB962C8B-B14F-4D97-AF65-F5344CB8AC3E}">
        <p14:creationId xmlns:p14="http://schemas.microsoft.com/office/powerpoint/2010/main" val="155297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36</a:t>
            </a:fld>
            <a:endParaRPr lang="en-US"/>
          </a:p>
        </p:txBody>
      </p:sp>
    </p:spTree>
    <p:extLst>
      <p:ext uri="{BB962C8B-B14F-4D97-AF65-F5344CB8AC3E}">
        <p14:creationId xmlns:p14="http://schemas.microsoft.com/office/powerpoint/2010/main" val="1681673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37</a:t>
            </a:fld>
            <a:endParaRPr lang="en-US"/>
          </a:p>
        </p:txBody>
      </p:sp>
    </p:spTree>
    <p:extLst>
      <p:ext uri="{BB962C8B-B14F-4D97-AF65-F5344CB8AC3E}">
        <p14:creationId xmlns:p14="http://schemas.microsoft.com/office/powerpoint/2010/main" val="2330704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the pain with gentle activity</a:t>
            </a:r>
          </a:p>
          <a:p>
            <a:endParaRPr lang="en-US" dirty="0"/>
          </a:p>
          <a:p>
            <a:r>
              <a:rPr lang="en-US" dirty="0"/>
              <a:t>It is very common to be afraid of movement when you have pain.  After all, pain is often a warning meant to stop us from moving so you avoid injury.  You may have been told at some point in your recovery to stop or limit certain movements.  When pain is present, sometimes resting the body is helpful as tissues recover.  But in the long term, once tissues have been healed, movement is better than rest at reducing pain. </a:t>
            </a:r>
          </a:p>
          <a:p>
            <a:endParaRPr lang="en-US" dirty="0"/>
          </a:p>
          <a:p>
            <a:r>
              <a:rPr lang="en-US" dirty="0"/>
              <a:t>•	Try doing activities that are new and enjoyable. Research shows that moving in new ways can be helpful to interrupt the “pain orchestra” in the brain. </a:t>
            </a:r>
          </a:p>
          <a:p>
            <a:endParaRPr lang="en-US" dirty="0"/>
          </a:p>
          <a:p>
            <a:r>
              <a:rPr lang="en-US" dirty="0"/>
              <a:t>•	Pay attention to how you are moving. Slow down movements at first and take your time.  Breathe in and out as you move. Make sure you are moving in ways that are safe, but allow some discomfort or pain to be there.  Stay calm and focused. </a:t>
            </a:r>
          </a:p>
          <a:p>
            <a:endParaRPr lang="en-US" dirty="0"/>
          </a:p>
          <a:p>
            <a:r>
              <a:rPr lang="en-US" dirty="0"/>
              <a:t>•	Pace yourself as you ease gradually back into activities. </a:t>
            </a:r>
          </a:p>
          <a:p>
            <a:endParaRPr lang="en-US" dirty="0"/>
          </a:p>
          <a:p>
            <a:r>
              <a:rPr lang="en-US" dirty="0"/>
              <a:t>•	Be creative and experiment to find new ways to connect with the things and people that matter most to you. Test out your assumptions about what will happen if you do things differently than you used to.</a:t>
            </a:r>
          </a:p>
          <a:p>
            <a:endParaRPr lang="en-US" dirty="0"/>
          </a:p>
          <a:p>
            <a:r>
              <a:rPr lang="en-US" dirty="0"/>
              <a:t>•	Set small goals, make a plan and track your progress.  There are some ideas in the introduction section of this workbook to help get you started.</a:t>
            </a:r>
          </a:p>
          <a:p>
            <a:endParaRPr lang="en-US" dirty="0"/>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38</a:t>
            </a:fld>
            <a:endParaRPr lang="en-US"/>
          </a:p>
        </p:txBody>
      </p:sp>
    </p:spTree>
    <p:extLst>
      <p:ext uri="{BB962C8B-B14F-4D97-AF65-F5344CB8AC3E}">
        <p14:creationId xmlns:p14="http://schemas.microsoft.com/office/powerpoint/2010/main" val="2707405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Discussion and obtain</a:t>
            </a:r>
            <a:r>
              <a:rPr lang="en-US" baseline="0" dirty="0"/>
              <a:t> staff understanding of what stress is.</a:t>
            </a:r>
            <a:endParaRPr lang="en-US" dirty="0"/>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39</a:t>
            </a:fld>
            <a:endParaRPr lang="en-US"/>
          </a:p>
        </p:txBody>
      </p:sp>
    </p:spTree>
    <p:extLst>
      <p:ext uri="{BB962C8B-B14F-4D97-AF65-F5344CB8AC3E}">
        <p14:creationId xmlns:p14="http://schemas.microsoft.com/office/powerpoint/2010/main" val="35997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teaching patients about pain science in an understandable way; </a:t>
            </a:r>
          </a:p>
          <a:p>
            <a:r>
              <a:rPr lang="en-US" sz="1200" kern="1200" dirty="0">
                <a:solidFill>
                  <a:schemeClr val="tx1"/>
                </a:solidFill>
                <a:effectLst/>
                <a:latin typeface="+mn-lt"/>
                <a:ea typeface="+mn-ea"/>
                <a:cs typeface="+mn-cs"/>
              </a:rPr>
              <a:t>2) incorporating stress management, breathing and relaxation techniques around fear and avoidance of movement </a:t>
            </a:r>
          </a:p>
          <a:p>
            <a:r>
              <a:rPr lang="en-US" sz="1200" kern="1200" dirty="0">
                <a:solidFill>
                  <a:schemeClr val="tx1"/>
                </a:solidFill>
                <a:effectLst/>
                <a:latin typeface="+mn-lt"/>
                <a:ea typeface="+mn-ea"/>
                <a:cs typeface="+mn-cs"/>
              </a:rPr>
              <a:t>3) adapting movement and activity through pacing principles, therapeutic approach and other practical strategies.</a:t>
            </a: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4</a:t>
            </a:fld>
            <a:endParaRPr lang="en-US"/>
          </a:p>
        </p:txBody>
      </p:sp>
    </p:spTree>
    <p:extLst>
      <p:ext uri="{BB962C8B-B14F-4D97-AF65-F5344CB8AC3E}">
        <p14:creationId xmlns:p14="http://schemas.microsoft.com/office/powerpoint/2010/main" val="2691432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normal part of daily life.  </a:t>
            </a:r>
          </a:p>
          <a:p>
            <a:r>
              <a:rPr lang="en-US" dirty="0"/>
              <a:t>•	A healthy part of our survival system. </a:t>
            </a:r>
          </a:p>
          <a:p>
            <a:r>
              <a:rPr lang="en-US" dirty="0"/>
              <a:t>•	Turned on by a feeling that you are in danger.</a:t>
            </a:r>
          </a:p>
          <a:p>
            <a:r>
              <a:rPr lang="en-US" dirty="0"/>
              <a:t>•	A strong and powerful reaction. (It is stronger for some people than others due to our genes.)</a:t>
            </a:r>
          </a:p>
          <a:p>
            <a:r>
              <a:rPr lang="en-US" dirty="0"/>
              <a:t>Pain is stressful! It can…</a:t>
            </a:r>
          </a:p>
          <a:p>
            <a:pPr lvl="1"/>
            <a:r>
              <a:rPr lang="en-US" dirty="0"/>
              <a:t>Turn on the body’s stress response because it (pain) feels like a threat.</a:t>
            </a:r>
          </a:p>
          <a:p>
            <a:pPr lvl="1"/>
            <a:r>
              <a:rPr lang="en-US" dirty="0"/>
              <a:t>Make the brain more sensitive to stress: brain gets repeated pain &amp; stress signals, adapts to be more alert to them </a:t>
            </a:r>
          </a:p>
          <a:p>
            <a:r>
              <a:rPr lang="en-US" dirty="0"/>
              <a:t>Stress is painful! It can…</a:t>
            </a:r>
          </a:p>
          <a:p>
            <a:pPr lvl="1"/>
            <a:r>
              <a:rPr lang="en-US" dirty="0"/>
              <a:t>Make your muscles tense up, which can make the pain worse.</a:t>
            </a:r>
          </a:p>
          <a:p>
            <a:pPr lvl="1"/>
            <a:r>
              <a:rPr lang="en-US" dirty="0"/>
              <a:t>Change body chemistry. This can make you more prone to inflammation. It can also take away pain relieving chemicals like endorphin and serotonin.</a:t>
            </a:r>
          </a:p>
          <a:p>
            <a:r>
              <a:rPr lang="en-US" dirty="0"/>
              <a:t>	Be felt as physical pain. The pain and stress systems are both “survival systems” that help people to live through danger. Because the pain and stress systems work together so often, the brain can get them mixed up and can react to them in the same way.</a:t>
            </a:r>
          </a:p>
        </p:txBody>
      </p:sp>
      <p:sp>
        <p:nvSpPr>
          <p:cNvPr id="4" name="Slide Number Placeholder 3"/>
          <p:cNvSpPr>
            <a:spLocks noGrp="1"/>
          </p:cNvSpPr>
          <p:nvPr>
            <p:ph type="sldNum" sz="quarter" idx="10"/>
          </p:nvPr>
        </p:nvSpPr>
        <p:spPr/>
        <p:txBody>
          <a:bodyPr/>
          <a:lstStyle/>
          <a:p>
            <a:fld id="{EB9CD717-2F76-4BB5-A8F8-CAEB1A8FFFF0}" type="slidenum">
              <a:rPr lang="en-US" smtClean="0"/>
              <a:t>40</a:t>
            </a:fld>
            <a:endParaRPr lang="en-US"/>
          </a:p>
        </p:txBody>
      </p:sp>
    </p:spTree>
    <p:extLst>
      <p:ext uri="{BB962C8B-B14F-4D97-AF65-F5344CB8AC3E}">
        <p14:creationId xmlns:p14="http://schemas.microsoft.com/office/powerpoint/2010/main" val="2752422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sympathetic nervous system</a:t>
            </a:r>
            <a:r>
              <a:rPr lang="en-US" sz="1200" b="0" i="0" kern="1200" dirty="0">
                <a:solidFill>
                  <a:schemeClr val="tx1"/>
                </a:solidFill>
                <a:effectLst/>
                <a:latin typeface="+mn-lt"/>
                <a:ea typeface="+mn-ea"/>
                <a:cs typeface="+mn-cs"/>
              </a:rPr>
              <a:t> prepares the body for intense physical activity and is often referred to as the fight-or-flight response. </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The</a:t>
            </a:r>
            <a:r>
              <a:rPr lang="en-US" sz="1200" b="1" i="0" kern="1200" dirty="0" err="1">
                <a:solidFill>
                  <a:schemeClr val="tx1"/>
                </a:solidFill>
                <a:effectLst/>
                <a:latin typeface="+mn-lt"/>
                <a:ea typeface="+mn-ea"/>
                <a:cs typeface="+mn-cs"/>
              </a:rPr>
              <a:t>parasympathetic</a:t>
            </a:r>
            <a:r>
              <a:rPr lang="en-US" sz="1200" b="1" i="0" kern="1200" dirty="0">
                <a:solidFill>
                  <a:schemeClr val="tx1"/>
                </a:solidFill>
                <a:effectLst/>
                <a:latin typeface="+mn-lt"/>
                <a:ea typeface="+mn-ea"/>
                <a:cs typeface="+mn-cs"/>
              </a:rPr>
              <a:t> nervous system</a:t>
            </a:r>
            <a:r>
              <a:rPr lang="en-US" sz="1200" b="0" i="0" kern="1200" dirty="0">
                <a:solidFill>
                  <a:schemeClr val="tx1"/>
                </a:solidFill>
                <a:effectLst/>
                <a:latin typeface="+mn-lt"/>
                <a:ea typeface="+mn-ea"/>
                <a:cs typeface="+mn-cs"/>
              </a:rPr>
              <a:t> has almost the exact opposite effect and relaxes the body and inhibits or slows many high energy functions.</a:t>
            </a:r>
            <a:endParaRPr lang="en-US" dirty="0"/>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41</a:t>
            </a:fld>
            <a:endParaRPr lang="en-US"/>
          </a:p>
        </p:txBody>
      </p:sp>
    </p:spTree>
    <p:extLst>
      <p:ext uri="{BB962C8B-B14F-4D97-AF65-F5344CB8AC3E}">
        <p14:creationId xmlns:p14="http://schemas.microsoft.com/office/powerpoint/2010/main" val="1964957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CA" dirty="0"/>
              <a:t> HPA</a:t>
            </a:r>
            <a:r>
              <a:rPr lang="en-CA" baseline="0" dirty="0"/>
              <a:t> axis:</a:t>
            </a:r>
          </a:p>
          <a:p>
            <a:r>
              <a:rPr lang="en-US" b="1" dirty="0"/>
              <a:t>Chronic and unremitting pain </a:t>
            </a:r>
            <a:r>
              <a:rPr lang="en-US" dirty="0"/>
              <a:t>may result in a </a:t>
            </a:r>
            <a:r>
              <a:rPr lang="en-US" b="1" dirty="0"/>
              <a:t>loss of control and helplessness,</a:t>
            </a:r>
          </a:p>
          <a:p>
            <a:r>
              <a:rPr lang="en-US" dirty="0"/>
              <a:t>activating the </a:t>
            </a:r>
            <a:r>
              <a:rPr lang="en-US" b="1" dirty="0"/>
              <a:t>hypothalamic–pituitary–adrenal (HPA) axis. – Sympathetic nervous system</a:t>
            </a:r>
          </a:p>
          <a:p>
            <a:pPr marL="174708" indent="-174708">
              <a:buFontTx/>
              <a:buChar char="-"/>
            </a:pPr>
            <a:r>
              <a:rPr lang="en-US" b="1" dirty="0"/>
              <a:t>an attempt to conserve resources and survive the pain. </a:t>
            </a:r>
          </a:p>
          <a:p>
            <a:pPr marL="174708" indent="-174708">
              <a:buFontTx/>
              <a:buChar char="-"/>
            </a:pPr>
            <a:r>
              <a:rPr lang="en-US" b="1" dirty="0"/>
              <a:t>The HPA response results in the release of cortisol.</a:t>
            </a:r>
            <a:r>
              <a:rPr lang="en-US" dirty="0"/>
              <a:t> </a:t>
            </a:r>
          </a:p>
          <a:p>
            <a:r>
              <a:rPr lang="en-US" dirty="0"/>
              <a:t>- </a:t>
            </a:r>
            <a:r>
              <a:rPr lang="en-US" b="1" dirty="0"/>
              <a:t>its unremitting release negatively impacts long-term health</a:t>
            </a:r>
            <a:r>
              <a:rPr lang="en-US" dirty="0"/>
              <a:t> (Hass-Cohen &amp; Findlay, 2009)</a:t>
            </a:r>
            <a:endParaRPr lang="en-CA" dirty="0"/>
          </a:p>
          <a:p>
            <a:endParaRPr lang="en-US" dirty="0"/>
          </a:p>
        </p:txBody>
      </p:sp>
      <p:sp>
        <p:nvSpPr>
          <p:cNvPr id="4" name="Slide Number Placeholder 3"/>
          <p:cNvSpPr>
            <a:spLocks noGrp="1"/>
          </p:cNvSpPr>
          <p:nvPr>
            <p:ph type="sldNum" sz="quarter" idx="10"/>
          </p:nvPr>
        </p:nvSpPr>
        <p:spPr/>
        <p:txBody>
          <a:bodyPr/>
          <a:lstStyle/>
          <a:p>
            <a:fld id="{EB9CD717-2F76-4BB5-A8F8-CAEB1A8FFFF0}" type="slidenum">
              <a:rPr lang="en-US" smtClean="0"/>
              <a:t>42</a:t>
            </a:fld>
            <a:endParaRPr lang="en-US"/>
          </a:p>
        </p:txBody>
      </p:sp>
    </p:spTree>
    <p:extLst>
      <p:ext uri="{BB962C8B-B14F-4D97-AF65-F5344CB8AC3E}">
        <p14:creationId xmlns:p14="http://schemas.microsoft.com/office/powerpoint/2010/main" val="2060249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CA" dirty="0"/>
          </a:p>
        </p:txBody>
      </p:sp>
      <p:sp>
        <p:nvSpPr>
          <p:cNvPr id="116740" name="Slide Number Placeholder 3"/>
          <p:cNvSpPr>
            <a:spLocks noGrp="1"/>
          </p:cNvSpPr>
          <p:nvPr>
            <p:ph type="sldNum" sz="quarter" idx="5"/>
          </p:nvPr>
        </p:nvSpPr>
        <p:spPr>
          <a:noFill/>
        </p:spPr>
        <p:txBody>
          <a:bodyPr/>
          <a:lstStyle/>
          <a:p>
            <a:fld id="{A9F73B29-AB61-4DC9-BBF2-E03B637D481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44</a:t>
            </a:fld>
            <a:endParaRPr lang="en-US"/>
          </a:p>
        </p:txBody>
      </p:sp>
    </p:spTree>
    <p:extLst>
      <p:ext uri="{BB962C8B-B14F-4D97-AF65-F5344CB8AC3E}">
        <p14:creationId xmlns:p14="http://schemas.microsoft.com/office/powerpoint/2010/main" val="2978541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45</a:t>
            </a:fld>
            <a:endParaRPr lang="en-US"/>
          </a:p>
        </p:txBody>
      </p:sp>
    </p:spTree>
    <p:extLst>
      <p:ext uri="{BB962C8B-B14F-4D97-AF65-F5344CB8AC3E}">
        <p14:creationId xmlns:p14="http://schemas.microsoft.com/office/powerpoint/2010/main" val="3420107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46</a:t>
            </a:fld>
            <a:endParaRPr lang="en-US"/>
          </a:p>
        </p:txBody>
      </p:sp>
    </p:spTree>
    <p:extLst>
      <p:ext uri="{BB962C8B-B14F-4D97-AF65-F5344CB8AC3E}">
        <p14:creationId xmlns:p14="http://schemas.microsoft.com/office/powerpoint/2010/main" val="2803861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lnSpc>
                <a:spcPct val="90000"/>
              </a:lnSpc>
            </a:pPr>
            <a:r>
              <a:rPr lang="en-US" altLang="en-US" sz="2400" dirty="0"/>
              <a:t>Staff education.  Background information.</a:t>
            </a:r>
          </a:p>
          <a:p>
            <a:pPr eaLnBrk="1" hangingPunct="1">
              <a:lnSpc>
                <a:spcPct val="90000"/>
              </a:lnSpc>
            </a:pPr>
            <a:endParaRPr lang="en-US" altLang="en-US" sz="2400" dirty="0"/>
          </a:p>
          <a:p>
            <a:pPr eaLnBrk="1" hangingPunct="1">
              <a:lnSpc>
                <a:spcPct val="90000"/>
              </a:lnSpc>
            </a:pPr>
            <a:r>
              <a:rPr lang="en-US" altLang="en-US" sz="2400" dirty="0"/>
              <a:t>Stress-induced analgesia</a:t>
            </a:r>
          </a:p>
          <a:p>
            <a:pPr lvl="1" eaLnBrk="1" hangingPunct="1">
              <a:lnSpc>
                <a:spcPct val="90000"/>
              </a:lnSpc>
            </a:pPr>
            <a:r>
              <a:rPr lang="en-US" altLang="en-US" sz="2400" dirty="0"/>
              <a:t>Short term stress response can produce increased endorphins to dampen pain:</a:t>
            </a:r>
          </a:p>
          <a:p>
            <a:pPr lvl="2" eaLnBrk="1" hangingPunct="1">
              <a:lnSpc>
                <a:spcPct val="90000"/>
              </a:lnSpc>
              <a:buFont typeface="Arial" charset="0"/>
              <a:buChar char="•"/>
            </a:pPr>
            <a:r>
              <a:rPr lang="en-US" altLang="en-US" dirty="0"/>
              <a:t>Ex. Injured soldiers, runner’s high</a:t>
            </a:r>
            <a:endParaRPr lang="en-US" altLang="en-US" sz="1400" dirty="0"/>
          </a:p>
          <a:p>
            <a:pPr eaLnBrk="1" hangingPunct="1">
              <a:lnSpc>
                <a:spcPct val="90000"/>
              </a:lnSpc>
            </a:pPr>
            <a:r>
              <a:rPr lang="en-US" altLang="en-US" sz="2400" dirty="0"/>
              <a:t>Stress-induced hyperalgesia</a:t>
            </a:r>
          </a:p>
          <a:p>
            <a:pPr lvl="1" eaLnBrk="1" hangingPunct="1">
              <a:lnSpc>
                <a:spcPct val="90000"/>
              </a:lnSpc>
            </a:pPr>
            <a:r>
              <a:rPr lang="en-US" altLang="en-US" sz="2400" dirty="0"/>
              <a:t>With prolonged stress, endorphin levels can become depleted</a:t>
            </a:r>
          </a:p>
          <a:p>
            <a:pPr lvl="1" eaLnBrk="1" hangingPunct="1">
              <a:lnSpc>
                <a:spcPct val="90000"/>
              </a:lnSpc>
            </a:pPr>
            <a:r>
              <a:rPr lang="en-US" altLang="en-US" sz="2400" dirty="0"/>
              <a:t>Emotional </a:t>
            </a:r>
            <a:r>
              <a:rPr lang="en-US" altLang="en-US" sz="2400" dirty="0" err="1"/>
              <a:t>centres</a:t>
            </a:r>
            <a:r>
              <a:rPr lang="en-US" altLang="en-US" sz="2400" dirty="0"/>
              <a:t> in brain can become hyperactive to pain</a:t>
            </a:r>
            <a:endParaRPr lang="en-US" altLang="en-US" sz="1400" dirty="0"/>
          </a:p>
          <a:p>
            <a:pPr eaLnBrk="1" hangingPunct="1">
              <a:lnSpc>
                <a:spcPct val="90000"/>
              </a:lnSpc>
            </a:pPr>
            <a:r>
              <a:rPr lang="en-US" altLang="en-US" sz="2400" dirty="0"/>
              <a:t>Over time, the stress response can become damaging to the body</a:t>
            </a:r>
            <a:endParaRPr lang="en-US" altLang="en-US" sz="1400" dirty="0"/>
          </a:p>
          <a:p>
            <a:pPr eaLnBrk="1" hangingPunct="1">
              <a:lnSpc>
                <a:spcPct val="90000"/>
              </a:lnSpc>
            </a:pPr>
            <a:r>
              <a:rPr lang="en-US" altLang="en-US" sz="2400" dirty="0"/>
              <a:t>Chronic pain acts as an inescapable psychological stressor, whereas the stress response is better designed for “fight or flight” reactions</a:t>
            </a:r>
          </a:p>
        </p:txBody>
      </p:sp>
      <p:sp>
        <p:nvSpPr>
          <p:cNvPr id="117764" name="Slide Number Placeholder 3"/>
          <p:cNvSpPr>
            <a:spLocks noGrp="1"/>
          </p:cNvSpPr>
          <p:nvPr>
            <p:ph type="sldNum" sz="quarter" idx="5"/>
          </p:nvPr>
        </p:nvSpPr>
        <p:spPr>
          <a:noFill/>
        </p:spPr>
        <p:txBody>
          <a:bodyPr/>
          <a:lstStyle/>
          <a:p>
            <a:fld id="{CD68F5DF-2732-45F5-8274-4D5FF271DA60}"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48</a:t>
            </a:fld>
            <a:endParaRPr lang="en-US"/>
          </a:p>
        </p:txBody>
      </p:sp>
    </p:spTree>
    <p:extLst>
      <p:ext uri="{BB962C8B-B14F-4D97-AF65-F5344CB8AC3E}">
        <p14:creationId xmlns:p14="http://schemas.microsoft.com/office/powerpoint/2010/main" val="5480943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70C0"/>
                </a:solidFill>
                <a:latin typeface="Arial" panose="020B0604020202020204" pitchFamily="34" charset="0"/>
                <a:cs typeface="Arial" panose="020B0604020202020204" pitchFamily="34" charset="0"/>
              </a:rPr>
              <a:t>Warning signs of stress</a:t>
            </a:r>
          </a:p>
          <a:p>
            <a:r>
              <a:rPr lang="en-US" b="1" dirty="0">
                <a:solidFill>
                  <a:srgbClr val="0070C0"/>
                </a:solidFill>
                <a:latin typeface="Arial" panose="020B0604020202020204" pitchFamily="34" charset="0"/>
                <a:cs typeface="Arial" panose="020B0604020202020204" pitchFamily="34" charset="0"/>
              </a:rPr>
              <a:t>Physical changes</a:t>
            </a:r>
          </a:p>
          <a:p>
            <a:pPr lvl="1"/>
            <a:r>
              <a:rPr lang="en-US" dirty="0">
                <a:solidFill>
                  <a:srgbClr val="0070C0"/>
                </a:solidFill>
                <a:latin typeface="Arial" panose="020B0604020202020204" pitchFamily="34" charset="0"/>
                <a:cs typeface="Arial" panose="020B0604020202020204" pitchFamily="34" charset="0"/>
              </a:rPr>
              <a:t>Headache</a:t>
            </a:r>
          </a:p>
          <a:p>
            <a:pPr lvl="1"/>
            <a:r>
              <a:rPr lang="en-US" dirty="0">
                <a:solidFill>
                  <a:srgbClr val="0070C0"/>
                </a:solidFill>
                <a:latin typeface="Arial" panose="020B0604020202020204" pitchFamily="34" charset="0"/>
                <a:cs typeface="Arial" panose="020B0604020202020204" pitchFamily="34" charset="0"/>
              </a:rPr>
              <a:t>Muscle tension</a:t>
            </a:r>
          </a:p>
          <a:p>
            <a:r>
              <a:rPr lang="en-US" b="1" dirty="0" err="1">
                <a:solidFill>
                  <a:srgbClr val="0070C0"/>
                </a:solidFill>
                <a:latin typeface="Arial" panose="020B0604020202020204" pitchFamily="34" charset="0"/>
                <a:cs typeface="Arial" panose="020B0604020202020204" pitchFamily="34" charset="0"/>
              </a:rPr>
              <a:t>Behavioural</a:t>
            </a:r>
            <a:r>
              <a:rPr lang="en-US" b="1" dirty="0">
                <a:solidFill>
                  <a:srgbClr val="0070C0"/>
                </a:solidFill>
                <a:latin typeface="Arial" panose="020B0604020202020204" pitchFamily="34" charset="0"/>
                <a:cs typeface="Arial" panose="020B0604020202020204" pitchFamily="34" charset="0"/>
              </a:rPr>
              <a:t> changes</a:t>
            </a:r>
          </a:p>
          <a:p>
            <a:pPr lvl="1"/>
            <a:r>
              <a:rPr lang="en-US" dirty="0">
                <a:solidFill>
                  <a:srgbClr val="0070C0"/>
                </a:solidFill>
                <a:latin typeface="Arial" panose="020B0604020202020204" pitchFamily="34" charset="0"/>
                <a:cs typeface="Arial" panose="020B0604020202020204" pitchFamily="34" charset="0"/>
              </a:rPr>
              <a:t>Becoming quiet or quick to anger</a:t>
            </a:r>
          </a:p>
          <a:p>
            <a:pPr lvl="1"/>
            <a:r>
              <a:rPr lang="en-US" dirty="0">
                <a:solidFill>
                  <a:srgbClr val="0070C0"/>
                </a:solidFill>
                <a:latin typeface="Arial" panose="020B0604020202020204" pitchFamily="34" charset="0"/>
                <a:cs typeface="Arial" panose="020B0604020202020204" pitchFamily="34" charset="0"/>
              </a:rPr>
              <a:t>Rushing around</a:t>
            </a:r>
          </a:p>
          <a:p>
            <a:r>
              <a:rPr lang="en-US" b="1" dirty="0">
                <a:solidFill>
                  <a:srgbClr val="0070C0"/>
                </a:solidFill>
                <a:latin typeface="Arial" panose="020B0604020202020204" pitchFamily="34" charset="0"/>
                <a:cs typeface="Arial" panose="020B0604020202020204" pitchFamily="34" charset="0"/>
              </a:rPr>
              <a:t>Thoughts and emotional changes</a:t>
            </a:r>
          </a:p>
          <a:p>
            <a:pPr lvl="1"/>
            <a:r>
              <a:rPr lang="en-US" dirty="0">
                <a:solidFill>
                  <a:srgbClr val="0070C0"/>
                </a:solidFill>
                <a:latin typeface="Arial" panose="020B0604020202020204" pitchFamily="34" charset="0"/>
                <a:cs typeface="Arial" panose="020B0604020202020204" pitchFamily="34" charset="0"/>
              </a:rPr>
              <a:t>Feeling trapped, overwhelmed, upset</a:t>
            </a:r>
          </a:p>
          <a:p>
            <a:pPr lvl="1"/>
            <a:r>
              <a:rPr lang="en-US" dirty="0">
                <a:solidFill>
                  <a:srgbClr val="0070C0"/>
                </a:solidFill>
                <a:latin typeface="Arial" panose="020B0604020202020204" pitchFamily="34" charset="0"/>
                <a:cs typeface="Arial" panose="020B0604020202020204" pitchFamily="34" charset="0"/>
              </a:rPr>
              <a:t>Racing thoughts</a:t>
            </a: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49</a:t>
            </a:fld>
            <a:endParaRPr lang="en-US"/>
          </a:p>
        </p:txBody>
      </p:sp>
    </p:spTree>
    <p:extLst>
      <p:ext uri="{BB962C8B-B14F-4D97-AF65-F5344CB8AC3E}">
        <p14:creationId xmlns:p14="http://schemas.microsoft.com/office/powerpoint/2010/main" val="70340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disease</a:t>
            </a:r>
            <a:r>
              <a:rPr lang="en-US" baseline="0" dirty="0"/>
              <a:t> processes, but note that the transition to persistent pain is on a continuum </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5</a:t>
            </a:fld>
            <a:endParaRPr lang="en-US"/>
          </a:p>
        </p:txBody>
      </p:sp>
    </p:spTree>
    <p:extLst>
      <p:ext uri="{BB962C8B-B14F-4D97-AF65-F5344CB8AC3E}">
        <p14:creationId xmlns:p14="http://schemas.microsoft.com/office/powerpoint/2010/main" val="4141743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50</a:t>
            </a:fld>
            <a:endParaRPr lang="en-US"/>
          </a:p>
        </p:txBody>
      </p:sp>
    </p:spTree>
    <p:extLst>
      <p:ext uri="{BB962C8B-B14F-4D97-AF65-F5344CB8AC3E}">
        <p14:creationId xmlns:p14="http://schemas.microsoft.com/office/powerpoint/2010/main" val="2681785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51</a:t>
            </a:fld>
            <a:endParaRPr lang="en-US"/>
          </a:p>
        </p:txBody>
      </p:sp>
    </p:spTree>
    <p:extLst>
      <p:ext uri="{BB962C8B-B14F-4D97-AF65-F5344CB8AC3E}">
        <p14:creationId xmlns:p14="http://schemas.microsoft.com/office/powerpoint/2010/main" val="460880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Boiling water metaphor</a:t>
            </a:r>
          </a:p>
        </p:txBody>
      </p:sp>
      <p:sp>
        <p:nvSpPr>
          <p:cNvPr id="4" name="Slide Number Placeholder 3"/>
          <p:cNvSpPr>
            <a:spLocks noGrp="1"/>
          </p:cNvSpPr>
          <p:nvPr>
            <p:ph type="sldNum" sz="quarter" idx="10"/>
          </p:nvPr>
        </p:nvSpPr>
        <p:spPr/>
        <p:txBody>
          <a:bodyPr/>
          <a:lstStyle/>
          <a:p>
            <a:fld id="{A26DF094-2233-4CE2-B4DA-2CDBFA503F7E}" type="slidenum">
              <a:rPr lang="en-US" smtClean="0"/>
              <a:t>52</a:t>
            </a:fld>
            <a:endParaRPr lang="en-US"/>
          </a:p>
        </p:txBody>
      </p:sp>
    </p:spTree>
    <p:extLst>
      <p:ext uri="{BB962C8B-B14F-4D97-AF65-F5344CB8AC3E}">
        <p14:creationId xmlns:p14="http://schemas.microsoft.com/office/powerpoint/2010/main" val="3034504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Calm the mind and body</a:t>
            </a:r>
          </a:p>
          <a:p>
            <a:endParaRPr lang="en-US" dirty="0"/>
          </a:p>
          <a:p>
            <a:r>
              <a:rPr lang="en-US" dirty="0"/>
              <a:t>Strategies to calm the mind and body are valuable because your body always responds to pain as an emergency. This turns on the stress response, which in turn makes it difficult to think of ways to manage the pain.  Here are some calming strategies:</a:t>
            </a:r>
          </a:p>
          <a:p>
            <a:endParaRPr lang="en-US" dirty="0"/>
          </a:p>
          <a:p>
            <a:r>
              <a:rPr lang="en-US" dirty="0"/>
              <a:t>•	Use relaxation techniques (e.g., deep breathing, body scan, meditation).  This can help to reset the nervous system and turn down the alarm.</a:t>
            </a:r>
          </a:p>
          <a:p>
            <a:endParaRPr lang="en-US" dirty="0"/>
          </a:p>
          <a:p>
            <a:r>
              <a:rPr lang="en-US" dirty="0"/>
              <a:t>•	Rest (but not too much)- short, frequent rest breaks are best.</a:t>
            </a:r>
          </a:p>
          <a:p>
            <a:endParaRPr lang="en-US" dirty="0"/>
          </a:p>
          <a:p>
            <a:r>
              <a:rPr lang="en-US" dirty="0"/>
              <a:t>•	Control your breathing: take slow breaths, and imagine breathing in and out from the painful area.</a:t>
            </a:r>
          </a:p>
          <a:p>
            <a:endParaRPr lang="en-US" dirty="0"/>
          </a:p>
          <a:p>
            <a:r>
              <a:rPr lang="en-US" dirty="0"/>
              <a:t>•	Visualize a safe and soothing scene (e.g., a beach, or getting a massage).</a:t>
            </a:r>
          </a:p>
          <a:p>
            <a:endParaRPr lang="en-US" dirty="0"/>
          </a:p>
          <a:p>
            <a:r>
              <a:rPr lang="en-US" dirty="0"/>
              <a:t>•	Use coping thoughts (e.g., say to yourself, “This will pass”, “I can do this”).</a:t>
            </a:r>
          </a:p>
          <a:p>
            <a:endParaRPr lang="en-US" dirty="0"/>
          </a:p>
          <a:p>
            <a:r>
              <a:rPr lang="en-US" dirty="0"/>
              <a:t>•	Talk to someone supportive (e.g., friend, family member, therapist).</a:t>
            </a:r>
          </a:p>
          <a:p>
            <a:endParaRPr lang="en-US" dirty="0"/>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53</a:t>
            </a:fld>
            <a:endParaRPr lang="en-US"/>
          </a:p>
        </p:txBody>
      </p:sp>
    </p:spTree>
    <p:extLst>
      <p:ext uri="{BB962C8B-B14F-4D97-AF65-F5344CB8AC3E}">
        <p14:creationId xmlns:p14="http://schemas.microsoft.com/office/powerpoint/2010/main" val="3886289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Breathing space practice!</a:t>
            </a:r>
          </a:p>
        </p:txBody>
      </p:sp>
      <p:sp>
        <p:nvSpPr>
          <p:cNvPr id="4" name="Slide Number Placeholder 3"/>
          <p:cNvSpPr>
            <a:spLocks noGrp="1"/>
          </p:cNvSpPr>
          <p:nvPr>
            <p:ph type="sldNum" sz="quarter" idx="10"/>
          </p:nvPr>
        </p:nvSpPr>
        <p:spPr/>
        <p:txBody>
          <a:bodyPr/>
          <a:lstStyle/>
          <a:p>
            <a:fld id="{A26DF094-2233-4CE2-B4DA-2CDBFA503F7E}" type="slidenum">
              <a:rPr lang="en-US" smtClean="0"/>
              <a:t>54</a:t>
            </a:fld>
            <a:endParaRPr lang="en-US"/>
          </a:p>
        </p:txBody>
      </p:sp>
    </p:spTree>
    <p:extLst>
      <p:ext uri="{BB962C8B-B14F-4D97-AF65-F5344CB8AC3E}">
        <p14:creationId xmlns:p14="http://schemas.microsoft.com/office/powerpoint/2010/main" val="2709564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55</a:t>
            </a:fld>
            <a:endParaRPr lang="en-US"/>
          </a:p>
        </p:txBody>
      </p:sp>
    </p:spTree>
    <p:extLst>
      <p:ext uri="{BB962C8B-B14F-4D97-AF65-F5344CB8AC3E}">
        <p14:creationId xmlns:p14="http://schemas.microsoft.com/office/powerpoint/2010/main" val="2476312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Polyvagal Theory,  (reference)</a:t>
            </a:r>
          </a:p>
          <a:p>
            <a:endParaRPr lang="en-US" dirty="0"/>
          </a:p>
          <a:p>
            <a:pPr marL="171450" indent="-171450">
              <a:buFont typeface="Arial" charset="0"/>
              <a:buChar char="•"/>
            </a:pPr>
            <a:r>
              <a:rPr lang="en-US" dirty="0"/>
              <a:t>In</a:t>
            </a:r>
            <a:r>
              <a:rPr lang="en-US" baseline="0" dirty="0"/>
              <a:t> order for the brain to heal, it needs to feel safe</a:t>
            </a:r>
          </a:p>
          <a:p>
            <a:pPr marL="171450" indent="-171450">
              <a:buFont typeface="Arial" charset="0"/>
              <a:buChar char="•"/>
            </a:pPr>
            <a:r>
              <a:rPr lang="en-US" baseline="0" dirty="0"/>
              <a:t>Pacing is finding ways to allow the brain to take breaks from the pain and feel safe</a:t>
            </a:r>
          </a:p>
          <a:p>
            <a:pPr marL="171450" indent="-171450">
              <a:buFont typeface="Arial" charset="0"/>
              <a:buChar char="•"/>
            </a:pPr>
            <a:r>
              <a:rPr lang="en-US" baseline="0" dirty="0"/>
              <a:t>The following are some patterns of that pain clients can fall into as a result of habitual coping</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56</a:t>
            </a:fld>
            <a:endParaRPr lang="en-US"/>
          </a:p>
        </p:txBody>
      </p:sp>
    </p:spTree>
    <p:extLst>
      <p:ext uri="{BB962C8B-B14F-4D97-AF65-F5344CB8AC3E}">
        <p14:creationId xmlns:p14="http://schemas.microsoft.com/office/powerpoint/2010/main" val="6273307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57</a:t>
            </a:fld>
            <a:endParaRPr lang="en-US"/>
          </a:p>
        </p:txBody>
      </p:sp>
    </p:spTree>
    <p:extLst>
      <p:ext uri="{BB962C8B-B14F-4D97-AF65-F5344CB8AC3E}">
        <p14:creationId xmlns:p14="http://schemas.microsoft.com/office/powerpoint/2010/main" val="2866672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there are people</a:t>
            </a:r>
            <a:r>
              <a:rPr lang="en-US" baseline="0" dirty="0"/>
              <a:t> who will feel like if they go out for an appointment, they will book all their appointments on one day since they are out already, but the idea is to plan to spread them out.</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58</a:t>
            </a:fld>
            <a:endParaRPr lang="en-US"/>
          </a:p>
        </p:txBody>
      </p:sp>
    </p:spTree>
    <p:extLst>
      <p:ext uri="{BB962C8B-B14F-4D97-AF65-F5344CB8AC3E}">
        <p14:creationId xmlns:p14="http://schemas.microsoft.com/office/powerpoint/2010/main" val="19380224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59</a:t>
            </a:fld>
            <a:endParaRPr lang="en-US"/>
          </a:p>
        </p:txBody>
      </p:sp>
    </p:spTree>
    <p:extLst>
      <p:ext uri="{BB962C8B-B14F-4D97-AF65-F5344CB8AC3E}">
        <p14:creationId xmlns:p14="http://schemas.microsoft.com/office/powerpoint/2010/main" val="62797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 few</a:t>
            </a:r>
            <a:r>
              <a:rPr lang="en-US" baseline="0" dirty="0"/>
              <a:t> definitions</a:t>
            </a:r>
          </a:p>
          <a:p>
            <a:r>
              <a:rPr lang="en-US" baseline="0" dirty="0"/>
              <a:t>Nociception itself is not pain! </a:t>
            </a:r>
            <a:endParaRPr lang="en-US" dirty="0"/>
          </a:p>
          <a:p>
            <a:r>
              <a:rPr lang="en-US" dirty="0"/>
              <a:t>MSK pain </a:t>
            </a:r>
          </a:p>
        </p:txBody>
      </p:sp>
      <p:sp>
        <p:nvSpPr>
          <p:cNvPr id="4" name="Slide Number Placeholder 3"/>
          <p:cNvSpPr>
            <a:spLocks noGrp="1"/>
          </p:cNvSpPr>
          <p:nvPr>
            <p:ph type="sldNum" sz="quarter" idx="10"/>
          </p:nvPr>
        </p:nvSpPr>
        <p:spPr/>
        <p:txBody>
          <a:bodyPr/>
          <a:lstStyle/>
          <a:p>
            <a:fld id="{A26DF094-2233-4CE2-B4DA-2CDBFA503F7E}" type="slidenum">
              <a:rPr lang="en-US" smtClean="0"/>
              <a:t>6</a:t>
            </a:fld>
            <a:endParaRPr lang="en-US"/>
          </a:p>
        </p:txBody>
      </p:sp>
    </p:spTree>
    <p:extLst>
      <p:ext uri="{BB962C8B-B14F-4D97-AF65-F5344CB8AC3E}">
        <p14:creationId xmlns:p14="http://schemas.microsoft.com/office/powerpoint/2010/main" val="12722228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the clients who are fearful</a:t>
            </a:r>
            <a:r>
              <a:rPr lang="en-US" baseline="0" dirty="0"/>
              <a:t> of movement and planning activities because they’ve had a really bad experience with it.  Initiation is really challenging and difficult.  </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60</a:t>
            </a:fld>
            <a:endParaRPr lang="en-US"/>
          </a:p>
        </p:txBody>
      </p:sp>
    </p:spTree>
    <p:extLst>
      <p:ext uri="{BB962C8B-B14F-4D97-AF65-F5344CB8AC3E}">
        <p14:creationId xmlns:p14="http://schemas.microsoft.com/office/powerpoint/2010/main" val="3417608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61</a:t>
            </a:fld>
            <a:endParaRPr lang="en-US"/>
          </a:p>
        </p:txBody>
      </p:sp>
    </p:spTree>
    <p:extLst>
      <p:ext uri="{BB962C8B-B14F-4D97-AF65-F5344CB8AC3E}">
        <p14:creationId xmlns:p14="http://schemas.microsoft.com/office/powerpoint/2010/main" val="2355330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62</a:t>
            </a:fld>
            <a:endParaRPr lang="en-US"/>
          </a:p>
        </p:txBody>
      </p:sp>
    </p:spTree>
    <p:extLst>
      <p:ext uri="{BB962C8B-B14F-4D97-AF65-F5344CB8AC3E}">
        <p14:creationId xmlns:p14="http://schemas.microsoft.com/office/powerpoint/2010/main" val="1068182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63</a:t>
            </a:fld>
            <a:endParaRPr lang="en-US"/>
          </a:p>
        </p:txBody>
      </p:sp>
    </p:spTree>
    <p:extLst>
      <p:ext uri="{BB962C8B-B14F-4D97-AF65-F5344CB8AC3E}">
        <p14:creationId xmlns:p14="http://schemas.microsoft.com/office/powerpoint/2010/main" val="644319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64</a:t>
            </a:fld>
            <a:endParaRPr lang="en-US"/>
          </a:p>
        </p:txBody>
      </p:sp>
    </p:spTree>
    <p:extLst>
      <p:ext uri="{BB962C8B-B14F-4D97-AF65-F5344CB8AC3E}">
        <p14:creationId xmlns:p14="http://schemas.microsoft.com/office/powerpoint/2010/main" val="2143826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a:p>
            <a:endParaRPr lang="en-US" dirty="0"/>
          </a:p>
          <a:p>
            <a:r>
              <a:rPr lang="en-US" dirty="0"/>
              <a:t>Hand out evaluations</a:t>
            </a:r>
          </a:p>
        </p:txBody>
      </p:sp>
      <p:sp>
        <p:nvSpPr>
          <p:cNvPr id="4" name="Slide Number Placeholder 3"/>
          <p:cNvSpPr>
            <a:spLocks noGrp="1"/>
          </p:cNvSpPr>
          <p:nvPr>
            <p:ph type="sldNum" sz="quarter" idx="10"/>
          </p:nvPr>
        </p:nvSpPr>
        <p:spPr/>
        <p:txBody>
          <a:bodyPr/>
          <a:lstStyle/>
          <a:p>
            <a:fld id="{A26DF094-2233-4CE2-B4DA-2CDBFA503F7E}" type="slidenum">
              <a:rPr lang="en-US" smtClean="0"/>
              <a:t>65</a:t>
            </a:fld>
            <a:endParaRPr lang="en-US"/>
          </a:p>
        </p:txBody>
      </p:sp>
    </p:spTree>
    <p:extLst>
      <p:ext uri="{BB962C8B-B14F-4D97-AF65-F5344CB8AC3E}">
        <p14:creationId xmlns:p14="http://schemas.microsoft.com/office/powerpoint/2010/main" val="2987921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66</a:t>
            </a:fld>
            <a:endParaRPr lang="en-US"/>
          </a:p>
        </p:txBody>
      </p:sp>
    </p:spTree>
    <p:extLst>
      <p:ext uri="{BB962C8B-B14F-4D97-AF65-F5344CB8AC3E}">
        <p14:creationId xmlns:p14="http://schemas.microsoft.com/office/powerpoint/2010/main" val="872749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67</a:t>
            </a:fld>
            <a:endParaRPr lang="en-US"/>
          </a:p>
        </p:txBody>
      </p:sp>
    </p:spTree>
    <p:extLst>
      <p:ext uri="{BB962C8B-B14F-4D97-AF65-F5344CB8AC3E}">
        <p14:creationId xmlns:p14="http://schemas.microsoft.com/office/powerpoint/2010/main" val="15175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68</a:t>
            </a:fld>
            <a:endParaRPr lang="en-US"/>
          </a:p>
        </p:txBody>
      </p:sp>
    </p:spTree>
    <p:extLst>
      <p:ext uri="{BB962C8B-B14F-4D97-AF65-F5344CB8AC3E}">
        <p14:creationId xmlns:p14="http://schemas.microsoft.com/office/powerpoint/2010/main" val="36803152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6DF094-2233-4CE2-B4DA-2CDBFA503F7E}" type="slidenum">
              <a:rPr lang="en-US" smtClean="0"/>
              <a:t>69</a:t>
            </a:fld>
            <a:endParaRPr lang="en-US"/>
          </a:p>
        </p:txBody>
      </p:sp>
    </p:spTree>
    <p:extLst>
      <p:ext uri="{BB962C8B-B14F-4D97-AF65-F5344CB8AC3E}">
        <p14:creationId xmlns:p14="http://schemas.microsoft.com/office/powerpoint/2010/main" val="42766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pain can start to have a neuropathic element if it lasts long enough – the nervous system changes.</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7</a:t>
            </a:fld>
            <a:endParaRPr lang="en-US"/>
          </a:p>
        </p:txBody>
      </p:sp>
    </p:spTree>
    <p:extLst>
      <p:ext uri="{BB962C8B-B14F-4D97-AF65-F5344CB8AC3E}">
        <p14:creationId xmlns:p14="http://schemas.microsoft.com/office/powerpoint/2010/main" val="39413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addition to producing pain hypersensitivity, results in secondary changes in brain activity</a:t>
            </a:r>
          </a:p>
          <a:p>
            <a:r>
              <a:rPr lang="en-US" sz="1200" b="0" i="0" u="none" strike="noStrike" kern="1200" baseline="0" dirty="0">
                <a:solidFill>
                  <a:schemeClr val="tx1"/>
                </a:solidFill>
                <a:latin typeface="+mn-lt"/>
                <a:ea typeface="+mn-ea"/>
                <a:cs typeface="+mn-cs"/>
              </a:rPr>
              <a:t>central sensitization represents</a:t>
            </a:r>
          </a:p>
          <a:p>
            <a:r>
              <a:rPr lang="en-US" sz="1200" b="0" i="0" u="none" strike="noStrike" kern="1200" baseline="0" dirty="0">
                <a:solidFill>
                  <a:schemeClr val="tx1"/>
                </a:solidFill>
                <a:latin typeface="+mn-lt"/>
                <a:ea typeface="+mn-ea"/>
                <a:cs typeface="+mn-cs"/>
              </a:rPr>
              <a:t>an uncoupling of the clear stimulus response relationship that defines nociceptive pain.</a:t>
            </a:r>
            <a:endParaRPr lang="en-US" dirty="0"/>
          </a:p>
          <a:p>
            <a:endParaRPr lang="en-US" dirty="0"/>
          </a:p>
          <a:p>
            <a:r>
              <a:rPr lang="en-US" dirty="0"/>
              <a:t>prolonged but reversible increase</a:t>
            </a:r>
          </a:p>
          <a:p>
            <a:r>
              <a:rPr lang="en-US" dirty="0"/>
              <a:t>in the excitability and synaptic efficacy of neurons</a:t>
            </a:r>
          </a:p>
          <a:p>
            <a:r>
              <a:rPr lang="en-US" dirty="0"/>
              <a:t>in central nociceptive pathways” that</a:t>
            </a:r>
          </a:p>
          <a:p>
            <a:r>
              <a:rPr lang="en-US" dirty="0"/>
              <a:t>manifests as allodynia (touch-evoked pain),</a:t>
            </a:r>
          </a:p>
          <a:p>
            <a:r>
              <a:rPr lang="en-US" dirty="0"/>
              <a:t>hyperalgesia (pain experience that is exaggerated</a:t>
            </a:r>
          </a:p>
          <a:p>
            <a:r>
              <a:rPr lang="en-US" dirty="0"/>
              <a:t>with respect to a standardized noxious</a:t>
            </a:r>
          </a:p>
          <a:p>
            <a:r>
              <a:rPr lang="en-US" dirty="0"/>
              <a:t>stimulus), enhanced temporal summation</a:t>
            </a:r>
          </a:p>
          <a:p>
            <a:r>
              <a:rPr lang="en-US" dirty="0"/>
              <a:t>(escalating pain in response to repeated</a:t>
            </a:r>
          </a:p>
          <a:p>
            <a:r>
              <a:rPr lang="en-US" dirty="0"/>
              <a:t>application of a constant stimulus), and secondary</a:t>
            </a:r>
          </a:p>
          <a:p>
            <a:r>
              <a:rPr lang="en-US" dirty="0"/>
              <a:t>hyperalgesia (pain and hypersensitivity</a:t>
            </a:r>
          </a:p>
          <a:p>
            <a:r>
              <a:rPr lang="en-US" dirty="0"/>
              <a:t>beyond the dermatome of the nerve</a:t>
            </a:r>
          </a:p>
          <a:p>
            <a:r>
              <a:rPr lang="en-US" dirty="0"/>
              <a:t>injury).22</a:t>
            </a:r>
          </a:p>
          <a:p>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8</a:t>
            </a:fld>
            <a:endParaRPr lang="en-US"/>
          </a:p>
        </p:txBody>
      </p:sp>
    </p:spTree>
    <p:extLst>
      <p:ext uri="{BB962C8B-B14F-4D97-AF65-F5344CB8AC3E}">
        <p14:creationId xmlns:p14="http://schemas.microsoft.com/office/powerpoint/2010/main" val="3014049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This next section is a review of pain physiology for all you</a:t>
            </a:r>
            <a:r>
              <a:rPr lang="en-US" sz="1200" b="1" i="0" kern="1200" baseline="0" dirty="0">
                <a:solidFill>
                  <a:schemeClr val="tx1"/>
                </a:solidFill>
                <a:effectLst/>
                <a:latin typeface="+mn-lt"/>
                <a:ea typeface="+mn-ea"/>
                <a:cs typeface="+mn-cs"/>
              </a:rPr>
              <a:t> physios but also gives some ideas of how we actually teach pain physiology to our patients.  You can adjust these next few slides to adapt it to the setting you in either breaking it down to 10 minute sections or teach it in a 1 hour segment.  </a:t>
            </a:r>
            <a:endParaRPr lang="en-US" sz="1200" b="1" i="0" kern="1200" dirty="0">
              <a:solidFill>
                <a:schemeClr val="tx1"/>
              </a:solidFill>
              <a:effectLst/>
              <a:latin typeface="+mn-lt"/>
              <a:ea typeface="+mn-ea"/>
              <a:cs typeface="+mn-cs"/>
            </a:endParaRP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“Pain is a multidimensional experience</a:t>
            </a:r>
            <a:r>
              <a:rPr lang="en-US" sz="1200" b="0" i="0" kern="1200" dirty="0">
                <a:solidFill>
                  <a:schemeClr val="tx1"/>
                </a:solidFill>
                <a:effectLst/>
                <a:latin typeface="+mn-lt"/>
                <a:ea typeface="+mn-ea"/>
                <a:cs typeface="+mn-cs"/>
              </a:rPr>
              <a:t> produced by characteristic </a:t>
            </a:r>
            <a:r>
              <a:rPr lang="en-US" sz="1200" b="0" i="0" kern="1200" dirty="0" err="1">
                <a:solidFill>
                  <a:schemeClr val="tx1"/>
                </a:solidFill>
                <a:effectLst/>
                <a:latin typeface="+mn-lt"/>
                <a:ea typeface="+mn-ea"/>
                <a:cs typeface="+mn-cs"/>
              </a:rPr>
              <a:t>neurosignature</a:t>
            </a:r>
            <a:r>
              <a:rPr lang="en-US" sz="1200" b="0" i="0" kern="1200" dirty="0">
                <a:solidFill>
                  <a:schemeClr val="tx1"/>
                </a:solidFill>
                <a:effectLst/>
                <a:latin typeface="+mn-lt"/>
                <a:ea typeface="+mn-ea"/>
                <a:cs typeface="+mn-cs"/>
              </a:rPr>
              <a:t> patterns of nerve impulses in the brain”</a:t>
            </a:r>
            <a:br>
              <a:rPr lang="en-US" sz="1200" b="0" i="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Ronald </a:t>
            </a:r>
            <a:r>
              <a:rPr lang="en-US" sz="1200" b="0" kern="1200" dirty="0" err="1">
                <a:solidFill>
                  <a:schemeClr val="tx1"/>
                </a:solidFill>
                <a:effectLst/>
                <a:latin typeface="+mn-lt"/>
                <a:ea typeface="+mn-ea"/>
                <a:cs typeface="+mn-cs"/>
              </a:rPr>
              <a:t>Melzack</a:t>
            </a:r>
            <a:endParaRPr lang="en-US" sz="1200" b="0" kern="1200" dirty="0">
              <a:solidFill>
                <a:schemeClr val="tx1"/>
              </a:solidFill>
              <a:effectLst/>
              <a:latin typeface="+mn-lt"/>
              <a:ea typeface="+mn-ea"/>
              <a:cs typeface="+mn-cs"/>
            </a:endParaRPr>
          </a:p>
          <a:p>
            <a:endParaRPr lang="en-US" dirty="0"/>
          </a:p>
          <a:p>
            <a:r>
              <a:rPr lang="en-US" dirty="0"/>
              <a:t>Both a sensory and</a:t>
            </a:r>
            <a:r>
              <a:rPr lang="en-US" baseline="0" dirty="0"/>
              <a:t> emotional experience (IASP)</a:t>
            </a:r>
            <a:endParaRPr lang="en-US" dirty="0"/>
          </a:p>
        </p:txBody>
      </p:sp>
      <p:sp>
        <p:nvSpPr>
          <p:cNvPr id="4" name="Slide Number Placeholder 3"/>
          <p:cNvSpPr>
            <a:spLocks noGrp="1"/>
          </p:cNvSpPr>
          <p:nvPr>
            <p:ph type="sldNum" sz="quarter" idx="10"/>
          </p:nvPr>
        </p:nvSpPr>
        <p:spPr/>
        <p:txBody>
          <a:bodyPr/>
          <a:lstStyle/>
          <a:p>
            <a:fld id="{A26DF094-2233-4CE2-B4DA-2CDBFA503F7E}" type="slidenum">
              <a:rPr lang="en-US" smtClean="0"/>
              <a:t>9</a:t>
            </a:fld>
            <a:endParaRPr lang="en-US"/>
          </a:p>
        </p:txBody>
      </p:sp>
    </p:spTree>
    <p:extLst>
      <p:ext uri="{BB962C8B-B14F-4D97-AF65-F5344CB8AC3E}">
        <p14:creationId xmlns:p14="http://schemas.microsoft.com/office/powerpoint/2010/main" val="92896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1315FE-8265-41E2-8A73-8B0FE574A6CA}"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22848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1315FE-8265-41E2-8A73-8B0FE574A6CA}"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131054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1315FE-8265-41E2-8A73-8B0FE574A6CA}"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3751205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5" descr="bottom-piece-for-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TRI 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740568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77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467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39799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descr="TWH 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7600"/>
            <a:ext cx="91440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183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386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2549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326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941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1315FE-8265-41E2-8A73-8B0FE574A6CA}"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3518795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063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821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985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0484211-8966-480C-B51D-C539B20F27BA}" type="datetimeFigureOut">
              <a:rPr lang="en-US" smtClean="0"/>
              <a:t>4/24/2018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69F2BE-D0AD-4B10-8B3F-1AAC6DE2EAF3}" type="slidenum">
              <a:rPr lang="en-US" smtClean="0"/>
              <a:t>‹#›</a:t>
            </a:fld>
            <a:endParaRPr lang="en-US"/>
          </a:p>
        </p:txBody>
      </p:sp>
    </p:spTree>
    <p:extLst>
      <p:ext uri="{BB962C8B-B14F-4D97-AF65-F5344CB8AC3E}">
        <p14:creationId xmlns:p14="http://schemas.microsoft.com/office/powerpoint/2010/main" val="3065476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0484211-8966-480C-B51D-C539B20F27BA}" type="datetimeFigureOut">
              <a:rPr lang="en-US" smtClean="0"/>
              <a:t>4/24/2018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69F2BE-D0AD-4B10-8B3F-1AAC6DE2EAF3}" type="slidenum">
              <a:rPr lang="en-US" smtClean="0"/>
              <a:t>‹#›</a:t>
            </a:fld>
            <a:endParaRPr lang="en-US"/>
          </a:p>
        </p:txBody>
      </p:sp>
    </p:spTree>
    <p:extLst>
      <p:ext uri="{BB962C8B-B14F-4D97-AF65-F5344CB8AC3E}">
        <p14:creationId xmlns:p14="http://schemas.microsoft.com/office/powerpoint/2010/main" val="3647558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68716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307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5327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416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47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315FE-8265-41E2-8A73-8B0FE574A6CA}"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1790036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572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05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135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8682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215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47800"/>
            <a:ext cx="2057400" cy="4678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447800"/>
            <a:ext cx="6019800" cy="4678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61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1315FE-8265-41E2-8A73-8B0FE574A6CA}"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702986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1315FE-8265-41E2-8A73-8B0FE574A6CA}" type="datetimeFigureOut">
              <a:rPr lang="en-US" smtClean="0"/>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415448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1315FE-8265-41E2-8A73-8B0FE574A6CA}" type="datetimeFigureOut">
              <a:rPr lang="en-US" smtClean="0"/>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269502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315FE-8265-41E2-8A73-8B0FE574A6CA}" type="datetimeFigureOut">
              <a:rPr lang="en-US" smtClean="0"/>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134409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1315FE-8265-41E2-8A73-8B0FE574A6CA}"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293854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1315FE-8265-41E2-8A73-8B0FE574A6CA}"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E19CA-15E6-4409-B38F-3370AA52C694}" type="slidenum">
              <a:rPr lang="en-US" smtClean="0"/>
              <a:t>‹#›</a:t>
            </a:fld>
            <a:endParaRPr lang="en-US"/>
          </a:p>
        </p:txBody>
      </p:sp>
    </p:spTree>
    <p:extLst>
      <p:ext uri="{BB962C8B-B14F-4D97-AF65-F5344CB8AC3E}">
        <p14:creationId xmlns:p14="http://schemas.microsoft.com/office/powerpoint/2010/main" val="203261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315FE-8265-41E2-8A73-8B0FE574A6CA}" type="datetimeFigureOut">
              <a:rPr lang="en-US" smtClean="0"/>
              <a:t>4/24/2018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E19CA-15E6-4409-B38F-3370AA52C694}" type="slidenum">
              <a:rPr lang="en-US" smtClean="0"/>
              <a:t>‹#›</a:t>
            </a:fld>
            <a:endParaRPr lang="en-US"/>
          </a:p>
        </p:txBody>
      </p:sp>
    </p:spTree>
    <p:extLst>
      <p:ext uri="{BB962C8B-B14F-4D97-AF65-F5344CB8AC3E}">
        <p14:creationId xmlns:p14="http://schemas.microsoft.com/office/powerpoint/2010/main" val="26296025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10" descr="bottom-piece-for-PP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5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5240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TRI large.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8600" y="6281738"/>
            <a:ext cx="2362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0" r:id="rId13"/>
  </p:sldLayoutIdLst>
  <p:txStyles>
    <p:titleStyle>
      <a:lvl1pPr algn="l" rtl="0" eaLnBrk="1" fontAlgn="base" hangingPunct="1">
        <a:spcBef>
          <a:spcPct val="0"/>
        </a:spcBef>
        <a:spcAft>
          <a:spcPct val="0"/>
        </a:spcAft>
        <a:defRPr sz="4400">
          <a:solidFill>
            <a:srgbClr val="2A6EBB"/>
          </a:solidFill>
          <a:latin typeface="+mj-lt"/>
          <a:ea typeface="MS PGothic" pitchFamily="34" charset="-128"/>
          <a:cs typeface="+mj-cs"/>
        </a:defRPr>
      </a:lvl1pPr>
      <a:lvl2pPr algn="l" rtl="0" eaLnBrk="1" fontAlgn="base" hangingPunct="1">
        <a:spcBef>
          <a:spcPct val="0"/>
        </a:spcBef>
        <a:spcAft>
          <a:spcPct val="0"/>
        </a:spcAft>
        <a:defRPr sz="4400">
          <a:solidFill>
            <a:srgbClr val="2A6EBB"/>
          </a:solidFill>
          <a:latin typeface="Times New Roman" charset="0"/>
          <a:ea typeface="MS PGothic" pitchFamily="34" charset="-128"/>
        </a:defRPr>
      </a:lvl2pPr>
      <a:lvl3pPr algn="l" rtl="0" eaLnBrk="1" fontAlgn="base" hangingPunct="1">
        <a:spcBef>
          <a:spcPct val="0"/>
        </a:spcBef>
        <a:spcAft>
          <a:spcPct val="0"/>
        </a:spcAft>
        <a:defRPr sz="4400">
          <a:solidFill>
            <a:srgbClr val="2A6EBB"/>
          </a:solidFill>
          <a:latin typeface="Times New Roman" charset="0"/>
          <a:ea typeface="MS PGothic" pitchFamily="34" charset="-128"/>
        </a:defRPr>
      </a:lvl3pPr>
      <a:lvl4pPr algn="l" rtl="0" eaLnBrk="1" fontAlgn="base" hangingPunct="1">
        <a:spcBef>
          <a:spcPct val="0"/>
        </a:spcBef>
        <a:spcAft>
          <a:spcPct val="0"/>
        </a:spcAft>
        <a:defRPr sz="4400">
          <a:solidFill>
            <a:srgbClr val="2A6EBB"/>
          </a:solidFill>
          <a:latin typeface="Times New Roman" charset="0"/>
          <a:ea typeface="MS PGothic" pitchFamily="34" charset="-128"/>
        </a:defRPr>
      </a:lvl4pPr>
      <a:lvl5pPr algn="l" rtl="0" eaLnBrk="1" fontAlgn="base" hangingPunct="1">
        <a:spcBef>
          <a:spcPct val="0"/>
        </a:spcBef>
        <a:spcAft>
          <a:spcPct val="0"/>
        </a:spcAft>
        <a:defRPr sz="4400">
          <a:solidFill>
            <a:srgbClr val="2A6EBB"/>
          </a:solidFill>
          <a:latin typeface="Times New Roman" charset="0"/>
          <a:ea typeface="MS PGothic" pitchFamily="34" charset="-128"/>
        </a:defRPr>
      </a:lvl5pPr>
      <a:lvl6pPr marL="457200" algn="l" rtl="0" eaLnBrk="1" fontAlgn="base" hangingPunct="1">
        <a:spcBef>
          <a:spcPct val="0"/>
        </a:spcBef>
        <a:spcAft>
          <a:spcPct val="0"/>
        </a:spcAft>
        <a:defRPr sz="4400">
          <a:solidFill>
            <a:srgbClr val="2A6EBB"/>
          </a:solidFill>
          <a:latin typeface="Times New Roman" charset="0"/>
          <a:ea typeface="ＭＳ Ｐゴシック" charset="0"/>
        </a:defRPr>
      </a:lvl6pPr>
      <a:lvl7pPr marL="914400" algn="l" rtl="0" eaLnBrk="1" fontAlgn="base" hangingPunct="1">
        <a:spcBef>
          <a:spcPct val="0"/>
        </a:spcBef>
        <a:spcAft>
          <a:spcPct val="0"/>
        </a:spcAft>
        <a:defRPr sz="4400">
          <a:solidFill>
            <a:srgbClr val="2A6EBB"/>
          </a:solidFill>
          <a:latin typeface="Times New Roman" charset="0"/>
          <a:ea typeface="ＭＳ Ｐゴシック" charset="0"/>
        </a:defRPr>
      </a:lvl7pPr>
      <a:lvl8pPr marL="1371600" algn="l" rtl="0" eaLnBrk="1" fontAlgn="base" hangingPunct="1">
        <a:spcBef>
          <a:spcPct val="0"/>
        </a:spcBef>
        <a:spcAft>
          <a:spcPct val="0"/>
        </a:spcAft>
        <a:defRPr sz="4400">
          <a:solidFill>
            <a:srgbClr val="2A6EBB"/>
          </a:solidFill>
          <a:latin typeface="Times New Roman" charset="0"/>
          <a:ea typeface="ＭＳ Ｐゴシック" charset="0"/>
        </a:defRPr>
      </a:lvl8pPr>
      <a:lvl9pPr marL="1828800" algn="l" rtl="0" eaLnBrk="1" fontAlgn="base" hangingPunct="1">
        <a:spcBef>
          <a:spcPct val="0"/>
        </a:spcBef>
        <a:spcAft>
          <a:spcPct val="0"/>
        </a:spcAft>
        <a:defRPr sz="4400">
          <a:solidFill>
            <a:srgbClr val="2A6EBB"/>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lr>
          <a:srgbClr val="C6B46A"/>
        </a:buClr>
        <a:buChar char="•"/>
        <a:defRPr sz="3200">
          <a:solidFill>
            <a:srgbClr val="2A6EBB"/>
          </a:solidFill>
          <a:latin typeface="+mn-lt"/>
          <a:ea typeface="MS PGothic" pitchFamily="34" charset="-128"/>
          <a:cs typeface="+mn-cs"/>
        </a:defRPr>
      </a:lvl1pPr>
      <a:lvl2pPr marL="742950" indent="-285750" algn="l" rtl="0" eaLnBrk="1" fontAlgn="base" hangingPunct="1">
        <a:spcBef>
          <a:spcPct val="20000"/>
        </a:spcBef>
        <a:spcAft>
          <a:spcPct val="0"/>
        </a:spcAft>
        <a:buClr>
          <a:srgbClr val="C6B46A"/>
        </a:buClr>
        <a:buChar char="–"/>
        <a:defRPr sz="2800">
          <a:solidFill>
            <a:srgbClr val="2A6EBB"/>
          </a:solidFill>
          <a:latin typeface="+mn-lt"/>
          <a:ea typeface="MS PGothic" pitchFamily="34" charset="-128"/>
        </a:defRPr>
      </a:lvl2pPr>
      <a:lvl3pPr marL="1143000" indent="-228600" algn="l" rtl="0" eaLnBrk="1" fontAlgn="base" hangingPunct="1">
        <a:spcBef>
          <a:spcPct val="20000"/>
        </a:spcBef>
        <a:spcAft>
          <a:spcPct val="0"/>
        </a:spcAft>
        <a:buClr>
          <a:srgbClr val="C6B46A"/>
        </a:buClr>
        <a:buChar char="•"/>
        <a:defRPr sz="2400">
          <a:solidFill>
            <a:srgbClr val="2A6EBB"/>
          </a:solidFill>
          <a:latin typeface="+mn-lt"/>
          <a:ea typeface="MS PGothic" pitchFamily="34" charset="-128"/>
        </a:defRPr>
      </a:lvl3pPr>
      <a:lvl4pPr marL="1600200" indent="-228600" algn="l" rtl="0" eaLnBrk="1" fontAlgn="base" hangingPunct="1">
        <a:spcBef>
          <a:spcPct val="20000"/>
        </a:spcBef>
        <a:spcAft>
          <a:spcPct val="0"/>
        </a:spcAft>
        <a:buClr>
          <a:srgbClr val="C6B46A"/>
        </a:buClr>
        <a:buChar char="–"/>
        <a:defRPr sz="2000">
          <a:solidFill>
            <a:srgbClr val="2A6EBB"/>
          </a:solidFill>
          <a:latin typeface="+mn-lt"/>
          <a:ea typeface="MS PGothic" pitchFamily="34" charset="-128"/>
        </a:defRPr>
      </a:lvl4pPr>
      <a:lvl5pPr marL="2057400" indent="-228600" algn="l" rtl="0" eaLnBrk="1" fontAlgn="base" hangingPunct="1">
        <a:spcBef>
          <a:spcPct val="20000"/>
        </a:spcBef>
        <a:spcAft>
          <a:spcPct val="0"/>
        </a:spcAft>
        <a:buClr>
          <a:srgbClr val="C6B46A"/>
        </a:buClr>
        <a:buChar char="»"/>
        <a:defRPr sz="2000">
          <a:solidFill>
            <a:srgbClr val="2A6EBB"/>
          </a:solidFill>
          <a:latin typeface="+mn-lt"/>
          <a:ea typeface="MS PGothic" pitchFamily="34" charset="-128"/>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bottom-piece-for-PP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10"/>
          <p:cNvSpPr>
            <a:spLocks noGrp="1" noChangeArrowheads="1"/>
          </p:cNvSpPr>
          <p:nvPr>
            <p:ph type="title"/>
          </p:nvPr>
        </p:nvSpPr>
        <p:spPr bwMode="auto">
          <a:xfrm>
            <a:off x="685800" y="1447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pic>
        <p:nvPicPr>
          <p:cNvPr id="3076" name="Picture 13" descr="UHN Hospitals with ta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8600" y="6069013"/>
            <a:ext cx="24384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fontAlgn="base" hangingPunct="1">
        <a:spcBef>
          <a:spcPct val="0"/>
        </a:spcBef>
        <a:spcAft>
          <a:spcPct val="0"/>
        </a:spcAft>
        <a:defRPr sz="4800">
          <a:solidFill>
            <a:srgbClr val="2A6EBB"/>
          </a:solidFill>
          <a:latin typeface="+mj-lt"/>
          <a:ea typeface="MS PGothic" pitchFamily="34" charset="-128"/>
          <a:cs typeface="+mj-cs"/>
        </a:defRPr>
      </a:lvl1pPr>
      <a:lvl2pPr algn="ctr" rtl="0" eaLnBrk="1" fontAlgn="base" hangingPunct="1">
        <a:spcBef>
          <a:spcPct val="0"/>
        </a:spcBef>
        <a:spcAft>
          <a:spcPct val="0"/>
        </a:spcAft>
        <a:defRPr sz="4800">
          <a:solidFill>
            <a:srgbClr val="2A6EBB"/>
          </a:solidFill>
          <a:latin typeface="Times New Roman" charset="0"/>
          <a:ea typeface="MS PGothic" pitchFamily="34" charset="-128"/>
        </a:defRPr>
      </a:lvl2pPr>
      <a:lvl3pPr algn="ctr" rtl="0" eaLnBrk="1" fontAlgn="base" hangingPunct="1">
        <a:spcBef>
          <a:spcPct val="0"/>
        </a:spcBef>
        <a:spcAft>
          <a:spcPct val="0"/>
        </a:spcAft>
        <a:defRPr sz="4800">
          <a:solidFill>
            <a:srgbClr val="2A6EBB"/>
          </a:solidFill>
          <a:latin typeface="Times New Roman" charset="0"/>
          <a:ea typeface="MS PGothic" pitchFamily="34" charset="-128"/>
        </a:defRPr>
      </a:lvl3pPr>
      <a:lvl4pPr algn="ctr" rtl="0" eaLnBrk="1" fontAlgn="base" hangingPunct="1">
        <a:spcBef>
          <a:spcPct val="0"/>
        </a:spcBef>
        <a:spcAft>
          <a:spcPct val="0"/>
        </a:spcAft>
        <a:defRPr sz="4800">
          <a:solidFill>
            <a:srgbClr val="2A6EBB"/>
          </a:solidFill>
          <a:latin typeface="Times New Roman" charset="0"/>
          <a:ea typeface="MS PGothic" pitchFamily="34" charset="-128"/>
        </a:defRPr>
      </a:lvl4pPr>
      <a:lvl5pPr algn="ctr" rtl="0" eaLnBrk="1" fontAlgn="base" hangingPunct="1">
        <a:spcBef>
          <a:spcPct val="0"/>
        </a:spcBef>
        <a:spcAft>
          <a:spcPct val="0"/>
        </a:spcAft>
        <a:defRPr sz="4800">
          <a:solidFill>
            <a:srgbClr val="2A6EBB"/>
          </a:solidFill>
          <a:latin typeface="Times New Roman" charset="0"/>
          <a:ea typeface="MS PGothic" pitchFamily="34" charset="-128"/>
        </a:defRPr>
      </a:lvl5pPr>
      <a:lvl6pPr marL="457200" algn="ctr" rtl="0" eaLnBrk="1" fontAlgn="base" hangingPunct="1">
        <a:spcBef>
          <a:spcPct val="0"/>
        </a:spcBef>
        <a:spcAft>
          <a:spcPct val="0"/>
        </a:spcAft>
        <a:defRPr sz="4800">
          <a:solidFill>
            <a:srgbClr val="2A6EBB"/>
          </a:solidFill>
          <a:latin typeface="Times New Roman" charset="0"/>
          <a:ea typeface="ＭＳ Ｐゴシック" charset="0"/>
        </a:defRPr>
      </a:lvl6pPr>
      <a:lvl7pPr marL="914400" algn="ctr" rtl="0" eaLnBrk="1" fontAlgn="base" hangingPunct="1">
        <a:spcBef>
          <a:spcPct val="0"/>
        </a:spcBef>
        <a:spcAft>
          <a:spcPct val="0"/>
        </a:spcAft>
        <a:defRPr sz="4800">
          <a:solidFill>
            <a:srgbClr val="2A6EBB"/>
          </a:solidFill>
          <a:latin typeface="Times New Roman" charset="0"/>
          <a:ea typeface="ＭＳ Ｐゴシック" charset="0"/>
        </a:defRPr>
      </a:lvl7pPr>
      <a:lvl8pPr marL="1371600" algn="ctr" rtl="0" eaLnBrk="1" fontAlgn="base" hangingPunct="1">
        <a:spcBef>
          <a:spcPct val="0"/>
        </a:spcBef>
        <a:spcAft>
          <a:spcPct val="0"/>
        </a:spcAft>
        <a:defRPr sz="4800">
          <a:solidFill>
            <a:srgbClr val="2A6EBB"/>
          </a:solidFill>
          <a:latin typeface="Times New Roman" charset="0"/>
          <a:ea typeface="ＭＳ Ｐゴシック" charset="0"/>
        </a:defRPr>
      </a:lvl8pPr>
      <a:lvl9pPr marL="1828800" algn="ctr" rtl="0" eaLnBrk="1" fontAlgn="base" hangingPunct="1">
        <a:spcBef>
          <a:spcPct val="0"/>
        </a:spcBef>
        <a:spcAft>
          <a:spcPct val="0"/>
        </a:spcAft>
        <a:defRPr sz="4800">
          <a:solidFill>
            <a:srgbClr val="2A6EBB"/>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2.jpeg"/><Relationship Id="rId4" Type="http://schemas.openxmlformats.org/officeDocument/2006/relationships/diagramLayout" Target="../diagrams/layout2.xml"/><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581400"/>
            <a:ext cx="8229600" cy="2514600"/>
          </a:xfrm>
        </p:spPr>
        <p:txBody>
          <a:bodyPr/>
          <a:lstStyle/>
          <a:p>
            <a:pPr algn="ctr"/>
            <a:br>
              <a:rPr lang="en-US" b="1" dirty="0">
                <a:solidFill>
                  <a:srgbClr val="6139C5"/>
                </a:solidFill>
                <a:latin typeface="+mn-lt"/>
              </a:rPr>
            </a:br>
            <a:r>
              <a:rPr lang="en-US" b="1" dirty="0">
                <a:solidFill>
                  <a:srgbClr val="6139C5"/>
                </a:solidFill>
                <a:latin typeface="+mn-lt"/>
              </a:rPr>
              <a:t>Changing Pain Pathways: </a:t>
            </a:r>
            <a:r>
              <a:rPr lang="en-US" sz="3600" b="1" dirty="0">
                <a:solidFill>
                  <a:srgbClr val="6139C5"/>
                </a:solidFill>
                <a:latin typeface="+mn-lt"/>
              </a:rPr>
              <a:t>Practical Strategies for Pain Education and Treatment</a:t>
            </a:r>
            <a:br>
              <a:rPr lang="en-US" dirty="0">
                <a:solidFill>
                  <a:srgbClr val="7030A0"/>
                </a:solidFill>
                <a:latin typeface="+mn-lt"/>
              </a:rPr>
            </a:br>
            <a:br>
              <a:rPr lang="en-US" dirty="0">
                <a:latin typeface="+mn-lt"/>
              </a:rPr>
            </a:br>
            <a:br>
              <a:rPr lang="en-US" sz="3200" dirty="0">
                <a:latin typeface="+mn-lt"/>
              </a:rPr>
            </a:br>
            <a:r>
              <a:rPr lang="en-US" sz="2800" dirty="0">
                <a:solidFill>
                  <a:srgbClr val="0070C0"/>
                </a:solidFill>
                <a:latin typeface="+mn-lt"/>
              </a:rPr>
              <a:t>Ontario Physiotherapy Association </a:t>
            </a:r>
            <a:br>
              <a:rPr lang="en-US" sz="2800" dirty="0">
                <a:solidFill>
                  <a:srgbClr val="0070C0"/>
                </a:solidFill>
                <a:latin typeface="+mn-lt"/>
              </a:rPr>
            </a:br>
            <a:r>
              <a:rPr lang="en-US" sz="2800" dirty="0">
                <a:solidFill>
                  <a:srgbClr val="0070C0"/>
                </a:solidFill>
                <a:latin typeface="+mn-lt"/>
              </a:rPr>
              <a:t>2018 Interaction Conference </a:t>
            </a:r>
            <a:br>
              <a:rPr lang="en-US" sz="3600" b="1" dirty="0">
                <a:solidFill>
                  <a:srgbClr val="0070C0"/>
                </a:solidFill>
                <a:latin typeface="+mn-lt"/>
              </a:rPr>
            </a:br>
            <a:endParaRPr lang="en-US" sz="2400" b="1" dirty="0">
              <a:solidFill>
                <a:srgbClr val="0070C0"/>
              </a:solidFill>
              <a:latin typeface="+mn-lt"/>
            </a:endParaRPr>
          </a:p>
        </p:txBody>
      </p:sp>
    </p:spTree>
    <p:extLst>
      <p:ext uri="{BB962C8B-B14F-4D97-AF65-F5344CB8AC3E}">
        <p14:creationId xmlns:p14="http://schemas.microsoft.com/office/powerpoint/2010/main" val="2092759686"/>
      </p:ext>
    </p:extLst>
  </p:cSld>
  <p:clrMapOvr>
    <a:masterClrMapping/>
  </p:clrMapOvr>
  <mc:AlternateContent xmlns:mc="http://schemas.openxmlformats.org/markup-compatibility/2006" xmlns:p14="http://schemas.microsoft.com/office/powerpoint/2010/main">
    <mc:Choice Requires="p14">
      <p:transition spd="slow" p14:dur="2000" advTm="9616"/>
    </mc:Choice>
    <mc:Fallback xmlns="">
      <p:transition spd="slow" advTm="96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latin typeface="+mn-lt"/>
              </a:rPr>
              <a:t>Teaching concepts for self-management</a:t>
            </a:r>
          </a:p>
        </p:txBody>
      </p:sp>
      <p:sp>
        <p:nvSpPr>
          <p:cNvPr id="3" name="Content Placeholder 2"/>
          <p:cNvSpPr>
            <a:spLocks noGrp="1"/>
          </p:cNvSpPr>
          <p:nvPr>
            <p:ph idx="1"/>
          </p:nvPr>
        </p:nvSpPr>
        <p:spPr>
          <a:xfrm>
            <a:off x="685800" y="1905000"/>
            <a:ext cx="5562600" cy="4572000"/>
          </a:xfrm>
        </p:spPr>
        <p:txBody>
          <a:bodyPr/>
          <a:lstStyle/>
          <a:p>
            <a:r>
              <a:rPr lang="en-US" dirty="0"/>
              <a:t>Ask questions</a:t>
            </a:r>
          </a:p>
          <a:p>
            <a:pPr marL="0" indent="0">
              <a:buNone/>
            </a:pPr>
            <a:endParaRPr lang="en-US" dirty="0"/>
          </a:p>
          <a:p>
            <a:r>
              <a:rPr lang="en-US" dirty="0"/>
              <a:t>Use metaphors and analogies</a:t>
            </a:r>
          </a:p>
          <a:p>
            <a:pPr marL="0" indent="0">
              <a:buNone/>
            </a:pPr>
            <a:endParaRPr lang="en-US" dirty="0"/>
          </a:p>
          <a:p>
            <a:r>
              <a:rPr lang="en-US" dirty="0"/>
              <a:t>Provide visuals</a:t>
            </a:r>
          </a:p>
        </p:txBody>
      </p:sp>
      <p:pic>
        <p:nvPicPr>
          <p:cNvPr id="4" name="Picture 3"/>
          <p:cNvPicPr>
            <a:picLocks noChangeAspect="1"/>
          </p:cNvPicPr>
          <p:nvPr/>
        </p:nvPicPr>
        <p:blipFill>
          <a:blip r:embed="rId3"/>
          <a:stretch>
            <a:fillRect/>
          </a:stretch>
        </p:blipFill>
        <p:spPr>
          <a:xfrm>
            <a:off x="6172200" y="1828800"/>
            <a:ext cx="2505075" cy="3810000"/>
          </a:xfrm>
          <a:prstGeom prst="rect">
            <a:avLst/>
          </a:prstGeom>
        </p:spPr>
      </p:pic>
    </p:spTree>
    <p:extLst>
      <p:ext uri="{BB962C8B-B14F-4D97-AF65-F5344CB8AC3E}">
        <p14:creationId xmlns:p14="http://schemas.microsoft.com/office/powerpoint/2010/main" val="3140586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059" y="0"/>
            <a:ext cx="7772400" cy="1143000"/>
          </a:xfrm>
        </p:spPr>
        <p:txBody>
          <a:bodyPr/>
          <a:lstStyle/>
          <a:p>
            <a:r>
              <a:rPr lang="en-US" dirty="0">
                <a:latin typeface="+mn-lt"/>
              </a:rPr>
              <a:t>Pain protects us from harm</a:t>
            </a:r>
          </a:p>
        </p:txBody>
      </p:sp>
      <p:sp>
        <p:nvSpPr>
          <p:cNvPr id="3" name="Content Placeholder 2"/>
          <p:cNvSpPr>
            <a:spLocks noGrp="1"/>
          </p:cNvSpPr>
          <p:nvPr>
            <p:ph idx="1"/>
          </p:nvPr>
        </p:nvSpPr>
        <p:spPr>
          <a:xfrm>
            <a:off x="2491694" y="1700808"/>
            <a:ext cx="6326545" cy="4572000"/>
          </a:xfrm>
        </p:spPr>
        <p:txBody>
          <a:bodyPr>
            <a:normAutofit/>
          </a:bodyPr>
          <a:lstStyle/>
          <a:p>
            <a:pPr marL="0" indent="0">
              <a:buNone/>
            </a:pPr>
            <a:r>
              <a:rPr lang="en-US" dirty="0"/>
              <a:t>Be careful! You are close to injury!</a:t>
            </a:r>
          </a:p>
          <a:p>
            <a:endParaRPr lang="en-US" dirty="0"/>
          </a:p>
          <a:p>
            <a:pPr marL="0" indent="0">
              <a:buNone/>
            </a:pPr>
            <a:endParaRPr lang="en-US" dirty="0"/>
          </a:p>
          <a:p>
            <a:pPr marL="0" indent="0">
              <a:buNone/>
            </a:pPr>
            <a:r>
              <a:rPr lang="en-US" dirty="0"/>
              <a:t>Stop! You have damaged the body!</a:t>
            </a:r>
          </a:p>
          <a:p>
            <a:pPr marL="0" indent="0">
              <a:buNone/>
            </a:pPr>
            <a:endParaRPr lang="en-US" sz="3900"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556792"/>
            <a:ext cx="1952143" cy="19521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29" y="3615502"/>
            <a:ext cx="1828166" cy="1723427"/>
          </a:xfrm>
          <a:prstGeom prst="rect">
            <a:avLst/>
          </a:prstGeom>
        </p:spPr>
      </p:pic>
    </p:spTree>
    <p:extLst>
      <p:ext uri="{BB962C8B-B14F-4D97-AF65-F5344CB8AC3E}">
        <p14:creationId xmlns:p14="http://schemas.microsoft.com/office/powerpoint/2010/main" val="9182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355976" y="190190"/>
            <a:ext cx="4176712" cy="6681787"/>
          </a:xfrm>
        </p:spPr>
      </p:pic>
      <p:sp>
        <p:nvSpPr>
          <p:cNvPr id="2" name="TextBox 1"/>
          <p:cNvSpPr txBox="1"/>
          <p:nvPr/>
        </p:nvSpPr>
        <p:spPr>
          <a:xfrm>
            <a:off x="609600" y="1412776"/>
            <a:ext cx="3098304" cy="3170099"/>
          </a:xfrm>
          <a:prstGeom prst="rect">
            <a:avLst/>
          </a:prstGeom>
          <a:noFill/>
        </p:spPr>
        <p:txBody>
          <a:bodyPr wrap="square" rtlCol="0">
            <a:spAutoFit/>
          </a:bodyPr>
          <a:lstStyle/>
          <a:p>
            <a:r>
              <a:rPr lang="en-US" sz="4000" dirty="0">
                <a:solidFill>
                  <a:srgbClr val="0070C0"/>
                </a:solidFill>
              </a:rPr>
              <a:t>All pain is experienced in the nervous system</a:t>
            </a:r>
          </a:p>
        </p:txBody>
      </p:sp>
    </p:spTree>
    <p:extLst>
      <p:ext uri="{BB962C8B-B14F-4D97-AF65-F5344CB8AC3E}">
        <p14:creationId xmlns:p14="http://schemas.microsoft.com/office/powerpoint/2010/main" val="360591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298"/>
          <a:stretch/>
        </p:blipFill>
        <p:spPr>
          <a:xfrm>
            <a:off x="323528" y="1340768"/>
            <a:ext cx="8600970" cy="4464496"/>
          </a:xfrm>
        </p:spPr>
      </p:pic>
      <p:sp>
        <p:nvSpPr>
          <p:cNvPr id="2" name="Title 1"/>
          <p:cNvSpPr>
            <a:spLocks noGrp="1"/>
          </p:cNvSpPr>
          <p:nvPr>
            <p:ph type="title"/>
          </p:nvPr>
        </p:nvSpPr>
        <p:spPr>
          <a:xfrm>
            <a:off x="467544" y="21629"/>
            <a:ext cx="7772400" cy="1143000"/>
          </a:xfrm>
        </p:spPr>
        <p:txBody>
          <a:bodyPr/>
          <a:lstStyle/>
          <a:p>
            <a:r>
              <a:rPr lang="en-US" dirty="0">
                <a:latin typeface="+mn-lt"/>
              </a:rPr>
              <a:t>Peripheral nerves</a:t>
            </a:r>
          </a:p>
        </p:txBody>
      </p:sp>
      <p:sp>
        <p:nvSpPr>
          <p:cNvPr id="3" name="Explosion 2 2"/>
          <p:cNvSpPr/>
          <p:nvPr/>
        </p:nvSpPr>
        <p:spPr>
          <a:xfrm>
            <a:off x="6300192" y="2492897"/>
            <a:ext cx="2841955" cy="2592288"/>
          </a:xfrm>
          <a:prstGeom prst="irregularSeal2">
            <a:avLst/>
          </a:prstGeom>
          <a:solidFill>
            <a:srgbClr val="F64D18"/>
          </a:solidFill>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rtlCol="0" anchor="ctr">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b="1" cap="all" dirty="0">
                <a:ln w="0">
                  <a:solidFill>
                    <a:schemeClr val="tx1"/>
                  </a:solidFill>
                </a:ln>
                <a:solidFill>
                  <a:schemeClr val="tx1"/>
                </a:solidFill>
                <a:effectLst/>
              </a:rPr>
              <a:t>DANGER</a:t>
            </a:r>
            <a:endParaRPr lang="en-US" sz="7200" b="1" cap="all" dirty="0">
              <a:ln w="0">
                <a:solidFill>
                  <a:schemeClr val="tx1"/>
                </a:solidFill>
              </a:ln>
              <a:solidFill>
                <a:schemeClr val="tx1"/>
              </a:solidFill>
              <a:effectLst/>
            </a:endParaRPr>
          </a:p>
        </p:txBody>
      </p:sp>
      <p:sp>
        <p:nvSpPr>
          <p:cNvPr id="5" name="Explosion 2 4"/>
          <p:cNvSpPr/>
          <p:nvPr/>
        </p:nvSpPr>
        <p:spPr>
          <a:xfrm>
            <a:off x="323528" y="2312880"/>
            <a:ext cx="3816424" cy="2952329"/>
          </a:xfrm>
          <a:prstGeom prst="irregularSeal2">
            <a:avLst/>
          </a:prstGeom>
          <a:solidFill>
            <a:srgbClr val="F64D18"/>
          </a:solidFill>
          <a:ln>
            <a:solidFill>
              <a:srgbClr val="F64D18"/>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tx1"/>
                  </a:solidFill>
                </a:ln>
                <a:solidFill>
                  <a:schemeClr val="tx1"/>
                </a:solidFill>
              </a:rPr>
              <a:t>Redness</a:t>
            </a:r>
          </a:p>
          <a:p>
            <a:pPr algn="ctr"/>
            <a:r>
              <a:rPr lang="en-US" sz="2400" b="1" dirty="0">
                <a:ln>
                  <a:solidFill>
                    <a:schemeClr val="tx1"/>
                  </a:solidFill>
                </a:ln>
                <a:solidFill>
                  <a:schemeClr val="tx1"/>
                </a:solidFill>
              </a:rPr>
              <a:t>Heat</a:t>
            </a:r>
          </a:p>
          <a:p>
            <a:pPr algn="ctr"/>
            <a:r>
              <a:rPr lang="en-US" sz="2400" b="1" dirty="0">
                <a:ln>
                  <a:solidFill>
                    <a:schemeClr val="tx1"/>
                  </a:solidFill>
                </a:ln>
                <a:solidFill>
                  <a:schemeClr val="tx1"/>
                </a:solidFill>
              </a:rPr>
              <a:t>Swelling</a:t>
            </a:r>
          </a:p>
        </p:txBody>
      </p:sp>
    </p:spTree>
    <p:extLst>
      <p:ext uri="{BB962C8B-B14F-4D97-AF65-F5344CB8AC3E}">
        <p14:creationId xmlns:p14="http://schemas.microsoft.com/office/powerpoint/2010/main" val="67487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grpId="0" nodeType="afterEffect">
                                  <p:stCondLst>
                                    <p:cond delay="0"/>
                                  </p:stCondLst>
                                  <p:childTnLst>
                                    <p:animRot by="120000">
                                      <p:cBhvr>
                                        <p:cTn id="9" dur="500" fill="hold">
                                          <p:stCondLst>
                                            <p:cond delay="0"/>
                                          </p:stCondLst>
                                        </p:cTn>
                                        <p:tgtEl>
                                          <p:spTgt spid="3"/>
                                        </p:tgtEl>
                                        <p:attrNameLst>
                                          <p:attrName>r</p:attrName>
                                        </p:attrNameLst>
                                      </p:cBhvr>
                                    </p:animRot>
                                    <p:animRot by="-240000">
                                      <p:cBhvr>
                                        <p:cTn id="10" dur="1000" fill="hold">
                                          <p:stCondLst>
                                            <p:cond delay="1000"/>
                                          </p:stCondLst>
                                        </p:cTn>
                                        <p:tgtEl>
                                          <p:spTgt spid="3"/>
                                        </p:tgtEl>
                                        <p:attrNameLst>
                                          <p:attrName>r</p:attrName>
                                        </p:attrNameLst>
                                      </p:cBhvr>
                                    </p:animRot>
                                    <p:animRot by="240000">
                                      <p:cBhvr>
                                        <p:cTn id="11" dur="1000" fill="hold">
                                          <p:stCondLst>
                                            <p:cond delay="2000"/>
                                          </p:stCondLst>
                                        </p:cTn>
                                        <p:tgtEl>
                                          <p:spTgt spid="3"/>
                                        </p:tgtEl>
                                        <p:attrNameLst>
                                          <p:attrName>r</p:attrName>
                                        </p:attrNameLst>
                                      </p:cBhvr>
                                    </p:animRot>
                                    <p:animRot by="-240000">
                                      <p:cBhvr>
                                        <p:cTn id="12" dur="1000" fill="hold">
                                          <p:stCondLst>
                                            <p:cond delay="3000"/>
                                          </p:stCondLst>
                                        </p:cTn>
                                        <p:tgtEl>
                                          <p:spTgt spid="3"/>
                                        </p:tgtEl>
                                        <p:attrNameLst>
                                          <p:attrName>r</p:attrName>
                                        </p:attrNameLst>
                                      </p:cBhvr>
                                    </p:animRot>
                                    <p:animRot by="120000">
                                      <p:cBhvr>
                                        <p:cTn id="13" dur="1000" fill="hold">
                                          <p:stCondLst>
                                            <p:cond delay="40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grpId="1" nodeType="clickEffect">
                                  <p:stCondLst>
                                    <p:cond delay="0"/>
                                  </p:stCondLst>
                                  <p:childTnLst>
                                    <p:anim calcmode="lin" valueType="num">
                                      <p:cBhvr additive="base">
                                        <p:cTn id="17" dur="2000"/>
                                        <p:tgtEl>
                                          <p:spTgt spid="3"/>
                                        </p:tgtEl>
                                        <p:attrNameLst>
                                          <p:attrName>ppt_x</p:attrName>
                                        </p:attrNameLst>
                                      </p:cBhvr>
                                      <p:tavLst>
                                        <p:tav tm="0">
                                          <p:val>
                                            <p:strVal val="ppt_x"/>
                                          </p:val>
                                        </p:tav>
                                        <p:tav tm="100000">
                                          <p:val>
                                            <p:strVal val="0-ppt_w/2"/>
                                          </p:val>
                                        </p:tav>
                                      </p:tavLst>
                                    </p:anim>
                                    <p:anim calcmode="lin" valueType="num">
                                      <p:cBhvr additive="base">
                                        <p:cTn id="18" dur="2000"/>
                                        <p:tgtEl>
                                          <p:spTgt spid="3"/>
                                        </p:tgtEl>
                                        <p:attrNameLst>
                                          <p:attrName>ppt_y</p:attrName>
                                        </p:attrNameLst>
                                      </p:cBhvr>
                                      <p:tavLst>
                                        <p:tav tm="0">
                                          <p:val>
                                            <p:strVal val="ppt_y"/>
                                          </p:val>
                                        </p:tav>
                                        <p:tav tm="100000">
                                          <p:val>
                                            <p:strVal val="ppt_y"/>
                                          </p:val>
                                        </p:tav>
                                      </p:tavLst>
                                    </p:anim>
                                    <p:set>
                                      <p:cBhvr>
                                        <p:cTn id="19" dur="1" fill="hold">
                                          <p:stCondLst>
                                            <p:cond delay="19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p:stCondLst>
                              <p:cond delay="0"/>
                            </p:stCondLst>
                            <p:childTnLst>
                              <p:par>
                                <p:cTn id="25" presetID="26" presetClass="emph" presetSubtype="0" fill="hold" grpId="1" nodeType="afterEffect">
                                  <p:stCondLst>
                                    <p:cond delay="0"/>
                                  </p:stCondLst>
                                  <p:childTnLst>
                                    <p:animEffect transition="out" filter="fade">
                                      <p:cBhvr>
                                        <p:cTn id="26" dur="5000" tmFilter="0, 0; .2, .5; .8, .5; 1, 0"/>
                                        <p:tgtEl>
                                          <p:spTgt spid="5"/>
                                        </p:tgtEl>
                                      </p:cBhvr>
                                    </p:animEffect>
                                    <p:animScale>
                                      <p:cBhvr>
                                        <p:cTn id="27" dur="2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0" y="665580"/>
            <a:ext cx="5976615" cy="5976615"/>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895600"/>
            <a:ext cx="2500313"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52400"/>
            <a:ext cx="4536504" cy="994123"/>
          </a:xfrm>
          <a:prstGeom prst="rect">
            <a:avLst/>
          </a:prstGeom>
        </p:spPr>
        <p:txBody>
          <a:bodyPr/>
          <a:lstStyle>
            <a:lvl1pPr algn="l" rtl="0" eaLnBrk="1" fontAlgn="base" hangingPunct="1">
              <a:spcBef>
                <a:spcPct val="0"/>
              </a:spcBef>
              <a:spcAft>
                <a:spcPct val="0"/>
              </a:spcAft>
              <a:defRPr sz="4400">
                <a:solidFill>
                  <a:srgbClr val="2A6EBB"/>
                </a:solidFill>
                <a:latin typeface="+mj-lt"/>
                <a:ea typeface="MS PGothic" pitchFamily="34" charset="-128"/>
                <a:cs typeface="+mj-cs"/>
              </a:defRPr>
            </a:lvl1pPr>
            <a:lvl2pPr algn="l" rtl="0" eaLnBrk="1" fontAlgn="base" hangingPunct="1">
              <a:spcBef>
                <a:spcPct val="0"/>
              </a:spcBef>
              <a:spcAft>
                <a:spcPct val="0"/>
              </a:spcAft>
              <a:defRPr sz="4400">
                <a:solidFill>
                  <a:srgbClr val="2A6EBB"/>
                </a:solidFill>
                <a:latin typeface="Times New Roman" charset="0"/>
                <a:ea typeface="MS PGothic" pitchFamily="34" charset="-128"/>
              </a:defRPr>
            </a:lvl2pPr>
            <a:lvl3pPr algn="l" rtl="0" eaLnBrk="1" fontAlgn="base" hangingPunct="1">
              <a:spcBef>
                <a:spcPct val="0"/>
              </a:spcBef>
              <a:spcAft>
                <a:spcPct val="0"/>
              </a:spcAft>
              <a:defRPr sz="4400">
                <a:solidFill>
                  <a:srgbClr val="2A6EBB"/>
                </a:solidFill>
                <a:latin typeface="Times New Roman" charset="0"/>
                <a:ea typeface="MS PGothic" pitchFamily="34" charset="-128"/>
              </a:defRPr>
            </a:lvl3pPr>
            <a:lvl4pPr algn="l" rtl="0" eaLnBrk="1" fontAlgn="base" hangingPunct="1">
              <a:spcBef>
                <a:spcPct val="0"/>
              </a:spcBef>
              <a:spcAft>
                <a:spcPct val="0"/>
              </a:spcAft>
              <a:defRPr sz="4400">
                <a:solidFill>
                  <a:srgbClr val="2A6EBB"/>
                </a:solidFill>
                <a:latin typeface="Times New Roman" charset="0"/>
                <a:ea typeface="MS PGothic" pitchFamily="34" charset="-128"/>
              </a:defRPr>
            </a:lvl4pPr>
            <a:lvl5pPr algn="l" rtl="0" eaLnBrk="1" fontAlgn="base" hangingPunct="1">
              <a:spcBef>
                <a:spcPct val="0"/>
              </a:spcBef>
              <a:spcAft>
                <a:spcPct val="0"/>
              </a:spcAft>
              <a:defRPr sz="4400">
                <a:solidFill>
                  <a:srgbClr val="2A6EBB"/>
                </a:solidFill>
                <a:latin typeface="Times New Roman" charset="0"/>
                <a:ea typeface="MS PGothic" pitchFamily="34" charset="-128"/>
              </a:defRPr>
            </a:lvl5pPr>
            <a:lvl6pPr marL="457200" algn="l" rtl="0" eaLnBrk="1" fontAlgn="base" hangingPunct="1">
              <a:spcBef>
                <a:spcPct val="0"/>
              </a:spcBef>
              <a:spcAft>
                <a:spcPct val="0"/>
              </a:spcAft>
              <a:defRPr sz="4400">
                <a:solidFill>
                  <a:srgbClr val="2A6EBB"/>
                </a:solidFill>
                <a:latin typeface="Times New Roman" charset="0"/>
                <a:ea typeface="ＭＳ Ｐゴシック" charset="0"/>
              </a:defRPr>
            </a:lvl6pPr>
            <a:lvl7pPr marL="914400" algn="l" rtl="0" eaLnBrk="1" fontAlgn="base" hangingPunct="1">
              <a:spcBef>
                <a:spcPct val="0"/>
              </a:spcBef>
              <a:spcAft>
                <a:spcPct val="0"/>
              </a:spcAft>
              <a:defRPr sz="4400">
                <a:solidFill>
                  <a:srgbClr val="2A6EBB"/>
                </a:solidFill>
                <a:latin typeface="Times New Roman" charset="0"/>
                <a:ea typeface="ＭＳ Ｐゴシック" charset="0"/>
              </a:defRPr>
            </a:lvl7pPr>
            <a:lvl8pPr marL="1371600" algn="l" rtl="0" eaLnBrk="1" fontAlgn="base" hangingPunct="1">
              <a:spcBef>
                <a:spcPct val="0"/>
              </a:spcBef>
              <a:spcAft>
                <a:spcPct val="0"/>
              </a:spcAft>
              <a:defRPr sz="4400">
                <a:solidFill>
                  <a:srgbClr val="2A6EBB"/>
                </a:solidFill>
                <a:latin typeface="Times New Roman" charset="0"/>
                <a:ea typeface="ＭＳ Ｐゴシック" charset="0"/>
              </a:defRPr>
            </a:lvl8pPr>
            <a:lvl9pPr marL="1828800" algn="l" rtl="0" eaLnBrk="1" fontAlgn="base" hangingPunct="1">
              <a:spcBef>
                <a:spcPct val="0"/>
              </a:spcBef>
              <a:spcAft>
                <a:spcPct val="0"/>
              </a:spcAft>
              <a:defRPr sz="4400">
                <a:solidFill>
                  <a:srgbClr val="2A6EBB"/>
                </a:solidFill>
                <a:latin typeface="Times New Roman" charset="0"/>
                <a:ea typeface="ＭＳ Ｐゴシック" charset="0"/>
              </a:defRPr>
            </a:lvl9pPr>
          </a:lstStyle>
          <a:p>
            <a:r>
              <a:rPr lang="en-US" kern="0" dirty="0">
                <a:latin typeface="+mn-lt"/>
              </a:rPr>
              <a:t>Spinal cord</a:t>
            </a:r>
          </a:p>
        </p:txBody>
      </p:sp>
    </p:spTree>
    <p:extLst>
      <p:ext uri="{BB962C8B-B14F-4D97-AF65-F5344CB8AC3E}">
        <p14:creationId xmlns:p14="http://schemas.microsoft.com/office/powerpoint/2010/main" val="840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2000"/>
                                        <p:tgtEl>
                                          <p:spTgt spid="2050"/>
                                        </p:tgtEl>
                                        <p:attrNameLst>
                                          <p:attrName>ppt_x</p:attrName>
                                        </p:attrNameLst>
                                      </p:cBhvr>
                                      <p:tavLst>
                                        <p:tav tm="0">
                                          <p:val>
                                            <p:strVal val="ppt_x"/>
                                          </p:val>
                                        </p:tav>
                                        <p:tav tm="100000">
                                          <p:val>
                                            <p:strVal val="0-ppt_w/2"/>
                                          </p:val>
                                        </p:tav>
                                      </p:tavLst>
                                    </p:anim>
                                    <p:anim calcmode="lin" valueType="num">
                                      <p:cBhvr additive="base">
                                        <p:cTn id="11" dur="2000"/>
                                        <p:tgtEl>
                                          <p:spTgt spid="2050"/>
                                        </p:tgtEl>
                                        <p:attrNameLst>
                                          <p:attrName>ppt_y</p:attrName>
                                        </p:attrNameLst>
                                      </p:cBhvr>
                                      <p:tavLst>
                                        <p:tav tm="0">
                                          <p:val>
                                            <p:strVal val="ppt_y"/>
                                          </p:val>
                                        </p:tav>
                                        <p:tav tm="100000">
                                          <p:val>
                                            <p:strVal val="ppt_y"/>
                                          </p:val>
                                        </p:tav>
                                      </p:tavLst>
                                    </p:anim>
                                    <p:set>
                                      <p:cBhvr>
                                        <p:cTn id="12" dur="1" fill="hold">
                                          <p:stCondLst>
                                            <p:cond delay="19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3.88889E-6 -1.85185E-6 L -0.24914 -0.00903 " pathEditMode="relative" rAng="0" ptsTypes="AA">
                                      <p:cBhvr>
                                        <p:cTn id="20" dur="2000" fill="hold"/>
                                        <p:tgtEl>
                                          <p:spTgt spid="2050"/>
                                        </p:tgtEl>
                                        <p:attrNameLst>
                                          <p:attrName>ppt_x</p:attrName>
                                          <p:attrName>ppt_y</p:attrName>
                                        </p:attrNameLst>
                                      </p:cBhvr>
                                      <p:rCtr x="-12465"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7772400" cy="1143000"/>
          </a:xfrm>
        </p:spPr>
        <p:txBody>
          <a:bodyPr/>
          <a:lstStyle/>
          <a:p>
            <a:pPr algn="l"/>
            <a:r>
              <a:rPr lang="en-US" dirty="0">
                <a:solidFill>
                  <a:srgbClr val="0070C0"/>
                </a:solidFill>
                <a:latin typeface="Arial" panose="020B0604020202020204" pitchFamily="34" charset="0"/>
                <a:cs typeface="Arial" panose="020B0604020202020204" pitchFamily="34" charset="0"/>
              </a:rPr>
              <a:t>Brain</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483768" y="980728"/>
            <a:ext cx="5303837" cy="5721350"/>
          </a:xfr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805266"/>
            <a:ext cx="79208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9" y="1772819"/>
            <a:ext cx="79208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57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77778E-6 1.85185E-6 L -0.18698 -0.5956 " pathEditMode="relative" rAng="0" ptsTypes="AA">
                                      <p:cBhvr>
                                        <p:cTn id="6" dur="2000" fill="hold"/>
                                        <p:tgtEl>
                                          <p:spTgt spid="3075"/>
                                        </p:tgtEl>
                                        <p:attrNameLst>
                                          <p:attrName>ppt_x</p:attrName>
                                          <p:attrName>ppt_y</p:attrName>
                                        </p:attrNameLst>
                                      </p:cBhvr>
                                      <p:rCtr x="-9358" y="-2979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307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par>
                          <p:cTn id="13" fill="hold">
                            <p:stCondLst>
                              <p:cond delay="2000"/>
                            </p:stCondLst>
                            <p:childTnLst>
                              <p:par>
                                <p:cTn id="14" presetID="29" presetClass="path" presetSubtype="0" accel="50000" decel="50000" fill="hold" nodeType="afterEffect">
                                  <p:stCondLst>
                                    <p:cond delay="0"/>
                                  </p:stCondLst>
                                  <p:childTnLst>
                                    <p:animMotion origin="layout" path="M 0.03525 0.06087 C 0.04532 0.04606 0.05556 0.02962 0.06563 0.00902 C 0.09306 -0.05024 0.10035 -0.10764 0.08021 -0.11667 C 0.05973 -0.12709 0.02066 -0.08588 -0.00677 -0.02663 C -0.02135 0.00462 -0.02986 0.03402 -0.03298 0.05625 C -0.03732 0.07407 -0.03871 0.09189 -0.03871 0.1125 C -0.03871 0.17916 -0.01996 0.23379 0.00191 0.23379 C 0.02361 0.23379 0.04236 0.17916 0.04236 0.1125 C 0.04236 0.08125 0.0382 0.05185 0.03091 0.03125 C 0.02778 0.01342 0.02066 -0.00556 0.01181 -0.02524 C -0.01701 -0.08588 -0.05607 -0.12709 -0.07656 -0.11667 C -0.0967 -0.10625 -0.08923 -0.05024 -0.06041 0.01041 C -0.04896 0.03842 -0.03298 0.06203 -0.01701 0.07847 C -0.00538 0.09328 0.00764 0.10671 0.02518 0.1199 C 0.07709 0.16273 0.12917 0.18194 0.14393 0.16388 C 0.15695 0.14652 0.12795 0.09768 0.07587 0.05625 C 0.054 0.03842 0.03091 0.02523 0.01181 0.0162 C -0.00538 0.0074 -0.02708 0.00023 -0.05017 -0.00417 C -0.11406 -0.01899 -0.16909 -0.01459 -0.17326 0.00902 C -0.17882 0.03125 -0.13142 0.06087 -0.06788 0.07546 C -0.03871 0.08125 -0.01111 0.08449 0.01059 0.0831 C 0.02952 0.0831 0.04983 0.07986 0.07118 0.07546 C 0.1349 0.06087 0.18334 0.02962 0.17691 0.0074 C 0.17275 -0.01459 0.11754 -0.02061 0.054 -0.00556 C 0.02361 0.00162 -0.00416 0.0118 -0.02274 0.02384 C -0.03871 0.03263 -0.05451 0.04305 -0.07205 0.05625 C -0.12274 0.09907 -0.1533 0.14652 -0.13854 0.16388 C -0.12552 0.18194 -0.07205 0.16273 -0.02135 0.12106 C 0.00313 0.10092 0.02361 0.07986 0.03525 0.06087 Z " pathEditMode="relative" rAng="0" ptsTypes="fffffffffffffffffffffffffffff">
                                      <p:cBhvr>
                                        <p:cTn id="15" dur="2000" fill="hold"/>
                                        <p:tgtEl>
                                          <p:spTgt spid="3076"/>
                                        </p:tgtEl>
                                        <p:attrNameLst>
                                          <p:attrName>ppt_x</p:attrName>
                                          <p:attrName>ppt_y</p:attrName>
                                        </p:attrNameLst>
                                      </p:cBhvr>
                                      <p:rCtr x="-3299"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0886568"/>
              </p:ext>
            </p:extLst>
          </p:nvPr>
        </p:nvGraphicFramePr>
        <p:xfrm>
          <a:off x="3728433" y="884620"/>
          <a:ext cx="5133179" cy="3448639"/>
        </p:xfrm>
        <a:graphic>
          <a:graphicData uri="http://schemas.openxmlformats.org/drawingml/2006/table">
            <a:tbl>
              <a:tblPr firstRow="1" firstCol="1" bandRow="1">
                <a:tableStyleId>{8A107856-5554-42FB-B03E-39F5DBC370BA}</a:tableStyleId>
              </a:tblPr>
              <a:tblGrid>
                <a:gridCol w="1895328">
                  <a:extLst>
                    <a:ext uri="{9D8B030D-6E8A-4147-A177-3AD203B41FA5}">
                      <a16:colId xmlns:a16="http://schemas.microsoft.com/office/drawing/2014/main" val="20000"/>
                    </a:ext>
                  </a:extLst>
                </a:gridCol>
                <a:gridCol w="3237851">
                  <a:extLst>
                    <a:ext uri="{9D8B030D-6E8A-4147-A177-3AD203B41FA5}">
                      <a16:colId xmlns:a16="http://schemas.microsoft.com/office/drawing/2014/main" val="20001"/>
                    </a:ext>
                  </a:extLst>
                </a:gridCol>
              </a:tblGrid>
              <a:tr h="438494">
                <a:tc>
                  <a:txBody>
                    <a:bodyPr/>
                    <a:lstStyle/>
                    <a:p>
                      <a:pPr algn="r">
                        <a:spcAft>
                          <a:spcPts val="0"/>
                        </a:spcAft>
                      </a:pPr>
                      <a:r>
                        <a:rPr lang="en-US" sz="1800" b="0" dirty="0">
                          <a:effectLst/>
                        </a:rPr>
                        <a:t>Cingulate cortex:</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b="0" dirty="0">
                          <a:effectLst/>
                        </a:rPr>
                        <a:t>concentration, focusing </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0"/>
                  </a:ext>
                </a:extLst>
              </a:tr>
              <a:tr h="571478">
                <a:tc>
                  <a:txBody>
                    <a:bodyPr/>
                    <a:lstStyle/>
                    <a:p>
                      <a:pPr algn="r">
                        <a:spcAft>
                          <a:spcPts val="0"/>
                        </a:spcAft>
                      </a:pPr>
                      <a:r>
                        <a:rPr lang="en-US" sz="1800" b="0" dirty="0">
                          <a:effectLst/>
                        </a:rPr>
                        <a:t>Pre/motor cortex:</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organize &amp; prepare movements </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1"/>
                  </a:ext>
                </a:extLst>
              </a:tr>
              <a:tr h="571478">
                <a:tc>
                  <a:txBody>
                    <a:bodyPr/>
                    <a:lstStyle/>
                    <a:p>
                      <a:pPr algn="r">
                        <a:spcAft>
                          <a:spcPts val="0"/>
                        </a:spcAft>
                      </a:pPr>
                      <a:r>
                        <a:rPr lang="en-US" sz="1800" b="0" dirty="0">
                          <a:effectLst/>
                        </a:rPr>
                        <a:t>Sensory cortex:</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identifies what body parts are affected</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2"/>
                  </a:ext>
                </a:extLst>
              </a:tr>
              <a:tr h="571478">
                <a:tc>
                  <a:txBody>
                    <a:bodyPr/>
                    <a:lstStyle/>
                    <a:p>
                      <a:pPr algn="r">
                        <a:spcAft>
                          <a:spcPts val="0"/>
                        </a:spcAft>
                      </a:pPr>
                      <a:r>
                        <a:rPr lang="en-US" sz="1800" b="0" dirty="0">
                          <a:effectLst/>
                        </a:rPr>
                        <a:t>Hypo/thalamus:</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stress response, autonomic regulation</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3"/>
                  </a:ext>
                </a:extLst>
              </a:tr>
              <a:tr h="438494">
                <a:tc>
                  <a:txBody>
                    <a:bodyPr/>
                    <a:lstStyle/>
                    <a:p>
                      <a:pPr algn="r">
                        <a:spcAft>
                          <a:spcPts val="0"/>
                        </a:spcAft>
                      </a:pPr>
                      <a:r>
                        <a:rPr lang="en-US" sz="1800" b="0" dirty="0">
                          <a:effectLst/>
                        </a:rPr>
                        <a:t>Prefrontal cortex:</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problem solving, memory</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4"/>
                  </a:ext>
                </a:extLst>
              </a:tr>
              <a:tr h="285739">
                <a:tc>
                  <a:txBody>
                    <a:bodyPr/>
                    <a:lstStyle/>
                    <a:p>
                      <a:pPr algn="r">
                        <a:spcAft>
                          <a:spcPts val="0"/>
                        </a:spcAft>
                      </a:pPr>
                      <a:r>
                        <a:rPr lang="en-US" sz="1800" b="0" dirty="0">
                          <a:effectLst/>
                        </a:rPr>
                        <a:t>Cerebellum:</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movement and cognition</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5"/>
                  </a:ext>
                </a:extLst>
              </a:tr>
              <a:tr h="285739">
                <a:tc>
                  <a:txBody>
                    <a:bodyPr/>
                    <a:lstStyle/>
                    <a:p>
                      <a:pPr algn="r">
                        <a:spcAft>
                          <a:spcPts val="0"/>
                        </a:spcAft>
                      </a:pPr>
                      <a:r>
                        <a:rPr lang="en-US" sz="1800" b="0" dirty="0">
                          <a:effectLst/>
                        </a:rPr>
                        <a:t>Amygdala:</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fear, anxiety, anticipation </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6"/>
                  </a:ext>
                </a:extLst>
              </a:tr>
              <a:tr h="285739">
                <a:tc>
                  <a:txBody>
                    <a:bodyPr/>
                    <a:lstStyle/>
                    <a:p>
                      <a:pPr algn="r">
                        <a:spcAft>
                          <a:spcPts val="0"/>
                        </a:spcAft>
                      </a:pPr>
                      <a:r>
                        <a:rPr lang="en-US" sz="1800" b="0" dirty="0">
                          <a:effectLst/>
                        </a:rPr>
                        <a:t>Hippocampus:</a:t>
                      </a:r>
                      <a:endParaRPr lang="en-US" sz="1800" b="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tc>
                  <a:txBody>
                    <a:bodyPr/>
                    <a:lstStyle/>
                    <a:p>
                      <a:pPr algn="l">
                        <a:spcAft>
                          <a:spcPts val="0"/>
                        </a:spcAft>
                      </a:pPr>
                      <a:r>
                        <a:rPr lang="en-US" sz="1800" dirty="0">
                          <a:effectLst/>
                        </a:rPr>
                        <a:t>memory</a:t>
                      </a:r>
                      <a:endParaRPr lang="en-US" sz="1800" dirty="0">
                        <a:effectLst/>
                        <a:latin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1FF"/>
                    </a:solidFill>
                  </a:tcPr>
                </a:tc>
                <a:extLst>
                  <a:ext uri="{0D108BD9-81ED-4DB2-BD59-A6C34878D82A}">
                    <a16:rowId xmlns:a16="http://schemas.microsoft.com/office/drawing/2014/main" val="10007"/>
                  </a:ext>
                </a:extLst>
              </a:tr>
            </a:tbl>
          </a:graphicData>
        </a:graphic>
      </p:graphicFrame>
      <p:sp>
        <p:nvSpPr>
          <p:cNvPr id="5" name="10-Point Star 4"/>
          <p:cNvSpPr/>
          <p:nvPr/>
        </p:nvSpPr>
        <p:spPr bwMode="auto">
          <a:xfrm>
            <a:off x="4495800" y="4876800"/>
            <a:ext cx="3240360" cy="1584176"/>
          </a:xfrm>
          <a:prstGeom prst="star10">
            <a:avLst/>
          </a:prstGeom>
          <a:solidFill>
            <a:srgbClr val="FFC000"/>
          </a:solidFill>
          <a:ln>
            <a:noFill/>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2"/>
                </a:solidFill>
                <a:effectLst/>
                <a:ea typeface="ＭＳ Ｐゴシック" charset="0"/>
              </a:rPr>
              <a:t>PAIN EXPERIENCE</a:t>
            </a:r>
          </a:p>
        </p:txBody>
      </p:sp>
      <p:cxnSp>
        <p:nvCxnSpPr>
          <p:cNvPr id="6" name="Straight Arrow Connector 5"/>
          <p:cNvCxnSpPr/>
          <p:nvPr/>
        </p:nvCxnSpPr>
        <p:spPr bwMode="auto">
          <a:xfrm>
            <a:off x="6115980" y="4333259"/>
            <a:ext cx="0" cy="432048"/>
          </a:xfrm>
          <a:prstGeom prst="straightConnector1">
            <a:avLst/>
          </a:prstGeom>
          <a:ln w="57150">
            <a:solidFill>
              <a:srgbClr val="6139C5"/>
            </a:solidFill>
            <a:headEnd type="none" w="sm" len="sm"/>
            <a:tailEnd type="arrow"/>
          </a:ln>
          <a:extLst/>
        </p:spPr>
        <p:style>
          <a:lnRef idx="2">
            <a:schemeClr val="accent1"/>
          </a:lnRef>
          <a:fillRef idx="0">
            <a:schemeClr val="accent1"/>
          </a:fillRef>
          <a:effectRef idx="1">
            <a:schemeClr val="accent1"/>
          </a:effectRef>
          <a:fontRef idx="minor">
            <a:schemeClr val="tx1"/>
          </a:fontRef>
        </p:style>
      </p:cxnSp>
      <p:pic>
        <p:nvPicPr>
          <p:cNvPr id="2050" name="Picture 2" descr="\\U-dc-00\u-terraserver\SHARED\Neuro_Rehab\Chronic Pain Service\Chronic Pain Service\LEAP Service\New PMG\Illustrations for new manual\Chapter 1 - Pain\Brain map of pa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178849"/>
            <a:ext cx="3325021" cy="358645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683568" y="404664"/>
            <a:ext cx="7772400" cy="670520"/>
          </a:xfrm>
        </p:spPr>
        <p:txBody>
          <a:bodyPr/>
          <a:lstStyle/>
          <a:p>
            <a:r>
              <a:rPr lang="en-US" sz="4000" dirty="0">
                <a:latin typeface="+mn-lt"/>
              </a:rPr>
              <a:t>Brain</a:t>
            </a:r>
          </a:p>
        </p:txBody>
      </p:sp>
    </p:spTree>
    <p:extLst>
      <p:ext uri="{BB962C8B-B14F-4D97-AF65-F5344CB8AC3E}">
        <p14:creationId xmlns:p14="http://schemas.microsoft.com/office/powerpoint/2010/main" val="1387973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691680" y="260648"/>
            <a:ext cx="5760640" cy="6213870"/>
          </a:xfrm>
        </p:spPr>
      </p:pic>
    </p:spTree>
    <p:extLst>
      <p:ext uri="{BB962C8B-B14F-4D97-AF65-F5344CB8AC3E}">
        <p14:creationId xmlns:p14="http://schemas.microsoft.com/office/powerpoint/2010/main" val="3149944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24" y="242055"/>
            <a:ext cx="7772400" cy="670520"/>
          </a:xfrm>
        </p:spPr>
        <p:txBody>
          <a:bodyPr/>
          <a:lstStyle/>
          <a:p>
            <a:r>
              <a:rPr lang="en-US" sz="4000" dirty="0">
                <a:latin typeface="+mn-lt"/>
              </a:rPr>
              <a:t>Pain basics: Nociception</a:t>
            </a:r>
          </a:p>
        </p:txBody>
      </p:sp>
      <p:grpSp>
        <p:nvGrpSpPr>
          <p:cNvPr id="6" name="Group 5"/>
          <p:cNvGrpSpPr/>
          <p:nvPr/>
        </p:nvGrpSpPr>
        <p:grpSpPr>
          <a:xfrm>
            <a:off x="307698" y="726188"/>
            <a:ext cx="8651198" cy="5598412"/>
            <a:chOff x="313290" y="548680"/>
            <a:chExt cx="8651198" cy="5598412"/>
          </a:xfrm>
        </p:grpSpPr>
        <p:graphicFrame>
          <p:nvGraphicFramePr>
            <p:cNvPr id="4" name="Diagram 3"/>
            <p:cNvGraphicFramePr/>
            <p:nvPr>
              <p:extLst>
                <p:ext uri="{D42A27DB-BD31-4B8C-83A1-F6EECF244321}">
                  <p14:modId xmlns:p14="http://schemas.microsoft.com/office/powerpoint/2010/main" val="1494420657"/>
                </p:ext>
              </p:extLst>
            </p:nvPr>
          </p:nvGraphicFramePr>
          <p:xfrm>
            <a:off x="467544" y="548680"/>
            <a:ext cx="7164288"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8344" y="735067"/>
              <a:ext cx="1296144" cy="13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7544" y="3356992"/>
              <a:ext cx="1152128" cy="584775"/>
            </a:xfrm>
            <a:prstGeom prst="rect">
              <a:avLst/>
            </a:prstGeom>
            <a:noFill/>
          </p:spPr>
          <p:txBody>
            <a:bodyPr wrap="square" rtlCol="0">
              <a:spAutoFit/>
            </a:bodyPr>
            <a:lstStyle/>
            <a:p>
              <a:r>
                <a:rPr lang="en-US" sz="1600" dirty="0">
                  <a:solidFill>
                    <a:schemeClr val="bg2"/>
                  </a:solidFill>
                </a:rPr>
                <a:t>Peripheral nerves</a:t>
              </a:r>
            </a:p>
          </p:txBody>
        </p:sp>
        <p:sp>
          <p:nvSpPr>
            <p:cNvPr id="18" name="TextBox 17"/>
            <p:cNvSpPr txBox="1"/>
            <p:nvPr/>
          </p:nvSpPr>
          <p:spPr>
            <a:xfrm>
              <a:off x="2411760" y="2257708"/>
              <a:ext cx="1008112" cy="584775"/>
            </a:xfrm>
            <a:prstGeom prst="rect">
              <a:avLst/>
            </a:prstGeom>
            <a:noFill/>
          </p:spPr>
          <p:txBody>
            <a:bodyPr wrap="square" rtlCol="0">
              <a:spAutoFit/>
            </a:bodyPr>
            <a:lstStyle/>
            <a:p>
              <a:r>
                <a:rPr lang="en-US" sz="1600" dirty="0">
                  <a:solidFill>
                    <a:schemeClr val="bg2"/>
                  </a:solidFill>
                </a:rPr>
                <a:t>Spinal cord</a:t>
              </a:r>
            </a:p>
          </p:txBody>
        </p:sp>
        <p:sp>
          <p:nvSpPr>
            <p:cNvPr id="19" name="TextBox 18"/>
            <p:cNvSpPr txBox="1"/>
            <p:nvPr/>
          </p:nvSpPr>
          <p:spPr>
            <a:xfrm>
              <a:off x="4450954" y="1506270"/>
              <a:ext cx="697110" cy="338554"/>
            </a:xfrm>
            <a:prstGeom prst="rect">
              <a:avLst/>
            </a:prstGeom>
            <a:noFill/>
          </p:spPr>
          <p:txBody>
            <a:bodyPr wrap="square" rtlCol="0">
              <a:spAutoFit/>
            </a:bodyPr>
            <a:lstStyle/>
            <a:p>
              <a:r>
                <a:rPr lang="en-US" sz="1600" dirty="0">
                  <a:solidFill>
                    <a:schemeClr val="bg2"/>
                  </a:solidFill>
                </a:rPr>
                <a:t>Brain</a:t>
              </a:r>
            </a:p>
          </p:txBody>
        </p:sp>
        <p:grpSp>
          <p:nvGrpSpPr>
            <p:cNvPr id="9" name="Group 8"/>
            <p:cNvGrpSpPr/>
            <p:nvPr/>
          </p:nvGrpSpPr>
          <p:grpSpPr>
            <a:xfrm>
              <a:off x="3347864" y="3711418"/>
              <a:ext cx="3600400" cy="1746050"/>
              <a:chOff x="3203848" y="3984122"/>
              <a:chExt cx="3600400" cy="1746050"/>
            </a:xfrm>
          </p:grpSpPr>
          <p:grpSp>
            <p:nvGrpSpPr>
              <p:cNvPr id="5" name="Group 4"/>
              <p:cNvGrpSpPr/>
              <p:nvPr/>
            </p:nvGrpSpPr>
            <p:grpSpPr>
              <a:xfrm>
                <a:off x="3203848" y="4150461"/>
                <a:ext cx="3600400" cy="1579711"/>
                <a:chOff x="3203848" y="4150461"/>
                <a:chExt cx="3600400" cy="1579711"/>
              </a:xfrm>
            </p:grpSpPr>
            <p:pic>
              <p:nvPicPr>
                <p:cNvPr id="1025" name="Picture 1" descr="\\U-dc-00\u-terraserver\SHARED\Neuro_Rehab\Chronic Pain Service\Chronic Pain Service\LEAP Service\New PMG\Illustrations for new manual\Chapter 1 - Pain\Synpas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6785"/>
                <a:stretch/>
              </p:blipFill>
              <p:spPr bwMode="auto">
                <a:xfrm>
                  <a:off x="3851920" y="4150461"/>
                  <a:ext cx="2725478" cy="1438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64088" y="5499340"/>
                  <a:ext cx="576064" cy="230832"/>
                </a:xfrm>
                <a:prstGeom prst="rect">
                  <a:avLst/>
                </a:prstGeom>
                <a:noFill/>
              </p:spPr>
              <p:txBody>
                <a:bodyPr wrap="square" lIns="0" rIns="0" rtlCol="0">
                  <a:spAutoFit/>
                </a:bodyPr>
                <a:lstStyle/>
                <a:p>
                  <a:r>
                    <a:rPr lang="en-US" sz="900" b="1" dirty="0">
                      <a:solidFill>
                        <a:schemeClr val="bg2"/>
                      </a:solidFill>
                    </a:rPr>
                    <a:t>Glutamate</a:t>
                  </a:r>
                </a:p>
              </p:txBody>
            </p:sp>
            <p:sp>
              <p:nvSpPr>
                <p:cNvPr id="16" name="TextBox 15"/>
                <p:cNvSpPr txBox="1"/>
                <p:nvPr/>
              </p:nvSpPr>
              <p:spPr>
                <a:xfrm>
                  <a:off x="3203848" y="5226636"/>
                  <a:ext cx="1175098" cy="230832"/>
                </a:xfrm>
                <a:prstGeom prst="rect">
                  <a:avLst/>
                </a:prstGeom>
                <a:solidFill>
                  <a:schemeClr val="tx1"/>
                </a:solidFill>
              </p:spPr>
              <p:txBody>
                <a:bodyPr wrap="square" lIns="0" rIns="0" rtlCol="0">
                  <a:spAutoFit/>
                </a:bodyPr>
                <a:lstStyle/>
                <a:p>
                  <a:pPr algn="r"/>
                  <a:r>
                    <a:rPr lang="en-US" sz="900" b="1" dirty="0">
                      <a:solidFill>
                        <a:schemeClr val="bg2"/>
                      </a:solidFill>
                    </a:rPr>
                    <a:t>Spinal cord neuron</a:t>
                  </a:r>
                </a:p>
              </p:txBody>
            </p:sp>
            <p:sp>
              <p:nvSpPr>
                <p:cNvPr id="10" name="TextBox 9"/>
                <p:cNvSpPr txBox="1"/>
                <p:nvPr/>
              </p:nvSpPr>
              <p:spPr>
                <a:xfrm>
                  <a:off x="6120172" y="5214392"/>
                  <a:ext cx="684076" cy="230832"/>
                </a:xfrm>
                <a:prstGeom prst="rect">
                  <a:avLst/>
                </a:prstGeom>
                <a:solidFill>
                  <a:schemeClr val="tx1"/>
                </a:solidFill>
              </p:spPr>
              <p:txBody>
                <a:bodyPr wrap="square" lIns="0" rIns="0" rtlCol="0">
                  <a:spAutoFit/>
                </a:bodyPr>
                <a:lstStyle/>
                <a:p>
                  <a:r>
                    <a:rPr lang="en-US" sz="900" b="1" dirty="0">
                      <a:solidFill>
                        <a:schemeClr val="bg2"/>
                      </a:solidFill>
                    </a:rPr>
                    <a:t>Nociceptor</a:t>
                  </a:r>
                </a:p>
              </p:txBody>
            </p:sp>
          </p:grpSp>
          <p:cxnSp>
            <p:nvCxnSpPr>
              <p:cNvPr id="7" name="Straight Connector 6"/>
              <p:cNvCxnSpPr/>
              <p:nvPr/>
            </p:nvCxnSpPr>
            <p:spPr bwMode="auto">
              <a:xfrm flipH="1">
                <a:off x="4139952" y="3984122"/>
                <a:ext cx="216024" cy="452990"/>
              </a:xfrm>
              <a:prstGeom prst="line">
                <a:avLst/>
              </a:prstGeom>
              <a:solidFill>
                <a:schemeClr val="accent1"/>
              </a:solidFill>
              <a:ln w="5715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290" y="4851587"/>
              <a:ext cx="2635441" cy="1295505"/>
            </a:xfrm>
            <a:prstGeom prst="rect">
              <a:avLst/>
            </a:prstGeom>
          </p:spPr>
        </p:pic>
      </p:grpSp>
    </p:spTree>
    <p:extLst>
      <p:ext uri="{BB962C8B-B14F-4D97-AF65-F5344CB8AC3E}">
        <p14:creationId xmlns:p14="http://schemas.microsoft.com/office/powerpoint/2010/main" val="2789312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
            <a:ext cx="8595360" cy="585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5858626"/>
            <a:ext cx="4572000" cy="646331"/>
          </a:xfrm>
          <a:prstGeom prst="rect">
            <a:avLst/>
          </a:prstGeom>
        </p:spPr>
        <p:txBody>
          <a:bodyPr>
            <a:spAutoFit/>
          </a:bodyPr>
          <a:lstStyle/>
          <a:p>
            <a:r>
              <a:rPr lang="en-US" i="1" dirty="0">
                <a:solidFill>
                  <a:sysClr val="windowText" lastClr="000000"/>
                </a:solidFill>
              </a:rPr>
              <a:t>The </a:t>
            </a:r>
            <a:r>
              <a:rPr lang="en-US" i="1" dirty="0" err="1">
                <a:solidFill>
                  <a:sysClr val="windowText" lastClr="000000"/>
                </a:solidFill>
              </a:rPr>
              <a:t>Neuromatrix</a:t>
            </a:r>
            <a:r>
              <a:rPr lang="en-US" i="1" dirty="0">
                <a:solidFill>
                  <a:sysClr val="windowText" lastClr="000000"/>
                </a:solidFill>
              </a:rPr>
              <a:t> theory proposed by Ronald </a:t>
            </a:r>
            <a:r>
              <a:rPr lang="en-US" i="1" dirty="0" err="1">
                <a:solidFill>
                  <a:sysClr val="windowText" lastClr="000000"/>
                </a:solidFill>
              </a:rPr>
              <a:t>Melzack</a:t>
            </a:r>
            <a:r>
              <a:rPr lang="en-US" i="1" dirty="0">
                <a:solidFill>
                  <a:sysClr val="windowText" lastClr="000000"/>
                </a:solidFill>
              </a:rPr>
              <a:t> in 1996</a:t>
            </a:r>
            <a:endParaRPr lang="en-US" dirty="0">
              <a:solidFill>
                <a:sysClr val="windowText" lastClr="000000"/>
              </a:solidFill>
            </a:endParaRPr>
          </a:p>
        </p:txBody>
      </p:sp>
    </p:spTree>
    <p:extLst>
      <p:ext uri="{BB962C8B-B14F-4D97-AF65-F5344CB8AC3E}">
        <p14:creationId xmlns:p14="http://schemas.microsoft.com/office/powerpoint/2010/main" val="278476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3243" y="4191000"/>
            <a:ext cx="8273557" cy="1470025"/>
          </a:xfrm>
        </p:spPr>
        <p:txBody>
          <a:bodyPr/>
          <a:lstStyle/>
          <a:p>
            <a:br>
              <a:rPr lang="en-US" sz="3200" i="1" dirty="0"/>
            </a:br>
            <a:br>
              <a:rPr lang="en-US" sz="3200" i="1" dirty="0"/>
            </a:br>
            <a:br>
              <a:rPr lang="en-US" sz="3200" i="1" dirty="0"/>
            </a:br>
            <a:br>
              <a:rPr lang="en-US" sz="3200" i="1" dirty="0"/>
            </a:br>
            <a:br>
              <a:rPr lang="en-US" sz="3200" i="1" dirty="0"/>
            </a:br>
            <a:r>
              <a:rPr lang="en-US" sz="3200" dirty="0">
                <a:latin typeface="+mn-lt"/>
              </a:rPr>
              <a:t>Presenters:</a:t>
            </a:r>
            <a:br>
              <a:rPr lang="en-US" sz="3200" i="1" dirty="0"/>
            </a:br>
            <a:r>
              <a:rPr lang="en-US" sz="3200" dirty="0">
                <a:solidFill>
                  <a:srgbClr val="0070C0"/>
                </a:solidFill>
                <a:latin typeface="+mn-lt"/>
              </a:rPr>
              <a:t>Bonnie Cai-Duarte, </a:t>
            </a:r>
            <a:r>
              <a:rPr lang="en-US" sz="3200" dirty="0" err="1">
                <a:solidFill>
                  <a:srgbClr val="0070C0"/>
                </a:solidFill>
                <a:latin typeface="+mn-lt"/>
              </a:rPr>
              <a:t>BScPT</a:t>
            </a:r>
            <a:r>
              <a:rPr lang="en-US" sz="3200" dirty="0">
                <a:solidFill>
                  <a:srgbClr val="0070C0"/>
                </a:solidFill>
                <a:latin typeface="+mn-lt"/>
              </a:rPr>
              <a:t>, MSc, PT</a:t>
            </a:r>
            <a:br>
              <a:rPr lang="en-US" sz="3200" dirty="0">
                <a:solidFill>
                  <a:srgbClr val="0070C0"/>
                </a:solidFill>
                <a:latin typeface="+mn-lt"/>
              </a:rPr>
            </a:br>
            <a:r>
              <a:rPr lang="en-US" sz="3200" dirty="0">
                <a:solidFill>
                  <a:srgbClr val="0070C0"/>
                </a:solidFill>
                <a:latin typeface="+mn-lt"/>
              </a:rPr>
              <a:t>Sarah Sheffe, BA, </a:t>
            </a:r>
            <a:r>
              <a:rPr lang="en-US" sz="3200" dirty="0" err="1">
                <a:solidFill>
                  <a:srgbClr val="0070C0"/>
                </a:solidFill>
                <a:latin typeface="+mn-lt"/>
              </a:rPr>
              <a:t>MScOT</a:t>
            </a:r>
            <a:r>
              <a:rPr lang="en-US" sz="3200" dirty="0">
                <a:solidFill>
                  <a:srgbClr val="0070C0"/>
                </a:solidFill>
                <a:latin typeface="+mn-lt"/>
              </a:rPr>
              <a:t>, OT Reg. (Ont.)</a:t>
            </a:r>
            <a:br>
              <a:rPr lang="en-US" sz="3200" dirty="0">
                <a:solidFill>
                  <a:srgbClr val="0070C0"/>
                </a:solidFill>
                <a:latin typeface="+mn-lt"/>
              </a:rPr>
            </a:br>
            <a:br>
              <a:rPr lang="en-US" sz="3200" dirty="0">
                <a:solidFill>
                  <a:srgbClr val="0070C0"/>
                </a:solidFill>
                <a:latin typeface="+mn-lt"/>
              </a:rPr>
            </a:br>
            <a:r>
              <a:rPr lang="en-US" sz="3200" dirty="0">
                <a:solidFill>
                  <a:srgbClr val="0070C0"/>
                </a:solidFill>
                <a:latin typeface="+mn-lt"/>
              </a:rPr>
              <a:t>Our Team:</a:t>
            </a:r>
            <a:br>
              <a:rPr lang="en-US" sz="3200" dirty="0">
                <a:solidFill>
                  <a:srgbClr val="0070C0"/>
                </a:solidFill>
                <a:latin typeface="+mn-lt"/>
              </a:rPr>
            </a:br>
            <a:r>
              <a:rPr lang="en-US" sz="3200" dirty="0">
                <a:solidFill>
                  <a:srgbClr val="0070C0"/>
                </a:solidFill>
                <a:latin typeface="+mn-lt"/>
              </a:rPr>
              <a:t>Cara Kircher - OT </a:t>
            </a:r>
            <a:br>
              <a:rPr lang="en-US" sz="3200" dirty="0">
                <a:solidFill>
                  <a:srgbClr val="0070C0"/>
                </a:solidFill>
                <a:latin typeface="+mn-lt"/>
              </a:rPr>
            </a:br>
            <a:r>
              <a:rPr lang="en-US" sz="3200" dirty="0">
                <a:solidFill>
                  <a:srgbClr val="0070C0"/>
                </a:solidFill>
                <a:latin typeface="+mn-lt"/>
              </a:rPr>
              <a:t>Bronwen Moore - OT</a:t>
            </a:r>
            <a:br>
              <a:rPr lang="en-US" sz="3200" dirty="0">
                <a:solidFill>
                  <a:srgbClr val="0070C0"/>
                </a:solidFill>
              </a:rPr>
            </a:br>
            <a:br>
              <a:rPr lang="en-US" sz="3200" dirty="0">
                <a:solidFill>
                  <a:srgbClr val="0070C0"/>
                </a:solidFill>
              </a:rPr>
            </a:br>
            <a:endParaRPr lang="en-US" sz="32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3564762"/>
            <a:ext cx="2286000" cy="2130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673075"/>
      </p:ext>
    </p:extLst>
  </p:cSld>
  <p:clrMapOvr>
    <a:masterClrMapping/>
  </p:clrMapOvr>
  <mc:AlternateContent xmlns:mc="http://schemas.openxmlformats.org/markup-compatibility/2006" xmlns:p14="http://schemas.microsoft.com/office/powerpoint/2010/main">
    <mc:Choice Requires="p14">
      <p:transition spd="slow" p14:dur="2000" advTm="39130"/>
    </mc:Choice>
    <mc:Fallback xmlns="">
      <p:transition spd="slow" advTm="3913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75414"/>
          </a:xfrm>
        </p:spPr>
        <p:txBody>
          <a:bodyPr/>
          <a:lstStyle/>
          <a:p>
            <a:r>
              <a:rPr lang="en-US" dirty="0">
                <a:solidFill>
                  <a:srgbClr val="0070C0"/>
                </a:solidFill>
                <a:latin typeface="Arial" panose="020B0604020202020204" pitchFamily="34" charset="0"/>
                <a:cs typeface="Arial" panose="020B0604020202020204" pitchFamily="34" charset="0"/>
              </a:rPr>
              <a:t>The orchestra of pain</a:t>
            </a:r>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04800" y="1120044"/>
            <a:ext cx="8610600" cy="573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8253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92896"/>
            <a:ext cx="7772400" cy="1143000"/>
          </a:xfrm>
        </p:spPr>
        <p:txBody>
          <a:bodyPr/>
          <a:lstStyle/>
          <a:p>
            <a:r>
              <a:rPr lang="en-US" dirty="0">
                <a:latin typeface="+mn-lt"/>
              </a:rPr>
              <a:t>Why do I </a:t>
            </a:r>
            <a:r>
              <a:rPr lang="en-US" b="1" dirty="0">
                <a:latin typeface="+mn-lt"/>
              </a:rPr>
              <a:t>still</a:t>
            </a:r>
            <a:r>
              <a:rPr lang="en-US" dirty="0">
                <a:latin typeface="+mn-lt"/>
              </a:rPr>
              <a:t> hurt? </a:t>
            </a:r>
          </a:p>
        </p:txBody>
      </p:sp>
    </p:spTree>
    <p:extLst>
      <p:ext uri="{BB962C8B-B14F-4D97-AF65-F5344CB8AC3E}">
        <p14:creationId xmlns:p14="http://schemas.microsoft.com/office/powerpoint/2010/main" val="1274488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latin typeface="+mn-lt"/>
              </a:rPr>
              <a:t>Pain can go on, even long after the body has healed</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06" t="2618" r="1732" b="1909"/>
          <a:stretch/>
        </p:blipFill>
        <p:spPr>
          <a:xfrm>
            <a:off x="52563" y="1562478"/>
            <a:ext cx="8046790" cy="5312582"/>
          </a:xfrm>
        </p:spPr>
      </p:pic>
      <p:sp>
        <p:nvSpPr>
          <p:cNvPr id="5" name="TextBox 4"/>
          <p:cNvSpPr txBox="1"/>
          <p:nvPr/>
        </p:nvSpPr>
        <p:spPr>
          <a:xfrm>
            <a:off x="6579928" y="6316527"/>
            <a:ext cx="1519424" cy="523220"/>
          </a:xfrm>
          <a:prstGeom prst="rect">
            <a:avLst/>
          </a:prstGeom>
          <a:noFill/>
        </p:spPr>
        <p:txBody>
          <a:bodyPr wrap="square" rtlCol="0">
            <a:spAutoFit/>
          </a:bodyPr>
          <a:lstStyle/>
          <a:p>
            <a:pPr algn="r"/>
            <a:r>
              <a:rPr lang="en-US" sz="1400" i="1" dirty="0">
                <a:solidFill>
                  <a:schemeClr val="bg2"/>
                </a:solidFill>
              </a:rPr>
              <a:t>(Butler &amp; Moseley, 2014) </a:t>
            </a:r>
          </a:p>
        </p:txBody>
      </p:sp>
    </p:spTree>
    <p:extLst>
      <p:ext uri="{BB962C8B-B14F-4D97-AF65-F5344CB8AC3E}">
        <p14:creationId xmlns:p14="http://schemas.microsoft.com/office/powerpoint/2010/main" val="3531221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382000" cy="1143000"/>
          </a:xfrm>
        </p:spPr>
        <p:txBody>
          <a:bodyPr>
            <a:normAutofit fontScale="90000"/>
          </a:bodyPr>
          <a:lstStyle/>
          <a:p>
            <a:r>
              <a:rPr lang="en-US" dirty="0">
                <a:latin typeface="+mn-lt"/>
              </a:rPr>
              <a:t>When pain persists, the nervous system can become sensitized</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1676400"/>
            <a:ext cx="5256584" cy="5019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957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04800"/>
            <a:ext cx="7772400" cy="1143000"/>
          </a:xfrm>
        </p:spPr>
        <p:txBody>
          <a:bodyPr>
            <a:noAutofit/>
          </a:bodyPr>
          <a:lstStyle/>
          <a:p>
            <a:r>
              <a:rPr lang="en-US" dirty="0">
                <a:solidFill>
                  <a:srgbClr val="0070C0"/>
                </a:solidFill>
                <a:latin typeface="Arial" panose="020B0604020202020204" pitchFamily="34" charset="0"/>
                <a:cs typeface="Arial" panose="020B0604020202020204" pitchFamily="34" charset="0"/>
              </a:rPr>
              <a:t>How does the nervous system get sensitized?</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394297607"/>
              </p:ext>
            </p:extLst>
          </p:nvPr>
        </p:nvGraphicFramePr>
        <p:xfrm>
          <a:off x="304800" y="1447800"/>
          <a:ext cx="8507412" cy="5026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453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6196DFB1-D53F-4F87-A44A-B269D9AB87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ED491130-DBB6-4855-9B4E-643076842BA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99D3BA16-DC0D-4433-AE10-F78FDC893BE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6CE16E20-551D-4CC6-8F71-C1B05EC9ED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B113FE0-98C3-409C-9936-E9BFFAB4286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4CA35049-5B4B-4DEE-984C-BF2B657EDF2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808499B4-D752-4045-8D14-31E9D7D87A7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FAB45286-78EF-47A5-AF18-DE9D6C855C2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Arial" panose="020B0604020202020204" pitchFamily="34" charset="0"/>
                <a:cs typeface="Arial" panose="020B0604020202020204" pitchFamily="34" charset="0"/>
              </a:rPr>
              <a:t>Neuroplasticity and pain</a:t>
            </a:r>
          </a:p>
        </p:txBody>
      </p:sp>
      <p:sp>
        <p:nvSpPr>
          <p:cNvPr id="4" name="Content Placeholder 3"/>
          <p:cNvSpPr>
            <a:spLocks noGrp="1"/>
          </p:cNvSpPr>
          <p:nvPr>
            <p:ph idx="1"/>
          </p:nvPr>
        </p:nvSpPr>
        <p:spPr>
          <a:xfrm>
            <a:off x="457200" y="1600204"/>
            <a:ext cx="5562600" cy="4525963"/>
          </a:xfrm>
        </p:spPr>
        <p:txBody>
          <a:bodyPr/>
          <a:lstStyle/>
          <a:p>
            <a:r>
              <a:rPr lang="en-US" dirty="0">
                <a:solidFill>
                  <a:srgbClr val="0070C0"/>
                </a:solidFill>
                <a:latin typeface="Arial" panose="020B0604020202020204" pitchFamily="34" charset="0"/>
                <a:cs typeface="Arial" panose="020B0604020202020204" pitchFamily="34" charset="0"/>
              </a:rPr>
              <a:t>The brain changes in order to adapt to changing environments</a:t>
            </a:r>
          </a:p>
          <a:p>
            <a:r>
              <a:rPr lang="en-US" dirty="0">
                <a:solidFill>
                  <a:srgbClr val="0070C0"/>
                </a:solidFill>
                <a:latin typeface="Arial" panose="020B0604020202020204" pitchFamily="34" charset="0"/>
                <a:cs typeface="Arial" panose="020B0604020202020204" pitchFamily="34" charset="0"/>
              </a:rPr>
              <a:t>These adaptations are designed to be helpful in the short term, but can lead to persistent pain states in the long term </a:t>
            </a:r>
            <a:endParaRPr lang="en-CA" dirty="0">
              <a:solidFill>
                <a:srgbClr val="0070C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133600"/>
            <a:ext cx="2743200" cy="2818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3021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72"/>
            <a:ext cx="7772400" cy="1143000"/>
          </a:xfrm>
        </p:spPr>
        <p:txBody>
          <a:bodyPr/>
          <a:lstStyle/>
          <a:p>
            <a:r>
              <a:rPr lang="en-US" dirty="0">
                <a:latin typeface="+mn-lt"/>
              </a:rPr>
              <a:t>Pain in the “virtual body”</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4" t="8171" r="5433" b="9239"/>
          <a:stretch/>
        </p:blipFill>
        <p:spPr bwMode="auto">
          <a:xfrm>
            <a:off x="1310187" y="1085108"/>
            <a:ext cx="6482686" cy="50017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034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Fear conditioning</a:t>
            </a:r>
          </a:p>
        </p:txBody>
      </p:sp>
      <p:sp>
        <p:nvSpPr>
          <p:cNvPr id="3" name="Content Placeholder 2"/>
          <p:cNvSpPr>
            <a:spLocks noGrp="1"/>
          </p:cNvSpPr>
          <p:nvPr>
            <p:ph idx="1"/>
          </p:nvPr>
        </p:nvSpPr>
        <p:spPr>
          <a:xfrm>
            <a:off x="685800" y="1295400"/>
            <a:ext cx="7772400" cy="4343400"/>
          </a:xfrm>
        </p:spPr>
        <p:txBody>
          <a:bodyPr/>
          <a:lstStyle/>
          <a:p>
            <a:r>
              <a:rPr lang="en-US" dirty="0"/>
              <a:t>Pavlovian model of classical conditioning</a:t>
            </a:r>
          </a:p>
          <a:p>
            <a:r>
              <a:rPr lang="en-US" dirty="0"/>
              <a:t>Persistent pain changes brain circuitry related to learning (hippocampus, amygdala and prefrontal cortex)</a:t>
            </a:r>
          </a:p>
          <a:p>
            <a:r>
              <a:rPr lang="en-US" dirty="0"/>
              <a:t>When a pain experience is paired often enough with a previously neutral stimulus (e.g. movement)</a:t>
            </a:r>
          </a:p>
          <a:p>
            <a:r>
              <a:rPr lang="en-US" dirty="0"/>
              <a:t>Nerves that fire together, wire together</a:t>
            </a:r>
          </a:p>
        </p:txBody>
      </p:sp>
      <p:sp>
        <p:nvSpPr>
          <p:cNvPr id="4" name="TextBox 3"/>
          <p:cNvSpPr txBox="1"/>
          <p:nvPr/>
        </p:nvSpPr>
        <p:spPr>
          <a:xfrm>
            <a:off x="6324600" y="6324600"/>
            <a:ext cx="2895600" cy="369332"/>
          </a:xfrm>
          <a:prstGeom prst="rect">
            <a:avLst/>
          </a:prstGeom>
          <a:noFill/>
        </p:spPr>
        <p:txBody>
          <a:bodyPr wrap="square" rtlCol="0">
            <a:spAutoFit/>
          </a:bodyPr>
          <a:lstStyle/>
          <a:p>
            <a:r>
              <a:rPr lang="en-US" dirty="0"/>
              <a:t>(Abdallah &amp; </a:t>
            </a:r>
            <a:r>
              <a:rPr lang="en-US" dirty="0" err="1"/>
              <a:t>Geha</a:t>
            </a:r>
            <a:r>
              <a:rPr lang="en-US" dirty="0"/>
              <a:t>, 2017)</a:t>
            </a:r>
          </a:p>
        </p:txBody>
      </p:sp>
    </p:spTree>
    <p:extLst>
      <p:ext uri="{BB962C8B-B14F-4D97-AF65-F5344CB8AC3E}">
        <p14:creationId xmlns:p14="http://schemas.microsoft.com/office/powerpoint/2010/main" val="1075555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116632"/>
            <a:ext cx="7772400" cy="1143000"/>
          </a:xfrm>
        </p:spPr>
        <p:txBody>
          <a:bodyPr/>
          <a:lstStyle/>
          <a:p>
            <a:pPr algn="l"/>
            <a:r>
              <a:rPr lang="en-US" dirty="0">
                <a:solidFill>
                  <a:srgbClr val="0070C0"/>
                </a:solidFill>
                <a:latin typeface="Arial" panose="020B0604020202020204" pitchFamily="34" charset="0"/>
                <a:cs typeface="Arial" panose="020B0604020202020204" pitchFamily="34" charset="0"/>
              </a:rPr>
              <a:t>Will this pain go away?</a:t>
            </a:r>
          </a:p>
        </p:txBody>
      </p:sp>
      <p:sp>
        <p:nvSpPr>
          <p:cNvPr id="3" name="Content Placeholder 2"/>
          <p:cNvSpPr>
            <a:spLocks noGrp="1"/>
          </p:cNvSpPr>
          <p:nvPr>
            <p:ph idx="4294967295"/>
          </p:nvPr>
        </p:nvSpPr>
        <p:spPr>
          <a:xfrm>
            <a:off x="251522" y="1556792"/>
            <a:ext cx="8207375" cy="4572000"/>
          </a:xfrm>
        </p:spPr>
        <p:txBody>
          <a:bodyPr/>
          <a:lstStyle/>
          <a:p>
            <a:r>
              <a:rPr lang="en-US" dirty="0">
                <a:solidFill>
                  <a:srgbClr val="0070C0"/>
                </a:solidFill>
                <a:latin typeface="Arial" panose="020B0604020202020204" pitchFamily="34" charset="0"/>
                <a:cs typeface="Arial" panose="020B0604020202020204" pitchFamily="34" charset="0"/>
              </a:rPr>
              <a:t>It is very difficult to predict… and this is very frustrating!</a:t>
            </a:r>
          </a:p>
          <a:p>
            <a:r>
              <a:rPr lang="en-US" dirty="0">
                <a:solidFill>
                  <a:srgbClr val="0070C0"/>
                </a:solidFill>
                <a:latin typeface="Arial" panose="020B0604020202020204" pitchFamily="34" charset="0"/>
                <a:cs typeface="Arial" panose="020B0604020202020204" pitchFamily="34" charset="0"/>
              </a:rPr>
              <a:t>Many people still have “ups and downs” even if things are generally getting better</a:t>
            </a:r>
          </a:p>
          <a:p>
            <a:r>
              <a:rPr lang="en-US" dirty="0">
                <a:solidFill>
                  <a:srgbClr val="0070C0"/>
                </a:solidFill>
                <a:latin typeface="Arial" panose="020B0604020202020204" pitchFamily="34" charset="0"/>
                <a:cs typeface="Arial" panose="020B0604020202020204" pitchFamily="34" charset="0"/>
              </a:rPr>
              <a:t>Pain flare-ups are unpleasant, but normal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4221092"/>
            <a:ext cx="3240360" cy="2382409"/>
          </a:xfrm>
          <a:prstGeom prst="rect">
            <a:avLst/>
          </a:prstGeom>
        </p:spPr>
      </p:pic>
    </p:spTree>
    <p:extLst>
      <p:ext uri="{BB962C8B-B14F-4D97-AF65-F5344CB8AC3E}">
        <p14:creationId xmlns:p14="http://schemas.microsoft.com/office/powerpoint/2010/main" val="1416347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088"/>
            <a:ext cx="7772400" cy="1143000"/>
          </a:xfrm>
        </p:spPr>
        <p:txBody>
          <a:bodyPr/>
          <a:lstStyle/>
          <a:p>
            <a:r>
              <a:rPr lang="en-US" dirty="0">
                <a:latin typeface="+mn-lt"/>
              </a:rPr>
              <a:t>Always ask about pain</a:t>
            </a:r>
          </a:p>
        </p:txBody>
      </p:sp>
      <p:sp>
        <p:nvSpPr>
          <p:cNvPr id="5" name="Content Placeholder 4"/>
          <p:cNvSpPr>
            <a:spLocks noGrp="1"/>
          </p:cNvSpPr>
          <p:nvPr>
            <p:ph idx="1"/>
          </p:nvPr>
        </p:nvSpPr>
        <p:spPr>
          <a:xfrm>
            <a:off x="685800" y="1600200"/>
            <a:ext cx="7772400" cy="4572000"/>
          </a:xfrm>
        </p:spPr>
        <p:txBody>
          <a:bodyPr/>
          <a:lstStyle/>
          <a:p>
            <a:r>
              <a:rPr lang="en-US" dirty="0"/>
              <a:t>It’s okay not to have all the answers</a:t>
            </a:r>
          </a:p>
          <a:p>
            <a:r>
              <a:rPr lang="en-US" dirty="0"/>
              <a:t>Acknowledge, validate and be curious</a:t>
            </a:r>
          </a:p>
          <a:p>
            <a:r>
              <a:rPr lang="en-US" dirty="0"/>
              <a:t>Ask about patterns: “What makes the pain even a little bit better? What makes it worse? What do you do when pain arises?”</a:t>
            </a:r>
          </a:p>
          <a:p>
            <a:r>
              <a:rPr lang="en-US" dirty="0"/>
              <a:t>Find out if pain is new or longstanding</a:t>
            </a:r>
          </a:p>
        </p:txBody>
      </p:sp>
    </p:spTree>
    <p:extLst>
      <p:ext uri="{BB962C8B-B14F-4D97-AF65-F5344CB8AC3E}">
        <p14:creationId xmlns:p14="http://schemas.microsoft.com/office/powerpoint/2010/main" val="373747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Their stories</a:t>
            </a:r>
          </a:p>
        </p:txBody>
      </p:sp>
      <p:sp>
        <p:nvSpPr>
          <p:cNvPr id="3" name="Content Placeholder 2"/>
          <p:cNvSpPr>
            <a:spLocks noGrp="1"/>
          </p:cNvSpPr>
          <p:nvPr>
            <p:ph idx="1"/>
          </p:nvPr>
        </p:nvSpPr>
        <p:spPr>
          <a:xfrm>
            <a:off x="685800" y="1295400"/>
            <a:ext cx="7772400" cy="4572000"/>
          </a:xfrm>
        </p:spPr>
        <p:txBody>
          <a:bodyPr/>
          <a:lstStyle/>
          <a:p>
            <a:pPr marL="0" indent="0" algn="ctr">
              <a:buNone/>
            </a:pPr>
            <a:r>
              <a:rPr lang="en-US" i="1" dirty="0">
                <a:solidFill>
                  <a:srgbClr val="6139C5"/>
                </a:solidFill>
              </a:rPr>
              <a:t>“I realized that my life could go on, despite the pain. I learned that it was not all “outside my control”. I learned that I had the power to change the way I thought about pain and reacted to pain. …Although I can’t always make the pain go away, there are things I can do to make it better, to make it easier for myself.”</a:t>
            </a:r>
          </a:p>
          <a:p>
            <a:pPr marL="0" indent="0" algn="ctr">
              <a:buNone/>
            </a:pPr>
            <a:r>
              <a:rPr lang="en-US" i="1" dirty="0">
                <a:solidFill>
                  <a:srgbClr val="6139C5"/>
                </a:solidFill>
              </a:rPr>
              <a:t>- LEAP Client </a:t>
            </a:r>
          </a:p>
          <a:p>
            <a:endParaRPr lang="en-US" dirty="0">
              <a:solidFill>
                <a:srgbClr val="6139C5"/>
              </a:solidFill>
            </a:endParaRPr>
          </a:p>
        </p:txBody>
      </p:sp>
    </p:spTree>
    <p:extLst>
      <p:ext uri="{BB962C8B-B14F-4D97-AF65-F5344CB8AC3E}">
        <p14:creationId xmlns:p14="http://schemas.microsoft.com/office/powerpoint/2010/main" val="1260293131"/>
      </p:ext>
    </p:extLst>
  </p:cSld>
  <p:clrMapOvr>
    <a:masterClrMapping/>
  </p:clrMapOvr>
  <mc:AlternateContent xmlns:mc="http://schemas.openxmlformats.org/markup-compatibility/2006" xmlns:p14="http://schemas.microsoft.com/office/powerpoint/2010/main">
    <mc:Choice Requires="p14">
      <p:transition spd="slow" p14:dur="2000" advTm="26095"/>
    </mc:Choice>
    <mc:Fallback xmlns="">
      <p:transition spd="slow" advTm="260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Practice, practice, practice!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92973" y="1966872"/>
            <a:ext cx="3594771" cy="3638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5800" y="1524000"/>
            <a:ext cx="4495800"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err="1">
                <a:solidFill>
                  <a:srgbClr val="0070C0"/>
                </a:solidFill>
              </a:rPr>
              <a:t>Neuroplastic</a:t>
            </a:r>
            <a:r>
              <a:rPr lang="en-US" sz="3200" dirty="0">
                <a:solidFill>
                  <a:srgbClr val="0070C0"/>
                </a:solidFill>
              </a:rPr>
              <a:t> changes take time (weeks)</a:t>
            </a:r>
          </a:p>
          <a:p>
            <a:pPr marL="285750" indent="-285750">
              <a:buFont typeface="Arial" panose="020B0604020202020204" pitchFamily="34" charset="0"/>
              <a:buChar char="•"/>
            </a:pPr>
            <a:r>
              <a:rPr lang="en-US" sz="3200" dirty="0">
                <a:solidFill>
                  <a:srgbClr val="0070C0"/>
                </a:solidFill>
              </a:rPr>
              <a:t>Encourage clients to stick with strategies</a:t>
            </a:r>
          </a:p>
          <a:p>
            <a:pPr marL="285750" indent="-285750">
              <a:buFont typeface="Arial" panose="020B0604020202020204" pitchFamily="34" charset="0"/>
              <a:buChar char="•"/>
            </a:pPr>
            <a:r>
              <a:rPr lang="en-US" sz="3200" dirty="0">
                <a:solidFill>
                  <a:srgbClr val="0070C0"/>
                </a:solidFill>
              </a:rPr>
              <a:t>Approach with low expectations and lots of curiosity</a:t>
            </a:r>
          </a:p>
          <a:p>
            <a:pPr marL="285750" indent="-285750">
              <a:buFont typeface="Arial" panose="020B0604020202020204" pitchFamily="34" charset="0"/>
              <a:buChar char="•"/>
            </a:pPr>
            <a:r>
              <a:rPr lang="en-US" sz="3200" dirty="0">
                <a:solidFill>
                  <a:srgbClr val="0070C0"/>
                </a:solidFill>
              </a:rPr>
              <a:t>Reward small steps forward</a:t>
            </a:r>
          </a:p>
        </p:txBody>
      </p:sp>
    </p:spTree>
    <p:extLst>
      <p:ext uri="{BB962C8B-B14F-4D97-AF65-F5344CB8AC3E}">
        <p14:creationId xmlns:p14="http://schemas.microsoft.com/office/powerpoint/2010/main" val="1310414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85800" y="1905000"/>
            <a:ext cx="7772400" cy="1500187"/>
          </a:xfrm>
        </p:spPr>
        <p:txBody>
          <a:bodyPr/>
          <a:lstStyle/>
          <a:p>
            <a:r>
              <a:rPr lang="en-US" sz="4400" dirty="0"/>
              <a:t>1. Pain Education</a:t>
            </a:r>
            <a:endParaRPr lang="en-CA" sz="4400" dirty="0"/>
          </a:p>
        </p:txBody>
      </p:sp>
    </p:spTree>
    <p:extLst>
      <p:ext uri="{BB962C8B-B14F-4D97-AF65-F5344CB8AC3E}">
        <p14:creationId xmlns:p14="http://schemas.microsoft.com/office/powerpoint/2010/main" val="3067709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84" y="1219200"/>
            <a:ext cx="7772400" cy="1295400"/>
          </a:xfrm>
        </p:spPr>
        <p:txBody>
          <a:bodyPr/>
          <a:lstStyle/>
          <a:p>
            <a:r>
              <a:rPr lang="en-US" dirty="0">
                <a:latin typeface="+mn-lt"/>
              </a:rPr>
              <a:t>Help clients to learn about </a:t>
            </a:r>
            <a:br>
              <a:rPr lang="en-US" dirty="0">
                <a:latin typeface="+mn-lt"/>
              </a:rPr>
            </a:br>
            <a:r>
              <a:rPr lang="en-US" dirty="0">
                <a:latin typeface="+mn-lt"/>
              </a:rPr>
              <a:t>how pain works (pain education)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24400" y="1981200"/>
            <a:ext cx="2690688" cy="4305101"/>
          </a:xfrm>
        </p:spPr>
      </p:pic>
      <p:sp>
        <p:nvSpPr>
          <p:cNvPr id="7" name="TextBox 6"/>
          <p:cNvSpPr txBox="1"/>
          <p:nvPr/>
        </p:nvSpPr>
        <p:spPr>
          <a:xfrm>
            <a:off x="709684" y="2971800"/>
            <a:ext cx="3505200"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70C0"/>
                </a:solidFill>
              </a:rPr>
              <a:t>Decreases fear</a:t>
            </a:r>
          </a:p>
          <a:p>
            <a:pPr marL="285750" indent="-285750">
              <a:buFont typeface="Arial" panose="020B0604020202020204" pitchFamily="34" charset="0"/>
              <a:buChar char="•"/>
            </a:pPr>
            <a:r>
              <a:rPr lang="en-US" sz="3200" dirty="0">
                <a:solidFill>
                  <a:srgbClr val="0070C0"/>
                </a:solidFill>
              </a:rPr>
              <a:t>Increases function</a:t>
            </a:r>
          </a:p>
          <a:p>
            <a:pPr marL="285750" indent="-285750">
              <a:buFont typeface="Arial" panose="020B0604020202020204" pitchFamily="34" charset="0"/>
              <a:buChar char="•"/>
            </a:pPr>
            <a:r>
              <a:rPr lang="en-US" sz="3200" dirty="0">
                <a:solidFill>
                  <a:srgbClr val="0070C0"/>
                </a:solidFill>
              </a:rPr>
              <a:t>See Resources</a:t>
            </a:r>
          </a:p>
          <a:p>
            <a:pPr marL="285750" indent="-285750">
              <a:buFont typeface="Arial" panose="020B0604020202020204" pitchFamily="34" charset="0"/>
              <a:buChar char="•"/>
            </a:pPr>
            <a:endParaRPr lang="en-US" dirty="0">
              <a:solidFill>
                <a:srgbClr val="0070C0"/>
              </a:solidFill>
            </a:endParaRPr>
          </a:p>
        </p:txBody>
      </p:sp>
      <p:sp>
        <p:nvSpPr>
          <p:cNvPr id="3" name="TextBox 2"/>
          <p:cNvSpPr txBox="1"/>
          <p:nvPr/>
        </p:nvSpPr>
        <p:spPr>
          <a:xfrm>
            <a:off x="5105400" y="6466808"/>
            <a:ext cx="4289946" cy="369332"/>
          </a:xfrm>
          <a:prstGeom prst="rect">
            <a:avLst/>
          </a:prstGeom>
          <a:noFill/>
        </p:spPr>
        <p:txBody>
          <a:bodyPr wrap="square" rtlCol="0">
            <a:spAutoFit/>
          </a:bodyPr>
          <a:lstStyle/>
          <a:p>
            <a:r>
              <a:rPr lang="en-US" dirty="0">
                <a:solidFill>
                  <a:schemeClr val="bg2"/>
                </a:solidFill>
              </a:rPr>
              <a:t>(Moseley, Nicholas, &amp; Hodges, 2004)</a:t>
            </a:r>
          </a:p>
        </p:txBody>
      </p:sp>
    </p:spTree>
    <p:extLst>
      <p:ext uri="{BB962C8B-B14F-4D97-AF65-F5344CB8AC3E}">
        <p14:creationId xmlns:p14="http://schemas.microsoft.com/office/powerpoint/2010/main" val="425390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85800" y="1905000"/>
            <a:ext cx="7772400" cy="1500187"/>
          </a:xfrm>
        </p:spPr>
        <p:txBody>
          <a:bodyPr/>
          <a:lstStyle/>
          <a:p>
            <a:r>
              <a:rPr lang="en-US" sz="4400" dirty="0"/>
              <a:t>2. Movement and exercise</a:t>
            </a:r>
            <a:endParaRPr lang="en-CA" sz="4400" dirty="0"/>
          </a:p>
        </p:txBody>
      </p:sp>
    </p:spTree>
    <p:extLst>
      <p:ext uri="{BB962C8B-B14F-4D97-AF65-F5344CB8AC3E}">
        <p14:creationId xmlns:p14="http://schemas.microsoft.com/office/powerpoint/2010/main" val="67578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6200"/>
            <a:ext cx="7772400" cy="762000"/>
          </a:xfrm>
        </p:spPr>
        <p:txBody>
          <a:bodyPr/>
          <a:lstStyle/>
          <a:p>
            <a:r>
              <a:rPr lang="en-CA" dirty="0">
                <a:latin typeface="+mn-lt"/>
              </a:rPr>
              <a:t>Pain patterns</a:t>
            </a:r>
          </a:p>
        </p:txBody>
      </p:sp>
      <p:sp>
        <p:nvSpPr>
          <p:cNvPr id="5" name="Content Placeholder 4"/>
          <p:cNvSpPr>
            <a:spLocks noGrp="1"/>
          </p:cNvSpPr>
          <p:nvPr>
            <p:ph idx="1"/>
          </p:nvPr>
        </p:nvSpPr>
        <p:spPr>
          <a:xfrm>
            <a:off x="533400" y="914400"/>
            <a:ext cx="8229600" cy="4953000"/>
          </a:xfrm>
        </p:spPr>
        <p:txBody>
          <a:bodyPr/>
          <a:lstStyle/>
          <a:p>
            <a:r>
              <a:rPr lang="en-US" dirty="0"/>
              <a:t>When teaching exercises, which pattern do we encourage:</a:t>
            </a:r>
          </a:p>
          <a:p>
            <a:pPr lvl="1"/>
            <a:r>
              <a:rPr lang="en-US" dirty="0"/>
              <a:t>Avoid the pain</a:t>
            </a:r>
          </a:p>
          <a:p>
            <a:pPr lvl="2"/>
            <a:r>
              <a:rPr lang="en-US" dirty="0"/>
              <a:t>Advice from healthcare providers to limit activity is a risk factor for persistent pain</a:t>
            </a:r>
          </a:p>
          <a:p>
            <a:pPr lvl="2"/>
            <a:r>
              <a:rPr lang="en-US" dirty="0"/>
              <a:t>If you must set limits, revisit and tell client when limits can be lifted</a:t>
            </a:r>
          </a:p>
          <a:p>
            <a:pPr lvl="1"/>
            <a:r>
              <a:rPr lang="en-US" dirty="0"/>
              <a:t>The “yo-yo”</a:t>
            </a:r>
          </a:p>
          <a:p>
            <a:pPr lvl="2"/>
            <a:r>
              <a:rPr lang="en-US" dirty="0"/>
              <a:t>Overdoing it, then resting for long periods</a:t>
            </a:r>
          </a:p>
          <a:p>
            <a:endParaRPr lang="en-CA" dirty="0"/>
          </a:p>
        </p:txBody>
      </p:sp>
      <p:sp>
        <p:nvSpPr>
          <p:cNvPr id="6" name="TextBox 5"/>
          <p:cNvSpPr txBox="1"/>
          <p:nvPr/>
        </p:nvSpPr>
        <p:spPr>
          <a:xfrm>
            <a:off x="5638800" y="6096000"/>
            <a:ext cx="3429000" cy="923330"/>
          </a:xfrm>
          <a:prstGeom prst="rect">
            <a:avLst/>
          </a:prstGeom>
          <a:noFill/>
        </p:spPr>
        <p:txBody>
          <a:bodyPr wrap="square" rtlCol="0">
            <a:spAutoFit/>
          </a:bodyPr>
          <a:lstStyle/>
          <a:p>
            <a:pPr algn="r"/>
            <a:r>
              <a:rPr lang="en-US" dirty="0">
                <a:solidFill>
                  <a:schemeClr val="bg2"/>
                </a:solidFill>
              </a:rPr>
              <a:t>(</a:t>
            </a:r>
            <a:r>
              <a:rPr lang="en-US" dirty="0" err="1">
                <a:solidFill>
                  <a:schemeClr val="bg2"/>
                </a:solidFill>
              </a:rPr>
              <a:t>Wittmer</a:t>
            </a:r>
            <a:r>
              <a:rPr lang="en-US" dirty="0">
                <a:solidFill>
                  <a:schemeClr val="bg2"/>
                </a:solidFill>
              </a:rPr>
              <a:t>, </a:t>
            </a:r>
            <a:r>
              <a:rPr lang="en-US" dirty="0" err="1">
                <a:solidFill>
                  <a:schemeClr val="bg2"/>
                </a:solidFill>
              </a:rPr>
              <a:t>Stannos</a:t>
            </a:r>
            <a:r>
              <a:rPr lang="en-US" dirty="0">
                <a:solidFill>
                  <a:schemeClr val="bg2"/>
                </a:solidFill>
              </a:rPr>
              <a:t>, </a:t>
            </a:r>
          </a:p>
          <a:p>
            <a:pPr algn="r"/>
            <a:r>
              <a:rPr lang="en-US" dirty="0" err="1">
                <a:solidFill>
                  <a:schemeClr val="bg2"/>
                </a:solidFill>
              </a:rPr>
              <a:t>Bertoch</a:t>
            </a:r>
            <a:r>
              <a:rPr lang="en-US" dirty="0">
                <a:solidFill>
                  <a:schemeClr val="bg2"/>
                </a:solidFill>
              </a:rPr>
              <a:t>,&amp; Gaffron, 2014)</a:t>
            </a:r>
          </a:p>
          <a:p>
            <a:endParaRPr lang="en-US" dirty="0"/>
          </a:p>
        </p:txBody>
      </p:sp>
    </p:spTree>
    <p:extLst>
      <p:ext uri="{BB962C8B-B14F-4D97-AF65-F5344CB8AC3E}">
        <p14:creationId xmlns:p14="http://schemas.microsoft.com/office/powerpoint/2010/main" val="958285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The therapeutic window</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9552" y="1484784"/>
            <a:ext cx="8022830" cy="4417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324600" y="6400800"/>
            <a:ext cx="2819400" cy="369332"/>
          </a:xfrm>
          <a:prstGeom prst="rect">
            <a:avLst/>
          </a:prstGeom>
          <a:noFill/>
        </p:spPr>
        <p:txBody>
          <a:bodyPr wrap="square" rtlCol="0">
            <a:spAutoFit/>
          </a:bodyPr>
          <a:lstStyle/>
          <a:p>
            <a:r>
              <a:rPr lang="en-US" dirty="0">
                <a:solidFill>
                  <a:schemeClr val="bg2"/>
                </a:solidFill>
              </a:rPr>
              <a:t>(Jones &amp; Hoffman, 2006) </a:t>
            </a:r>
            <a:endParaRPr lang="en-CA" dirty="0">
              <a:solidFill>
                <a:schemeClr val="bg2"/>
              </a:solidFill>
            </a:endParaRPr>
          </a:p>
        </p:txBody>
      </p:sp>
    </p:spTree>
    <p:extLst>
      <p:ext uri="{BB962C8B-B14F-4D97-AF65-F5344CB8AC3E}">
        <p14:creationId xmlns:p14="http://schemas.microsoft.com/office/powerpoint/2010/main" val="31709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latin typeface="+mn-lt"/>
              </a:rPr>
              <a:t>Tips for finding the therapeutic window</a:t>
            </a:r>
          </a:p>
        </p:txBody>
      </p:sp>
      <p:sp>
        <p:nvSpPr>
          <p:cNvPr id="3" name="Content Placeholder 2"/>
          <p:cNvSpPr>
            <a:spLocks noGrp="1"/>
          </p:cNvSpPr>
          <p:nvPr>
            <p:ph idx="1"/>
          </p:nvPr>
        </p:nvSpPr>
        <p:spPr>
          <a:xfrm>
            <a:off x="685800" y="1676400"/>
            <a:ext cx="7772400" cy="4343400"/>
          </a:xfrm>
        </p:spPr>
        <p:txBody>
          <a:bodyPr/>
          <a:lstStyle/>
          <a:p>
            <a:r>
              <a:rPr lang="en-US" dirty="0"/>
              <a:t>Trust that clients know their bodies best… </a:t>
            </a:r>
          </a:p>
          <a:p>
            <a:r>
              <a:rPr lang="en-US" dirty="0"/>
              <a:t>Teaching clients to adjust the activity:</a:t>
            </a:r>
          </a:p>
          <a:p>
            <a:pPr lvl="1"/>
            <a:r>
              <a:rPr lang="en-US" dirty="0"/>
              <a:t>FITT principle</a:t>
            </a:r>
          </a:p>
          <a:p>
            <a:r>
              <a:rPr lang="en-US" dirty="0"/>
              <a:t>Teach them to be calm when faced with pain during movement and ask:</a:t>
            </a:r>
          </a:p>
          <a:p>
            <a:pPr lvl="1"/>
            <a:r>
              <a:rPr lang="en-US" dirty="0"/>
              <a:t>Will I regret this tomorrow?</a:t>
            </a:r>
          </a:p>
          <a:p>
            <a:pPr lvl="1"/>
            <a:r>
              <a:rPr lang="en-US" dirty="0"/>
              <a:t>Is this really dangerous?</a:t>
            </a:r>
          </a:p>
        </p:txBody>
      </p:sp>
      <p:sp>
        <p:nvSpPr>
          <p:cNvPr id="5" name="TextBox 4"/>
          <p:cNvSpPr txBox="1"/>
          <p:nvPr/>
        </p:nvSpPr>
        <p:spPr>
          <a:xfrm>
            <a:off x="5638800" y="6400800"/>
            <a:ext cx="3505200" cy="369332"/>
          </a:xfrm>
          <a:prstGeom prst="rect">
            <a:avLst/>
          </a:prstGeom>
          <a:noFill/>
        </p:spPr>
        <p:txBody>
          <a:bodyPr wrap="square" rtlCol="0">
            <a:spAutoFit/>
          </a:bodyPr>
          <a:lstStyle/>
          <a:p>
            <a:r>
              <a:rPr lang="en-US" dirty="0">
                <a:solidFill>
                  <a:schemeClr val="bg2"/>
                </a:solidFill>
              </a:rPr>
              <a:t>(Pain Care Yoga – Neil Pearson)</a:t>
            </a:r>
            <a:endParaRPr lang="en-CA" dirty="0">
              <a:solidFill>
                <a:schemeClr val="bg2"/>
              </a:solidFill>
            </a:endParaRPr>
          </a:p>
        </p:txBody>
      </p:sp>
    </p:spTree>
    <p:extLst>
      <p:ext uri="{BB962C8B-B14F-4D97-AF65-F5344CB8AC3E}">
        <p14:creationId xmlns:p14="http://schemas.microsoft.com/office/powerpoint/2010/main" val="78855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Other ideas to keep in mind…</a:t>
            </a:r>
          </a:p>
        </p:txBody>
      </p:sp>
      <p:sp>
        <p:nvSpPr>
          <p:cNvPr id="3" name="Content Placeholder 2"/>
          <p:cNvSpPr>
            <a:spLocks noGrp="1"/>
          </p:cNvSpPr>
          <p:nvPr>
            <p:ph idx="1"/>
          </p:nvPr>
        </p:nvSpPr>
        <p:spPr>
          <a:xfrm>
            <a:off x="685800" y="1371600"/>
            <a:ext cx="7772400" cy="4724400"/>
          </a:xfrm>
        </p:spPr>
        <p:txBody>
          <a:bodyPr/>
          <a:lstStyle/>
          <a:p>
            <a:pPr marL="514350" indent="-514350">
              <a:buFont typeface="+mj-lt"/>
              <a:buAutoNum type="arabicPeriod"/>
            </a:pPr>
            <a:r>
              <a:rPr lang="en-US" dirty="0"/>
              <a:t>Stick to the 10% rule &amp; t</a:t>
            </a:r>
            <a:r>
              <a:rPr lang="en-US" dirty="0">
                <a:solidFill>
                  <a:srgbClr val="0070C0"/>
                </a:solidFill>
              </a:rPr>
              <a:t>rack progress </a:t>
            </a:r>
            <a:endParaRPr lang="en-US" dirty="0"/>
          </a:p>
          <a:p>
            <a:pPr marL="514350" indent="-514350">
              <a:buFont typeface="+mj-lt"/>
              <a:buAutoNum type="arabicPeriod"/>
            </a:pPr>
            <a:r>
              <a:rPr lang="en-US" dirty="0">
                <a:solidFill>
                  <a:srgbClr val="0070C0"/>
                </a:solidFill>
              </a:rPr>
              <a:t>Visualize Movement and move parts that don’t hurt</a:t>
            </a:r>
          </a:p>
          <a:p>
            <a:pPr marL="514350" indent="-514350">
              <a:buFont typeface="+mj-lt"/>
              <a:buAutoNum type="arabicPeriod"/>
            </a:pPr>
            <a:r>
              <a:rPr lang="en-US" dirty="0">
                <a:solidFill>
                  <a:srgbClr val="0070C0"/>
                </a:solidFill>
              </a:rPr>
              <a:t>Focus on Cardiovascular endurance</a:t>
            </a:r>
          </a:p>
          <a:p>
            <a:pPr marL="514350" indent="-514350">
              <a:buFont typeface="+mj-lt"/>
              <a:buAutoNum type="arabicPeriod"/>
            </a:pPr>
            <a:r>
              <a:rPr lang="en-US" dirty="0"/>
              <a:t>Troubleshooting barriers and solutions…THINK DIFFERENTLY Persistent pain takes much </a:t>
            </a:r>
            <a:r>
              <a:rPr lang="en-US" dirty="0">
                <a:solidFill>
                  <a:srgbClr val="0070C0"/>
                </a:solidFill>
              </a:rPr>
              <a:t>longer</a:t>
            </a:r>
          </a:p>
          <a:p>
            <a:endParaRPr lang="en-US" dirty="0"/>
          </a:p>
        </p:txBody>
      </p:sp>
      <p:sp>
        <p:nvSpPr>
          <p:cNvPr id="4" name="TextBox 3"/>
          <p:cNvSpPr txBox="1"/>
          <p:nvPr/>
        </p:nvSpPr>
        <p:spPr>
          <a:xfrm>
            <a:off x="6172200" y="6211669"/>
            <a:ext cx="2743200" cy="646331"/>
          </a:xfrm>
          <a:prstGeom prst="rect">
            <a:avLst/>
          </a:prstGeom>
          <a:noFill/>
        </p:spPr>
        <p:txBody>
          <a:bodyPr wrap="square" rtlCol="0">
            <a:spAutoFit/>
          </a:bodyPr>
          <a:lstStyle/>
          <a:p>
            <a:pPr algn="r"/>
            <a:r>
              <a:rPr lang="en-US" dirty="0">
                <a:solidFill>
                  <a:schemeClr val="bg2"/>
                </a:solidFill>
              </a:rPr>
              <a:t>(Marcus &amp; Forsyth, 2009; Swank, 2013)</a:t>
            </a:r>
            <a:endParaRPr lang="en-CA" dirty="0">
              <a:solidFill>
                <a:schemeClr val="bg2"/>
              </a:solidFill>
            </a:endParaRPr>
          </a:p>
        </p:txBody>
      </p:sp>
    </p:spTree>
    <p:extLst>
      <p:ext uri="{BB962C8B-B14F-4D97-AF65-F5344CB8AC3E}">
        <p14:creationId xmlns:p14="http://schemas.microsoft.com/office/powerpoint/2010/main" val="1133874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lstStyle/>
          <a:p>
            <a:r>
              <a:rPr lang="en-US" sz="4000" dirty="0">
                <a:latin typeface="+mn-lt"/>
              </a:rPr>
              <a:t>Other ideas continued….</a:t>
            </a:r>
          </a:p>
        </p:txBody>
      </p:sp>
      <p:sp>
        <p:nvSpPr>
          <p:cNvPr id="3" name="Content Placeholder 2"/>
          <p:cNvSpPr>
            <a:spLocks noGrp="1"/>
          </p:cNvSpPr>
          <p:nvPr>
            <p:ph idx="1"/>
          </p:nvPr>
        </p:nvSpPr>
        <p:spPr>
          <a:xfrm>
            <a:off x="683102" y="1676400"/>
            <a:ext cx="5791201" cy="4572000"/>
          </a:xfrm>
        </p:spPr>
        <p:txBody>
          <a:bodyPr/>
          <a:lstStyle/>
          <a:p>
            <a:r>
              <a:rPr lang="en-US" sz="2800" dirty="0"/>
              <a:t>Be creative and experiment to find new ways to doing activities</a:t>
            </a:r>
          </a:p>
          <a:p>
            <a:r>
              <a:rPr lang="en-US" sz="2800" dirty="0"/>
              <a:t>Pacing to ease gradually back into activities </a:t>
            </a:r>
          </a:p>
          <a:p>
            <a:r>
              <a:rPr lang="en-US" sz="2800" dirty="0"/>
              <a:t>Set small goals, make a plan and track your progress</a:t>
            </a:r>
          </a:p>
          <a:p>
            <a:r>
              <a:rPr lang="en-US" sz="2800" dirty="0"/>
              <a:t>Using slow and mindful movement such as yoga and tai chi</a:t>
            </a:r>
          </a:p>
          <a:p>
            <a:pPr marL="0" indent="0">
              <a:buNone/>
            </a:pP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303" y="1676400"/>
            <a:ext cx="2646659" cy="34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84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n-lt"/>
              </a:rPr>
              <a:t>3. Stress Management and Relaxation</a:t>
            </a:r>
          </a:p>
        </p:txBody>
      </p:sp>
    </p:spTree>
    <p:extLst>
      <p:ext uri="{BB962C8B-B14F-4D97-AF65-F5344CB8AC3E}">
        <p14:creationId xmlns:p14="http://schemas.microsoft.com/office/powerpoint/2010/main" val="1101696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39495" y="152400"/>
            <a:ext cx="6395745" cy="5895283"/>
            <a:chOff x="1276064" y="248941"/>
            <a:chExt cx="6395745" cy="5895283"/>
          </a:xfrm>
        </p:grpSpPr>
        <p:sp>
          <p:nvSpPr>
            <p:cNvPr id="3" name="Block Arc 2"/>
            <p:cNvSpPr/>
            <p:nvPr/>
          </p:nvSpPr>
          <p:spPr>
            <a:xfrm>
              <a:off x="2042620" y="1314098"/>
              <a:ext cx="4829916" cy="4829916"/>
            </a:xfrm>
            <a:prstGeom prst="blockArc">
              <a:avLst>
                <a:gd name="adj1" fmla="val 8999647"/>
                <a:gd name="adj2" fmla="val 16245852"/>
                <a:gd name="adj3" fmla="val 4639"/>
              </a:avLst>
            </a:prstGeom>
            <a:solidFill>
              <a:srgbClr val="38D0A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 name="Block Arc 3"/>
            <p:cNvSpPr/>
            <p:nvPr/>
          </p:nvSpPr>
          <p:spPr>
            <a:xfrm>
              <a:off x="2042741" y="1314308"/>
              <a:ext cx="4829916" cy="4829916"/>
            </a:xfrm>
            <a:prstGeom prst="blockArc">
              <a:avLst>
                <a:gd name="adj1" fmla="val 1800000"/>
                <a:gd name="adj2" fmla="val 9000000"/>
                <a:gd name="adj3" fmla="val 4639"/>
              </a:avLst>
            </a:prstGeom>
            <a:solidFill>
              <a:srgbClr val="38D0A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Block Arc 5"/>
            <p:cNvSpPr/>
            <p:nvPr/>
          </p:nvSpPr>
          <p:spPr>
            <a:xfrm>
              <a:off x="2042860" y="1314101"/>
              <a:ext cx="4829916" cy="4829916"/>
            </a:xfrm>
            <a:prstGeom prst="blockArc">
              <a:avLst>
                <a:gd name="adj1" fmla="val 16245501"/>
                <a:gd name="adj2" fmla="val 1800348"/>
                <a:gd name="adj3" fmla="val 4639"/>
              </a:avLst>
            </a:prstGeom>
            <a:solidFill>
              <a:srgbClr val="67DBBF"/>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7" name="Freeform 6"/>
            <p:cNvSpPr/>
            <p:nvPr/>
          </p:nvSpPr>
          <p:spPr>
            <a:xfrm>
              <a:off x="3346232" y="2617799"/>
              <a:ext cx="2222934" cy="2222934"/>
            </a:xfrm>
            <a:custGeom>
              <a:avLst/>
              <a:gdLst>
                <a:gd name="connsiteX0" fmla="*/ 0 w 2222934"/>
                <a:gd name="connsiteY0" fmla="*/ 1111467 h 2222934"/>
                <a:gd name="connsiteX1" fmla="*/ 1111467 w 2222934"/>
                <a:gd name="connsiteY1" fmla="*/ 0 h 2222934"/>
                <a:gd name="connsiteX2" fmla="*/ 2222934 w 2222934"/>
                <a:gd name="connsiteY2" fmla="*/ 1111467 h 2222934"/>
                <a:gd name="connsiteX3" fmla="*/ 1111467 w 2222934"/>
                <a:gd name="connsiteY3" fmla="*/ 2222934 h 2222934"/>
                <a:gd name="connsiteX4" fmla="*/ 0 w 2222934"/>
                <a:gd name="connsiteY4" fmla="*/ 1111467 h 222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934" h="2222934">
                  <a:moveTo>
                    <a:pt x="0" y="1111467"/>
                  </a:moveTo>
                  <a:cubicBezTo>
                    <a:pt x="0" y="497621"/>
                    <a:pt x="497621" y="0"/>
                    <a:pt x="1111467" y="0"/>
                  </a:cubicBezTo>
                  <a:cubicBezTo>
                    <a:pt x="1725313" y="0"/>
                    <a:pt x="2222934" y="497621"/>
                    <a:pt x="2222934" y="1111467"/>
                  </a:cubicBezTo>
                  <a:cubicBezTo>
                    <a:pt x="2222934" y="1725313"/>
                    <a:pt x="1725313" y="2222934"/>
                    <a:pt x="1111467" y="2222934"/>
                  </a:cubicBezTo>
                  <a:cubicBezTo>
                    <a:pt x="497621" y="2222934"/>
                    <a:pt x="0" y="1725313"/>
                    <a:pt x="0" y="1111467"/>
                  </a:cubicBez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5541" tIns="325541" rIns="325541" bIns="325541" numCol="1" spcCol="1270" anchor="ctr" anchorCtr="0">
              <a:noAutofit/>
            </a:bodyPr>
            <a:lstStyle/>
            <a:p>
              <a:pPr lvl="0" algn="ctr" defTabSz="889000">
                <a:lnSpc>
                  <a:spcPct val="90000"/>
                </a:lnSpc>
                <a:spcBef>
                  <a:spcPct val="0"/>
                </a:spcBef>
                <a:spcAft>
                  <a:spcPct val="35000"/>
                </a:spcAft>
              </a:pPr>
              <a:r>
                <a:rPr lang="en-US" sz="2400" kern="1200" dirty="0"/>
                <a:t>Objectives</a:t>
              </a:r>
            </a:p>
          </p:txBody>
        </p:sp>
        <p:sp>
          <p:nvSpPr>
            <p:cNvPr id="8" name="Freeform 7"/>
            <p:cNvSpPr/>
            <p:nvPr/>
          </p:nvSpPr>
          <p:spPr>
            <a:xfrm>
              <a:off x="3497458" y="248941"/>
              <a:ext cx="1920240" cy="1920240"/>
            </a:xfrm>
            <a:custGeom>
              <a:avLst/>
              <a:gdLst>
                <a:gd name="connsiteX0" fmla="*/ 0 w 2090371"/>
                <a:gd name="connsiteY0" fmla="*/ 1045186 h 2090371"/>
                <a:gd name="connsiteX1" fmla="*/ 1045186 w 2090371"/>
                <a:gd name="connsiteY1" fmla="*/ 0 h 2090371"/>
                <a:gd name="connsiteX2" fmla="*/ 2090372 w 2090371"/>
                <a:gd name="connsiteY2" fmla="*/ 1045186 h 2090371"/>
                <a:gd name="connsiteX3" fmla="*/ 1045186 w 2090371"/>
                <a:gd name="connsiteY3" fmla="*/ 2090372 h 2090371"/>
                <a:gd name="connsiteX4" fmla="*/ 0 w 2090371"/>
                <a:gd name="connsiteY4" fmla="*/ 1045186 h 209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71" h="2090371">
                  <a:moveTo>
                    <a:pt x="0" y="1045186"/>
                  </a:moveTo>
                  <a:cubicBezTo>
                    <a:pt x="0" y="467946"/>
                    <a:pt x="467946" y="0"/>
                    <a:pt x="1045186" y="0"/>
                  </a:cubicBezTo>
                  <a:cubicBezTo>
                    <a:pt x="1622426" y="0"/>
                    <a:pt x="2090372" y="467946"/>
                    <a:pt x="2090372" y="1045186"/>
                  </a:cubicBezTo>
                  <a:cubicBezTo>
                    <a:pt x="2090372" y="1622426"/>
                    <a:pt x="1622426" y="2090372"/>
                    <a:pt x="1045186" y="2090372"/>
                  </a:cubicBezTo>
                  <a:cubicBezTo>
                    <a:pt x="467946" y="2090372"/>
                    <a:pt x="0" y="1622426"/>
                    <a:pt x="0" y="1045186"/>
                  </a:cubicBezTo>
                  <a:close/>
                </a:path>
              </a:pathLst>
            </a:custGeom>
            <a:solidFill>
              <a:srgbClr val="6139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6128" tIns="306128" rIns="306128" bIns="30612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kern="1200" dirty="0"/>
                <a:t>Teaching pain science</a:t>
              </a:r>
            </a:p>
          </p:txBody>
        </p:sp>
        <p:sp>
          <p:nvSpPr>
            <p:cNvPr id="9" name="Freeform 8"/>
            <p:cNvSpPr/>
            <p:nvPr/>
          </p:nvSpPr>
          <p:spPr>
            <a:xfrm>
              <a:off x="5751569" y="4130709"/>
              <a:ext cx="1920240" cy="1920240"/>
            </a:xfrm>
            <a:custGeom>
              <a:avLst/>
              <a:gdLst>
                <a:gd name="connsiteX0" fmla="*/ 0 w 1556053"/>
                <a:gd name="connsiteY0" fmla="*/ 778027 h 1556053"/>
                <a:gd name="connsiteX1" fmla="*/ 778027 w 1556053"/>
                <a:gd name="connsiteY1" fmla="*/ 0 h 1556053"/>
                <a:gd name="connsiteX2" fmla="*/ 1556054 w 1556053"/>
                <a:gd name="connsiteY2" fmla="*/ 778027 h 1556053"/>
                <a:gd name="connsiteX3" fmla="*/ 778027 w 1556053"/>
                <a:gd name="connsiteY3" fmla="*/ 1556054 h 1556053"/>
                <a:gd name="connsiteX4" fmla="*/ 0 w 1556053"/>
                <a:gd name="connsiteY4" fmla="*/ 778027 h 155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053" h="1556053">
                  <a:moveTo>
                    <a:pt x="0" y="778027"/>
                  </a:moveTo>
                  <a:cubicBezTo>
                    <a:pt x="0" y="348335"/>
                    <a:pt x="348335" y="0"/>
                    <a:pt x="778027" y="0"/>
                  </a:cubicBezTo>
                  <a:cubicBezTo>
                    <a:pt x="1207719" y="0"/>
                    <a:pt x="1556054" y="348335"/>
                    <a:pt x="1556054" y="778027"/>
                  </a:cubicBezTo>
                  <a:cubicBezTo>
                    <a:pt x="1556054" y="1207719"/>
                    <a:pt x="1207719" y="1556054"/>
                    <a:pt x="778027" y="1556054"/>
                  </a:cubicBezTo>
                  <a:cubicBezTo>
                    <a:pt x="348335" y="1556054"/>
                    <a:pt x="0" y="1207719"/>
                    <a:pt x="0" y="778027"/>
                  </a:cubicBezTo>
                  <a:close/>
                </a:path>
              </a:pathLst>
            </a:custGeom>
            <a:solidFill>
              <a:srgbClr val="6139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879" tIns="227879" rIns="227879" bIns="227879"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kern="1200" dirty="0"/>
                <a:t>Managing stress, fear, and movement avoidance  </a:t>
              </a:r>
              <a:endParaRPr lang="en-US" sz="2000" kern="1200" dirty="0"/>
            </a:p>
          </p:txBody>
        </p:sp>
        <p:sp>
          <p:nvSpPr>
            <p:cNvPr id="10" name="Freeform 9"/>
            <p:cNvSpPr/>
            <p:nvPr/>
          </p:nvSpPr>
          <p:spPr>
            <a:xfrm>
              <a:off x="1276064" y="4130709"/>
              <a:ext cx="1920240" cy="1920240"/>
            </a:xfrm>
            <a:custGeom>
              <a:avLst/>
              <a:gdLst>
                <a:gd name="connsiteX0" fmla="*/ 0 w 1556053"/>
                <a:gd name="connsiteY0" fmla="*/ 778027 h 1556053"/>
                <a:gd name="connsiteX1" fmla="*/ 778027 w 1556053"/>
                <a:gd name="connsiteY1" fmla="*/ 0 h 1556053"/>
                <a:gd name="connsiteX2" fmla="*/ 1556054 w 1556053"/>
                <a:gd name="connsiteY2" fmla="*/ 778027 h 1556053"/>
                <a:gd name="connsiteX3" fmla="*/ 778027 w 1556053"/>
                <a:gd name="connsiteY3" fmla="*/ 1556054 h 1556053"/>
                <a:gd name="connsiteX4" fmla="*/ 0 w 1556053"/>
                <a:gd name="connsiteY4" fmla="*/ 778027 h 155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053" h="1556053">
                  <a:moveTo>
                    <a:pt x="0" y="778027"/>
                  </a:moveTo>
                  <a:cubicBezTo>
                    <a:pt x="0" y="348335"/>
                    <a:pt x="348335" y="0"/>
                    <a:pt x="778027" y="0"/>
                  </a:cubicBezTo>
                  <a:cubicBezTo>
                    <a:pt x="1207719" y="0"/>
                    <a:pt x="1556054" y="348335"/>
                    <a:pt x="1556054" y="778027"/>
                  </a:cubicBezTo>
                  <a:cubicBezTo>
                    <a:pt x="1556054" y="1207719"/>
                    <a:pt x="1207719" y="1556054"/>
                    <a:pt x="778027" y="1556054"/>
                  </a:cubicBezTo>
                  <a:cubicBezTo>
                    <a:pt x="348335" y="1556054"/>
                    <a:pt x="0" y="1207719"/>
                    <a:pt x="0" y="778027"/>
                  </a:cubicBezTo>
                  <a:close/>
                </a:path>
              </a:pathLst>
            </a:custGeom>
            <a:solidFill>
              <a:srgbClr val="6139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6929" tIns="246929" rIns="246929" bIns="246929" numCol="1" spcCol="1270" anchor="ctr" anchorCtr="0">
              <a:noAutofit/>
            </a:bodyPr>
            <a:lstStyle/>
            <a:p>
              <a:pPr lvl="0" algn="ctr" defTabSz="666750">
                <a:lnSpc>
                  <a:spcPct val="90000"/>
                </a:lnSpc>
                <a:spcBef>
                  <a:spcPct val="0"/>
                </a:spcBef>
                <a:spcAft>
                  <a:spcPct val="35000"/>
                </a:spcAft>
              </a:pPr>
              <a:r>
                <a:rPr lang="en-US" kern="1200" dirty="0"/>
                <a:t>Practical strategies for adapting movement and activity</a:t>
              </a:r>
            </a:p>
          </p:txBody>
        </p:sp>
      </p:grpSp>
    </p:spTree>
    <p:extLst>
      <p:ext uri="{BB962C8B-B14F-4D97-AF65-F5344CB8AC3E}">
        <p14:creationId xmlns:p14="http://schemas.microsoft.com/office/powerpoint/2010/main" val="4132973173"/>
      </p:ext>
    </p:extLst>
  </p:cSld>
  <p:clrMapOvr>
    <a:masterClrMapping/>
  </p:clrMapOvr>
  <mc:AlternateContent xmlns:mc="http://schemas.openxmlformats.org/markup-compatibility/2006" xmlns:p14="http://schemas.microsoft.com/office/powerpoint/2010/main">
    <mc:Choice Requires="p14">
      <p:transition spd="slow" p14:dur="2000" advTm="25622"/>
    </mc:Choice>
    <mc:Fallback xmlns="">
      <p:transition spd="slow" advTm="2562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33400"/>
            <a:ext cx="7772400" cy="1014264"/>
          </a:xfrm>
        </p:spPr>
        <p:txBody>
          <a:bodyPr/>
          <a:lstStyle/>
          <a:p>
            <a:r>
              <a:rPr lang="en-US" dirty="0">
                <a:latin typeface="+mn-lt"/>
              </a:rPr>
              <a:t>Stress is… </a:t>
            </a:r>
          </a:p>
        </p:txBody>
      </p:sp>
      <p:sp>
        <p:nvSpPr>
          <p:cNvPr id="3" name="Content Placeholder 2"/>
          <p:cNvSpPr>
            <a:spLocks noGrp="1"/>
          </p:cNvSpPr>
          <p:nvPr>
            <p:ph idx="1"/>
          </p:nvPr>
        </p:nvSpPr>
        <p:spPr>
          <a:xfrm>
            <a:off x="685800" y="1828800"/>
            <a:ext cx="7774632" cy="3957028"/>
          </a:xfrm>
        </p:spPr>
        <p:txBody>
          <a:bodyPr/>
          <a:lstStyle/>
          <a:p>
            <a:r>
              <a:rPr lang="en-US" dirty="0"/>
              <a:t>A normal part of life often triggered by change</a:t>
            </a:r>
          </a:p>
          <a:p>
            <a:r>
              <a:rPr lang="en-US" dirty="0"/>
              <a:t>A powerful automatic reaction</a:t>
            </a:r>
          </a:p>
          <a:p>
            <a:r>
              <a:rPr lang="en-US" dirty="0"/>
              <a:t>A part of our survival system</a:t>
            </a:r>
          </a:p>
        </p:txBody>
      </p:sp>
      <p:pic>
        <p:nvPicPr>
          <p:cNvPr id="1026" name="Picture 2" descr="\\U-terraserver\neuro_rehab\Chronic Pain Service\Chronic Pain Service\LEAP Service\Outpatient Services\PMG\Illustrations for new manual\Chapter 2 - Stress\Stress - caveman &amp; saber tooth tiger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4642513"/>
            <a:ext cx="3048000" cy="191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157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43182" y="333854"/>
            <a:ext cx="6584933" cy="6162519"/>
            <a:chOff x="-135725" y="-27782"/>
            <a:chExt cx="6585147" cy="6162990"/>
          </a:xfrm>
        </p:grpSpPr>
        <p:sp>
          <p:nvSpPr>
            <p:cNvPr id="4" name="Text Box 2"/>
            <p:cNvSpPr txBox="1">
              <a:spLocks noChangeArrowheads="1"/>
            </p:cNvSpPr>
            <p:nvPr/>
          </p:nvSpPr>
          <p:spPr bwMode="auto">
            <a:xfrm>
              <a:off x="-135725" y="-3337"/>
              <a:ext cx="2798140" cy="3543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600" b="1" dirty="0">
                  <a:solidFill>
                    <a:sysClr val="windowText" lastClr="000000"/>
                  </a:solidFill>
                  <a:effectLst/>
                  <a:latin typeface="Arial"/>
                  <a:ea typeface="Calibri"/>
                  <a:cs typeface="Times New Roman"/>
                </a:rPr>
                <a:t> </a:t>
              </a:r>
              <a:r>
                <a:rPr lang="en-US" b="1" dirty="0">
                  <a:solidFill>
                    <a:sysClr val="windowText" lastClr="000000"/>
                  </a:solidFill>
                  <a:effectLst/>
                  <a:latin typeface="Arial"/>
                  <a:ea typeface="Calibri"/>
                  <a:cs typeface="Times New Roman"/>
                </a:rPr>
                <a:t>Fight </a:t>
              </a:r>
              <a:r>
                <a:rPr lang="en-US" b="1" dirty="0">
                  <a:solidFill>
                    <a:sysClr val="windowText" lastClr="000000"/>
                  </a:solidFill>
                  <a:latin typeface="Arial"/>
                  <a:ea typeface="Calibri"/>
                  <a:cs typeface="Times New Roman"/>
                </a:rPr>
                <a:t>/</a:t>
              </a:r>
              <a:r>
                <a:rPr lang="en-US" b="1" dirty="0">
                  <a:solidFill>
                    <a:sysClr val="windowText" lastClr="000000"/>
                  </a:solidFill>
                  <a:effectLst/>
                  <a:latin typeface="Arial"/>
                  <a:ea typeface="Calibri"/>
                  <a:cs typeface="Times New Roman"/>
                </a:rPr>
                <a:t> Flight / Freeze</a:t>
              </a:r>
              <a:endParaRPr lang="en-US" sz="1400" dirty="0">
                <a:solidFill>
                  <a:sysClr val="windowText" lastClr="000000"/>
                </a:solidFill>
                <a:effectLst/>
                <a:latin typeface="Calibri"/>
                <a:ea typeface="Calibri"/>
                <a:cs typeface="Times New Roman"/>
              </a:endParaRPr>
            </a:p>
          </p:txBody>
        </p:sp>
        <p:sp>
          <p:nvSpPr>
            <p:cNvPr id="5" name="Text Box 2"/>
            <p:cNvSpPr txBox="1">
              <a:spLocks noChangeArrowheads="1"/>
            </p:cNvSpPr>
            <p:nvPr/>
          </p:nvSpPr>
          <p:spPr bwMode="auto">
            <a:xfrm>
              <a:off x="4039597" y="-27782"/>
              <a:ext cx="2409825" cy="34036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600" b="1" dirty="0">
                  <a:solidFill>
                    <a:sysClr val="windowText" lastClr="000000"/>
                  </a:solidFill>
                  <a:effectLst/>
                  <a:latin typeface="Arial"/>
                  <a:ea typeface="Calibri"/>
                  <a:cs typeface="Times New Roman"/>
                </a:rPr>
                <a:t> </a:t>
              </a:r>
              <a:r>
                <a:rPr lang="en-US" b="1" dirty="0">
                  <a:solidFill>
                    <a:sysClr val="windowText" lastClr="000000"/>
                  </a:solidFill>
                  <a:effectLst/>
                  <a:latin typeface="Arial"/>
                  <a:ea typeface="Calibri"/>
                  <a:cs typeface="Times New Roman"/>
                </a:rPr>
                <a:t>Rest and Digest</a:t>
              </a:r>
              <a:endParaRPr lang="en-US" sz="1400" dirty="0">
                <a:solidFill>
                  <a:sysClr val="windowText" lastClr="000000"/>
                </a:solidFill>
                <a:effectLst/>
                <a:latin typeface="Calibri"/>
                <a:ea typeface="Calibri"/>
                <a:cs typeface="Times New Roman"/>
              </a:endParaRPr>
            </a:p>
          </p:txBody>
        </p:sp>
        <p:sp>
          <p:nvSpPr>
            <p:cNvPr id="6" name="Up Arrow 5"/>
            <p:cNvSpPr/>
            <p:nvPr/>
          </p:nvSpPr>
          <p:spPr>
            <a:xfrm>
              <a:off x="4901610" y="4582633"/>
              <a:ext cx="685800" cy="1543050"/>
            </a:xfrm>
            <a:prstGeom prst="upArrow">
              <a:avLst/>
            </a:prstGeom>
            <a:solidFill>
              <a:srgbClr val="1F497D">
                <a:lumMod val="40000"/>
                <a:lumOff val="6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Up Arrow 6"/>
            <p:cNvSpPr/>
            <p:nvPr/>
          </p:nvSpPr>
          <p:spPr>
            <a:xfrm>
              <a:off x="850605" y="435935"/>
              <a:ext cx="685800" cy="2250637"/>
            </a:xfrm>
            <a:prstGeom prst="upArrow">
              <a:avLst/>
            </a:prstGeom>
            <a:solidFill>
              <a:srgbClr val="1F497D">
                <a:lumMod val="40000"/>
                <a:lumOff val="6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Up Arrow 8"/>
            <p:cNvSpPr/>
            <p:nvPr/>
          </p:nvSpPr>
          <p:spPr>
            <a:xfrm rot="10800000">
              <a:off x="850605" y="4582633"/>
              <a:ext cx="685800" cy="1552575"/>
            </a:xfrm>
            <a:prstGeom prst="upArrow">
              <a:avLst/>
            </a:prstGeom>
            <a:solidFill>
              <a:srgbClr val="1F497D">
                <a:lumMod val="40000"/>
                <a:lumOff val="6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2"/>
            <p:cNvSpPr txBox="1">
              <a:spLocks noChangeArrowheads="1"/>
            </p:cNvSpPr>
            <p:nvPr/>
          </p:nvSpPr>
          <p:spPr bwMode="auto">
            <a:xfrm>
              <a:off x="2214951" y="350993"/>
              <a:ext cx="1968883" cy="26151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600"/>
                </a:spcAft>
              </a:pPr>
              <a:r>
                <a:rPr lang="en-US" dirty="0">
                  <a:solidFill>
                    <a:sysClr val="windowText" lastClr="000000"/>
                  </a:solidFill>
                  <a:effectLst/>
                  <a:latin typeface="Arial"/>
                  <a:ea typeface="Calibri"/>
                  <a:cs typeface="Times New Roman"/>
                </a:rPr>
                <a:t>Breathing rate</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Heart rate</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Blood pressure</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Muscle tension</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Blood sugar</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Cholesterol</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Metabolism</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Adrenaline</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Senses</a:t>
              </a:r>
              <a:endParaRPr lang="en-US" dirty="0">
                <a:solidFill>
                  <a:sysClr val="windowText" lastClr="000000"/>
                </a:solidFill>
                <a:effectLst/>
                <a:latin typeface="Calibri"/>
                <a:ea typeface="Calibri"/>
                <a:cs typeface="Times New Roman"/>
              </a:endParaRPr>
            </a:p>
          </p:txBody>
        </p:sp>
        <p:sp>
          <p:nvSpPr>
            <p:cNvPr id="11" name="Text Box 2"/>
            <p:cNvSpPr txBox="1">
              <a:spLocks noChangeArrowheads="1"/>
            </p:cNvSpPr>
            <p:nvPr/>
          </p:nvSpPr>
          <p:spPr bwMode="auto">
            <a:xfrm>
              <a:off x="2278772" y="4372283"/>
              <a:ext cx="1924422" cy="152786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600"/>
                </a:spcAft>
              </a:pPr>
              <a:r>
                <a:rPr lang="en-US" dirty="0">
                  <a:solidFill>
                    <a:sysClr val="windowText" lastClr="000000"/>
                  </a:solidFill>
                  <a:effectLst/>
                  <a:latin typeface="Arial"/>
                  <a:ea typeface="Calibri"/>
                  <a:cs typeface="Times New Roman"/>
                </a:rPr>
                <a:t>Thought process</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Creativity</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Sex hormones</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Digestive system</a:t>
              </a:r>
              <a:endParaRPr lang="en-US" dirty="0">
                <a:solidFill>
                  <a:sysClr val="windowText" lastClr="000000"/>
                </a:solidFill>
                <a:effectLst/>
                <a:latin typeface="Calibri"/>
                <a:ea typeface="Calibri"/>
                <a:cs typeface="Times New Roman"/>
              </a:endParaRPr>
            </a:p>
            <a:p>
              <a:pPr marL="0" marR="0" algn="ctr">
                <a:spcBef>
                  <a:spcPts val="0"/>
                </a:spcBef>
                <a:spcAft>
                  <a:spcPts val="600"/>
                </a:spcAft>
              </a:pPr>
              <a:r>
                <a:rPr lang="en-US" dirty="0">
                  <a:solidFill>
                    <a:sysClr val="windowText" lastClr="000000"/>
                  </a:solidFill>
                  <a:effectLst/>
                  <a:latin typeface="Arial"/>
                  <a:ea typeface="Calibri"/>
                  <a:cs typeface="Times New Roman"/>
                </a:rPr>
                <a:t>Immune system</a:t>
              </a:r>
              <a:endParaRPr lang="en-US" dirty="0">
                <a:solidFill>
                  <a:sysClr val="windowText" lastClr="000000"/>
                </a:solidFill>
                <a:effectLst/>
                <a:latin typeface="Calibri"/>
                <a:ea typeface="Calibri"/>
                <a:cs typeface="Times New Roman"/>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6659" y="2610366"/>
              <a:ext cx="2044641" cy="177910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918" y="2762778"/>
              <a:ext cx="2030854" cy="1819856"/>
            </a:xfrm>
            <a:prstGeom prst="rect">
              <a:avLst/>
            </a:prstGeom>
          </p:spPr>
        </p:pic>
        <p:sp>
          <p:nvSpPr>
            <p:cNvPr id="8" name="Up Arrow 7"/>
            <p:cNvSpPr/>
            <p:nvPr/>
          </p:nvSpPr>
          <p:spPr>
            <a:xfrm rot="10800000">
              <a:off x="4848447" y="435935"/>
              <a:ext cx="685800" cy="2250637"/>
            </a:xfrm>
            <a:prstGeom prst="upArrow">
              <a:avLst/>
            </a:prstGeom>
            <a:solidFill>
              <a:srgbClr val="1F497D">
                <a:lumMod val="40000"/>
                <a:lumOff val="60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80890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457200" y="685800"/>
            <a:ext cx="8077200" cy="850106"/>
          </a:xfrm>
        </p:spPr>
        <p:txBody>
          <a:bodyPr/>
          <a:lstStyle/>
          <a:p>
            <a:r>
              <a:rPr lang="en-CA" altLang="en-US" dirty="0">
                <a:latin typeface="+mn-lt"/>
              </a:rPr>
              <a:t>Hypothalamus Pituitary Adrenal Axis</a:t>
            </a:r>
          </a:p>
        </p:txBody>
      </p:sp>
      <p:pic>
        <p:nvPicPr>
          <p:cNvPr id="28674" name="Picture 2" descr="C:\Users\connorc\AppData\Local\Microsoft\Windows\Temporary Internet Files\Content.Outlook\P7GIX6RV\Stress Chemistry Pic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28800" y="1066800"/>
            <a:ext cx="5742095" cy="4921796"/>
          </a:xfrm>
          <a:noFill/>
        </p:spPr>
      </p:pic>
      <p:sp>
        <p:nvSpPr>
          <p:cNvPr id="28676" name="TextBox 3"/>
          <p:cNvSpPr txBox="1">
            <a:spLocks noChangeArrowheads="1"/>
          </p:cNvSpPr>
          <p:nvPr/>
        </p:nvSpPr>
        <p:spPr bwMode="auto">
          <a:xfrm>
            <a:off x="6248400" y="6488668"/>
            <a:ext cx="2771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dirty="0">
                <a:solidFill>
                  <a:schemeClr val="bg2"/>
                </a:solidFill>
              </a:rPr>
              <a:t>(Bronwen Moore, 2012)</a:t>
            </a:r>
          </a:p>
        </p:txBody>
      </p:sp>
      <p:sp>
        <p:nvSpPr>
          <p:cNvPr id="2" name="Rectangle 1"/>
          <p:cNvSpPr/>
          <p:nvPr/>
        </p:nvSpPr>
        <p:spPr>
          <a:xfrm>
            <a:off x="5888874" y="6134723"/>
            <a:ext cx="3270960" cy="369332"/>
          </a:xfrm>
          <a:prstGeom prst="rect">
            <a:avLst/>
          </a:prstGeom>
        </p:spPr>
        <p:txBody>
          <a:bodyPr wrap="none">
            <a:spAutoFit/>
          </a:bodyPr>
          <a:lstStyle/>
          <a:p>
            <a:r>
              <a:rPr lang="en-US" dirty="0">
                <a:solidFill>
                  <a:schemeClr val="bg2"/>
                </a:solidFill>
              </a:rPr>
              <a:t>(Hass-Cohen &amp; Findlay, 2009)</a:t>
            </a:r>
            <a:endParaRPr lang="en-CA" dirty="0">
              <a:solidFill>
                <a:schemeClr val="bg2"/>
              </a:solidFill>
            </a:endParaRPr>
          </a:p>
        </p:txBody>
      </p:sp>
    </p:spTree>
    <p:extLst>
      <p:ext uri="{BB962C8B-B14F-4D97-AF65-F5344CB8AC3E}">
        <p14:creationId xmlns:p14="http://schemas.microsoft.com/office/powerpoint/2010/main" val="4069387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457200" y="274638"/>
            <a:ext cx="8229600" cy="747712"/>
          </a:xfrm>
        </p:spPr>
        <p:txBody>
          <a:bodyPr>
            <a:noAutofit/>
          </a:bodyPr>
          <a:lstStyle/>
          <a:p>
            <a:br>
              <a:rPr lang="en-US" sz="4000" dirty="0">
                <a:latin typeface="+mn-lt"/>
              </a:rPr>
            </a:br>
            <a:r>
              <a:rPr lang="en-US" dirty="0">
                <a:latin typeface="+mn-lt"/>
              </a:rPr>
              <a:t>Stress chemicals</a:t>
            </a:r>
          </a:p>
        </p:txBody>
      </p:sp>
      <p:sp>
        <p:nvSpPr>
          <p:cNvPr id="27651" name="Rectangle 3"/>
          <p:cNvSpPr>
            <a:spLocks noGrp="1"/>
          </p:cNvSpPr>
          <p:nvPr>
            <p:ph idx="1"/>
          </p:nvPr>
        </p:nvSpPr>
        <p:spPr>
          <a:xfrm>
            <a:off x="179512" y="1700808"/>
            <a:ext cx="8229600" cy="3948113"/>
          </a:xfrm>
        </p:spPr>
        <p:txBody>
          <a:bodyPr>
            <a:normAutofit lnSpcReduction="10000"/>
          </a:bodyPr>
          <a:lstStyle/>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endParaRPr lang="en-US" sz="2000" dirty="0"/>
          </a:p>
          <a:p>
            <a:pPr lvl="4" algn="r" eaLnBrk="1" hangingPunct="1">
              <a:buFont typeface="Arial" charset="0"/>
              <a:buNone/>
            </a:pPr>
            <a:r>
              <a:rPr lang="en-US" sz="2000" dirty="0"/>
              <a:t>				</a:t>
            </a:r>
          </a:p>
          <a:p>
            <a:pPr eaLnBrk="1" hangingPunct="1"/>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2059455755"/>
              </p:ext>
            </p:extLst>
          </p:nvPr>
        </p:nvGraphicFramePr>
        <p:xfrm>
          <a:off x="251520" y="1124744"/>
          <a:ext cx="8712967" cy="5082111"/>
        </p:xfrm>
        <a:graphic>
          <a:graphicData uri="http://schemas.openxmlformats.org/drawingml/2006/table">
            <a:tbl>
              <a:tblPr firstRow="1" bandRow="1">
                <a:tableStyleId>{69C7853C-536D-4A76-A0AE-DD22124D55A5}</a:tableStyleId>
              </a:tblPr>
              <a:tblGrid>
                <a:gridCol w="2932796">
                  <a:extLst>
                    <a:ext uri="{9D8B030D-6E8A-4147-A177-3AD203B41FA5}">
                      <a16:colId xmlns:a16="http://schemas.microsoft.com/office/drawing/2014/main" val="20000"/>
                    </a:ext>
                  </a:extLst>
                </a:gridCol>
                <a:gridCol w="2847375">
                  <a:extLst>
                    <a:ext uri="{9D8B030D-6E8A-4147-A177-3AD203B41FA5}">
                      <a16:colId xmlns:a16="http://schemas.microsoft.com/office/drawing/2014/main" val="20001"/>
                    </a:ext>
                  </a:extLst>
                </a:gridCol>
                <a:gridCol w="2932796">
                  <a:extLst>
                    <a:ext uri="{9D8B030D-6E8A-4147-A177-3AD203B41FA5}">
                      <a16:colId xmlns:a16="http://schemas.microsoft.com/office/drawing/2014/main" val="20002"/>
                    </a:ext>
                  </a:extLst>
                </a:gridCol>
              </a:tblGrid>
              <a:tr h="353949">
                <a:tc>
                  <a:txBody>
                    <a:bodyPr/>
                    <a:lstStyle/>
                    <a:p>
                      <a:pPr marL="0" marR="0">
                        <a:lnSpc>
                          <a:spcPct val="115000"/>
                        </a:lnSpc>
                        <a:spcBef>
                          <a:spcPts val="0"/>
                        </a:spcBef>
                        <a:spcAft>
                          <a:spcPts val="0"/>
                        </a:spcAft>
                      </a:pPr>
                      <a:r>
                        <a:rPr lang="en-US" sz="1800" dirty="0">
                          <a:solidFill>
                            <a:schemeClr val="bg2"/>
                          </a:solidFill>
                          <a:effectLst/>
                        </a:rPr>
                        <a:t>Chemical</a:t>
                      </a:r>
                      <a:endParaRPr lang="en-US" sz="1800" dirty="0">
                        <a:solidFill>
                          <a:schemeClr val="bg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solidFill>
                            <a:schemeClr val="bg2"/>
                          </a:solidFill>
                          <a:effectLst/>
                        </a:rPr>
                        <a:t>Function</a:t>
                      </a:r>
                      <a:endParaRPr lang="en-US" sz="1800" dirty="0">
                        <a:solidFill>
                          <a:schemeClr val="bg2"/>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solidFill>
                            <a:schemeClr val="bg2"/>
                          </a:solidFill>
                          <a:effectLst/>
                        </a:rPr>
                        <a:t>Area of production</a:t>
                      </a:r>
                      <a:endParaRPr lang="en-US" sz="1800" dirty="0">
                        <a:solidFill>
                          <a:schemeClr val="bg2"/>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732190">
                <a:tc>
                  <a:txBody>
                    <a:bodyPr/>
                    <a:lstStyle/>
                    <a:p>
                      <a:pPr marL="0" marR="0">
                        <a:lnSpc>
                          <a:spcPct val="115000"/>
                        </a:lnSpc>
                        <a:spcBef>
                          <a:spcPts val="0"/>
                        </a:spcBef>
                        <a:spcAft>
                          <a:spcPts val="0"/>
                        </a:spcAft>
                      </a:pPr>
                      <a:r>
                        <a:rPr lang="en-US" sz="1800">
                          <a:effectLst/>
                        </a:rPr>
                        <a:t>Corticotropin-releasing hormone (CRH)</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Stimulates HPA axis </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Released by hypothalamus </a:t>
                      </a:r>
                      <a:r>
                        <a:rPr lang="en-US" sz="1800">
                          <a:effectLst/>
                          <a:sym typeface="Wingdings"/>
                        </a:rPr>
                        <a:t></a:t>
                      </a:r>
                      <a:r>
                        <a:rPr lang="en-US" sz="1800">
                          <a:effectLst/>
                        </a:rPr>
                        <a:t> stimulates pituitary</a:t>
                      </a:r>
                      <a:endParaRPr lang="en-US" sz="1800">
                        <a:solidFill>
                          <a:srgbClr val="00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740038">
                <a:tc>
                  <a:txBody>
                    <a:bodyPr/>
                    <a:lstStyle/>
                    <a:p>
                      <a:pPr marL="0" marR="0">
                        <a:lnSpc>
                          <a:spcPct val="115000"/>
                        </a:lnSpc>
                        <a:spcBef>
                          <a:spcPts val="0"/>
                        </a:spcBef>
                        <a:spcAft>
                          <a:spcPts val="0"/>
                        </a:spcAft>
                      </a:pPr>
                      <a:r>
                        <a:rPr lang="en-US" sz="1800">
                          <a:effectLst/>
                        </a:rPr>
                        <a:t>Adrenocorticotropic hormone (ACTH)</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Activates adrenal gland</a:t>
                      </a:r>
                      <a:endParaRPr lang="en-US" sz="1800" dirty="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Released by pituitary </a:t>
                      </a:r>
                      <a:r>
                        <a:rPr lang="en-US" sz="1800">
                          <a:effectLst/>
                          <a:sym typeface="Wingdings"/>
                        </a:rPr>
                        <a:t></a:t>
                      </a:r>
                      <a:r>
                        <a:rPr lang="en-US" sz="1800">
                          <a:effectLst/>
                        </a:rPr>
                        <a:t> activates adrenal gland</a:t>
                      </a:r>
                      <a:endParaRPr lang="en-US" sz="1800">
                        <a:solidFill>
                          <a:srgbClr val="00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732190">
                <a:tc>
                  <a:txBody>
                    <a:bodyPr/>
                    <a:lstStyle/>
                    <a:p>
                      <a:pPr marL="0" marR="0">
                        <a:lnSpc>
                          <a:spcPct val="115000"/>
                        </a:lnSpc>
                        <a:spcBef>
                          <a:spcPts val="0"/>
                        </a:spcBef>
                        <a:spcAft>
                          <a:spcPts val="0"/>
                        </a:spcAft>
                      </a:pPr>
                      <a:r>
                        <a:rPr lang="en-US" sz="1800" dirty="0">
                          <a:effectLst/>
                        </a:rPr>
                        <a:t>Epinephrine / Adrenaline</a:t>
                      </a:r>
                      <a:endParaRPr lang="en-US" sz="1800" dirty="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Activates sympathetic nervous system</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Produced by adrenal glands</a:t>
                      </a:r>
                      <a:endParaRPr lang="en-US" sz="1800">
                        <a:solidFill>
                          <a:srgbClr val="00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732190">
                <a:tc>
                  <a:txBody>
                    <a:bodyPr/>
                    <a:lstStyle/>
                    <a:p>
                      <a:pPr marL="0" marR="0">
                        <a:lnSpc>
                          <a:spcPct val="115000"/>
                        </a:lnSpc>
                        <a:spcBef>
                          <a:spcPts val="0"/>
                        </a:spcBef>
                        <a:spcAft>
                          <a:spcPts val="0"/>
                        </a:spcAft>
                      </a:pPr>
                      <a:r>
                        <a:rPr lang="en-US" sz="1800">
                          <a:effectLst/>
                        </a:rPr>
                        <a:t>Norepinephrine</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Regulates heart and blood flow</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Neurotransmitters produced by all sympathetic nerve endings</a:t>
                      </a:r>
                      <a:endParaRPr lang="en-US" sz="1800">
                        <a:solidFill>
                          <a:srgbClr val="00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68755">
                <a:tc>
                  <a:txBody>
                    <a:bodyPr/>
                    <a:lstStyle/>
                    <a:p>
                      <a:pPr marL="0" marR="0">
                        <a:lnSpc>
                          <a:spcPct val="115000"/>
                        </a:lnSpc>
                        <a:spcBef>
                          <a:spcPts val="0"/>
                        </a:spcBef>
                        <a:spcAft>
                          <a:spcPts val="0"/>
                        </a:spcAft>
                      </a:pPr>
                      <a:r>
                        <a:rPr lang="en-US" sz="1800">
                          <a:effectLst/>
                        </a:rPr>
                        <a:t>Glucagon </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Raises blood glucose levels</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Hormones produced by pancreas</a:t>
                      </a:r>
                      <a:endParaRPr lang="en-US" sz="1800">
                        <a:solidFill>
                          <a:srgbClr val="00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862615">
                <a:tc>
                  <a:txBody>
                    <a:bodyPr/>
                    <a:lstStyle/>
                    <a:p>
                      <a:pPr marL="0" marR="0">
                        <a:lnSpc>
                          <a:spcPct val="115000"/>
                        </a:lnSpc>
                        <a:spcBef>
                          <a:spcPts val="0"/>
                        </a:spcBef>
                        <a:spcAft>
                          <a:spcPts val="0"/>
                        </a:spcAft>
                      </a:pPr>
                      <a:r>
                        <a:rPr lang="en-US" sz="1800">
                          <a:effectLst/>
                        </a:rPr>
                        <a:t>Glucocorticoids / Cortisol</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a:effectLst/>
                        </a:rPr>
                        <a:t>Regulates cardiovascular, metabolic and immune systems</a:t>
                      </a:r>
                      <a:endParaRPr lang="en-US" sz="1800">
                        <a:solidFill>
                          <a:srgbClr val="00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Hormones produced by adrenal glands</a:t>
                      </a:r>
                      <a:endParaRPr lang="en-US" sz="1800" dirty="0">
                        <a:solidFill>
                          <a:srgbClr val="00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4" name="Rectangle 3"/>
          <p:cNvSpPr/>
          <p:nvPr/>
        </p:nvSpPr>
        <p:spPr>
          <a:xfrm>
            <a:off x="2483768" y="6457890"/>
            <a:ext cx="6660232" cy="400110"/>
          </a:xfrm>
          <a:prstGeom prst="rect">
            <a:avLst/>
          </a:prstGeom>
        </p:spPr>
        <p:txBody>
          <a:bodyPr wrap="square">
            <a:spAutoFit/>
          </a:bodyPr>
          <a:lstStyle/>
          <a:p>
            <a:pPr lvl="4" algn="r"/>
            <a:r>
              <a:rPr lang="en-US" sz="2000" dirty="0">
                <a:solidFill>
                  <a:schemeClr val="bg2"/>
                </a:solidFill>
              </a:rPr>
              <a:t>(</a:t>
            </a:r>
            <a:r>
              <a:rPr lang="en-US" sz="2000" dirty="0" err="1">
                <a:solidFill>
                  <a:schemeClr val="bg2"/>
                </a:solidFill>
              </a:rPr>
              <a:t>Melzack</a:t>
            </a:r>
            <a:r>
              <a:rPr lang="en-US" sz="2000" dirty="0">
                <a:solidFill>
                  <a:schemeClr val="bg2"/>
                </a:solidFill>
              </a:rPr>
              <a:t>, &amp; </a:t>
            </a:r>
            <a:r>
              <a:rPr lang="en-US" sz="2000" dirty="0" err="1">
                <a:solidFill>
                  <a:schemeClr val="bg2"/>
                </a:solidFill>
              </a:rPr>
              <a:t>Lariviere</a:t>
            </a:r>
            <a:r>
              <a:rPr lang="en-US" sz="2000" dirty="0">
                <a:solidFill>
                  <a:schemeClr val="bg2"/>
                </a:solidFill>
              </a:rPr>
              <a:t>, 2000)</a:t>
            </a:r>
          </a:p>
        </p:txBody>
      </p:sp>
    </p:spTree>
    <p:extLst>
      <p:ext uri="{BB962C8B-B14F-4D97-AF65-F5344CB8AC3E}">
        <p14:creationId xmlns:p14="http://schemas.microsoft.com/office/powerpoint/2010/main" val="31088715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696200" cy="1143000"/>
          </a:xfrm>
        </p:spPr>
        <p:txBody>
          <a:bodyPr>
            <a:noAutofit/>
          </a:bodyPr>
          <a:lstStyle/>
          <a:p>
            <a:r>
              <a:rPr lang="en-US" dirty="0">
                <a:latin typeface="+mn-lt"/>
              </a:rPr>
              <a:t>When is the stress response activated?</a:t>
            </a:r>
          </a:p>
        </p:txBody>
      </p:sp>
      <p:sp>
        <p:nvSpPr>
          <p:cNvPr id="3" name="Content Placeholder 2"/>
          <p:cNvSpPr>
            <a:spLocks noGrp="1"/>
          </p:cNvSpPr>
          <p:nvPr>
            <p:ph idx="1"/>
          </p:nvPr>
        </p:nvSpPr>
        <p:spPr>
          <a:xfrm>
            <a:off x="609600" y="2133600"/>
            <a:ext cx="7772400" cy="4572000"/>
          </a:xfrm>
        </p:spPr>
        <p:txBody>
          <a:bodyPr/>
          <a:lstStyle/>
          <a:p>
            <a:r>
              <a:rPr lang="en-US" dirty="0"/>
              <a:t>When we feel in danger or in pain</a:t>
            </a:r>
          </a:p>
          <a:p>
            <a:r>
              <a:rPr lang="en-US" dirty="0"/>
              <a:t>When there are changes in our lives</a:t>
            </a:r>
          </a:p>
          <a:p>
            <a:pPr lvl="1"/>
            <a:r>
              <a:rPr lang="en-US" sz="3200" dirty="0"/>
              <a:t>Stress = change/control</a:t>
            </a:r>
          </a:p>
          <a:p>
            <a:r>
              <a:rPr lang="en-US" dirty="0"/>
              <a:t>When we think about past/future stressful events</a:t>
            </a:r>
          </a:p>
        </p:txBody>
      </p:sp>
    </p:spTree>
    <p:extLst>
      <p:ext uri="{BB962C8B-B14F-4D97-AF65-F5344CB8AC3E}">
        <p14:creationId xmlns:p14="http://schemas.microsoft.com/office/powerpoint/2010/main" val="357704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When is stress helpful?</a:t>
            </a:r>
          </a:p>
        </p:txBody>
      </p:sp>
      <p:sp>
        <p:nvSpPr>
          <p:cNvPr id="3" name="Content Placeholder 2"/>
          <p:cNvSpPr>
            <a:spLocks noGrp="1"/>
          </p:cNvSpPr>
          <p:nvPr>
            <p:ph idx="1"/>
          </p:nvPr>
        </p:nvSpPr>
        <p:spPr/>
        <p:txBody>
          <a:bodyPr/>
          <a:lstStyle/>
          <a:p>
            <a:r>
              <a:rPr lang="en-US" dirty="0"/>
              <a:t>Stress response works best for short-term threats</a:t>
            </a:r>
          </a:p>
          <a:p>
            <a:r>
              <a:rPr lang="en-US" dirty="0"/>
              <a:t>Stress is helpful when we feel we have:</a:t>
            </a:r>
          </a:p>
          <a:p>
            <a:pPr lvl="1"/>
            <a:r>
              <a:rPr lang="en-US" sz="3200" dirty="0"/>
              <a:t>Control</a:t>
            </a:r>
          </a:p>
          <a:p>
            <a:pPr lvl="1"/>
            <a:r>
              <a:rPr lang="en-US" sz="3200" dirty="0"/>
              <a:t>Skills required to meet the challenge</a:t>
            </a:r>
          </a:p>
          <a:p>
            <a:pPr lvl="0"/>
            <a:r>
              <a:rPr lang="en-US" dirty="0"/>
              <a:t>Short-term stress can decrease pain</a:t>
            </a:r>
          </a:p>
          <a:p>
            <a:pPr marL="742950" lvl="2" indent="-342900"/>
            <a:r>
              <a:rPr lang="en-US" sz="3200" dirty="0"/>
              <a:t>Stress-induced analgesia caused by adrenalin, and endorphin surge</a:t>
            </a:r>
          </a:p>
          <a:p>
            <a:pPr lvl="1"/>
            <a:endParaRPr lang="en-US" sz="3200" dirty="0"/>
          </a:p>
        </p:txBody>
      </p:sp>
    </p:spTree>
    <p:extLst>
      <p:ext uri="{BB962C8B-B14F-4D97-AF65-F5344CB8AC3E}">
        <p14:creationId xmlns:p14="http://schemas.microsoft.com/office/powerpoint/2010/main" val="1025161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When is stress harmful?</a:t>
            </a:r>
          </a:p>
        </p:txBody>
      </p:sp>
      <p:sp>
        <p:nvSpPr>
          <p:cNvPr id="3" name="Content Placeholder 2"/>
          <p:cNvSpPr>
            <a:spLocks noGrp="1"/>
          </p:cNvSpPr>
          <p:nvPr>
            <p:ph idx="1"/>
          </p:nvPr>
        </p:nvSpPr>
        <p:spPr/>
        <p:txBody>
          <a:bodyPr/>
          <a:lstStyle/>
          <a:p>
            <a:pPr>
              <a:lnSpc>
                <a:spcPct val="90000"/>
              </a:lnSpc>
            </a:pPr>
            <a:r>
              <a:rPr lang="en-US" dirty="0"/>
              <a:t>Stress response that is on for too long, or too strong can damage the body</a:t>
            </a:r>
          </a:p>
          <a:p>
            <a:pPr lvl="1">
              <a:lnSpc>
                <a:spcPct val="90000"/>
              </a:lnSpc>
            </a:pPr>
            <a:r>
              <a:rPr lang="en-US" dirty="0"/>
              <a:t>HPA axis causes release of inflammatory chemicals such as cortisol</a:t>
            </a:r>
          </a:p>
          <a:p>
            <a:pPr lvl="1">
              <a:lnSpc>
                <a:spcPct val="90000"/>
              </a:lnSpc>
            </a:pPr>
            <a:r>
              <a:rPr lang="en-US" dirty="0"/>
              <a:t>Heart disease, stroke, diabetes, chronic pain, anxiety, depression, all linked with stress response</a:t>
            </a:r>
          </a:p>
          <a:p>
            <a:pPr lvl="1">
              <a:lnSpc>
                <a:spcPct val="90000"/>
              </a:lnSpc>
            </a:pPr>
            <a:r>
              <a:rPr lang="en-US" dirty="0">
                <a:sym typeface="Wingdings" pitchFamily="2" charset="2"/>
              </a:rPr>
              <a:t>Body can become hyper-reactive to pain (stress-induced hyperalgesia)</a:t>
            </a:r>
            <a:endParaRPr lang="en-US" dirty="0"/>
          </a:p>
        </p:txBody>
      </p:sp>
    </p:spTree>
    <p:extLst>
      <p:ext uri="{BB962C8B-B14F-4D97-AF65-F5344CB8AC3E}">
        <p14:creationId xmlns:p14="http://schemas.microsoft.com/office/powerpoint/2010/main" val="550535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p:txBody>
          <a:bodyPr/>
          <a:lstStyle/>
          <a:p>
            <a:pPr eaLnBrk="1" hangingPunct="1"/>
            <a:r>
              <a:rPr lang="en-US" dirty="0">
                <a:latin typeface="+mn-lt"/>
              </a:rPr>
              <a:t>Stress and pain</a:t>
            </a:r>
          </a:p>
        </p:txBody>
      </p:sp>
      <p:sp>
        <p:nvSpPr>
          <p:cNvPr id="29699" name="Rectangle 3"/>
          <p:cNvSpPr>
            <a:spLocks noGrp="1"/>
          </p:cNvSpPr>
          <p:nvPr>
            <p:ph idx="1"/>
          </p:nvPr>
        </p:nvSpPr>
        <p:spPr>
          <a:xfrm>
            <a:off x="304800" y="1600200"/>
            <a:ext cx="7344815" cy="4608512"/>
          </a:xfrm>
        </p:spPr>
        <p:txBody>
          <a:bodyPr>
            <a:normAutofit/>
          </a:bodyPr>
          <a:lstStyle/>
          <a:p>
            <a:pPr eaLnBrk="1" hangingPunct="1">
              <a:lnSpc>
                <a:spcPct val="90000"/>
              </a:lnSpc>
            </a:pPr>
            <a:r>
              <a:rPr lang="en-US" dirty="0"/>
              <a:t>Persistent pain can feel like an inescapable stressor</a:t>
            </a:r>
          </a:p>
          <a:p>
            <a:pPr lvl="1">
              <a:lnSpc>
                <a:spcPct val="90000"/>
              </a:lnSpc>
            </a:pPr>
            <a:r>
              <a:rPr lang="en-US" dirty="0"/>
              <a:t>Loss of control and perceived helplessness can activate HPA axis</a:t>
            </a:r>
          </a:p>
          <a:p>
            <a:r>
              <a:rPr lang="en-US" dirty="0"/>
              <a:t>Pain is stressful! </a:t>
            </a:r>
          </a:p>
          <a:p>
            <a:r>
              <a:rPr lang="en-US" dirty="0"/>
              <a:t>Stress is painful!</a:t>
            </a:r>
          </a:p>
          <a:p>
            <a:pPr marL="0" indent="0">
              <a:lnSpc>
                <a:spcPct val="90000"/>
              </a:lnSpc>
              <a:buNone/>
            </a:pPr>
            <a:r>
              <a:rPr lang="en-US" dirty="0"/>
              <a:t> </a:t>
            </a:r>
          </a:p>
          <a:p>
            <a:pPr>
              <a:lnSpc>
                <a:spcPct val="90000"/>
              </a:lnSpc>
            </a:pPr>
            <a:endParaRPr lang="en-US" dirty="0"/>
          </a:p>
        </p:txBody>
      </p:sp>
      <p:pic>
        <p:nvPicPr>
          <p:cNvPr id="3077" name="Picture 5" descr="C:\Users\mooreb\AppData\Local\Microsoft\Windows\Temporary Internet Files\Content.IE5\YI61ATP3\MC9002860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6979" y="3733800"/>
            <a:ext cx="1489558" cy="17794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16979" y="6309320"/>
            <a:ext cx="1962909" cy="341632"/>
          </a:xfrm>
          <a:prstGeom prst="rect">
            <a:avLst/>
          </a:prstGeom>
        </p:spPr>
        <p:txBody>
          <a:bodyPr wrap="none">
            <a:spAutoFit/>
          </a:bodyPr>
          <a:lstStyle/>
          <a:p>
            <a:pPr algn="r">
              <a:lnSpc>
                <a:spcPct val="90000"/>
              </a:lnSpc>
            </a:pPr>
            <a:r>
              <a:rPr lang="en-US" dirty="0">
                <a:solidFill>
                  <a:schemeClr val="bg2"/>
                </a:solidFill>
              </a:rPr>
              <a:t> (</a:t>
            </a:r>
            <a:r>
              <a:rPr lang="en-US" dirty="0" err="1">
                <a:solidFill>
                  <a:schemeClr val="bg2"/>
                </a:solidFill>
              </a:rPr>
              <a:t>Sapolsky</a:t>
            </a:r>
            <a:r>
              <a:rPr lang="en-US" dirty="0">
                <a:solidFill>
                  <a:schemeClr val="bg2"/>
                </a:solidFill>
              </a:rPr>
              <a:t>, 2004)</a:t>
            </a:r>
          </a:p>
        </p:txBody>
      </p:sp>
    </p:spTree>
    <p:extLst>
      <p:ext uri="{BB962C8B-B14F-4D97-AF65-F5344CB8AC3E}">
        <p14:creationId xmlns:p14="http://schemas.microsoft.com/office/powerpoint/2010/main" val="29466427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92896"/>
            <a:ext cx="7772400" cy="1143000"/>
          </a:xfrm>
        </p:spPr>
        <p:txBody>
          <a:bodyPr/>
          <a:lstStyle/>
          <a:p>
            <a:r>
              <a:rPr lang="en-US" dirty="0">
                <a:latin typeface="+mn-lt"/>
              </a:rPr>
              <a:t>How can I best manage my stress?</a:t>
            </a:r>
          </a:p>
        </p:txBody>
      </p:sp>
    </p:spTree>
    <p:extLst>
      <p:ext uri="{BB962C8B-B14F-4D97-AF65-F5344CB8AC3E}">
        <p14:creationId xmlns:p14="http://schemas.microsoft.com/office/powerpoint/2010/main" val="185151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392" y="533400"/>
            <a:ext cx="7803232" cy="955576"/>
          </a:xfrm>
        </p:spPr>
        <p:txBody>
          <a:bodyPr/>
          <a:lstStyle/>
          <a:p>
            <a:r>
              <a:rPr lang="en-US" dirty="0">
                <a:latin typeface="+mn-lt"/>
              </a:rPr>
              <a:t>1. Know warning signs of stress</a:t>
            </a:r>
          </a:p>
        </p:txBody>
      </p:sp>
      <p:sp>
        <p:nvSpPr>
          <p:cNvPr id="3" name="Content Placeholder 2"/>
          <p:cNvSpPr>
            <a:spLocks noGrp="1"/>
          </p:cNvSpPr>
          <p:nvPr>
            <p:ph idx="1"/>
          </p:nvPr>
        </p:nvSpPr>
        <p:spPr>
          <a:xfrm>
            <a:off x="685800" y="1524000"/>
            <a:ext cx="7772400" cy="1256928"/>
          </a:xfrm>
        </p:spPr>
        <p:txBody>
          <a:bodyPr/>
          <a:lstStyle/>
          <a:p>
            <a:r>
              <a:rPr lang="en-US" dirty="0"/>
              <a:t>It is easier to deal with a small stress response than a big one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99" y="2924944"/>
            <a:ext cx="2953241" cy="27744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113" y="2898225"/>
            <a:ext cx="3290316" cy="2801187"/>
          </a:xfrm>
          <a:prstGeom prst="rect">
            <a:avLst/>
          </a:prstGeom>
        </p:spPr>
      </p:pic>
      <p:sp>
        <p:nvSpPr>
          <p:cNvPr id="6" name="TextBox 5"/>
          <p:cNvSpPr txBox="1"/>
          <p:nvPr/>
        </p:nvSpPr>
        <p:spPr>
          <a:xfrm>
            <a:off x="4283968" y="3942846"/>
            <a:ext cx="720080" cy="523220"/>
          </a:xfrm>
          <a:prstGeom prst="rect">
            <a:avLst/>
          </a:prstGeom>
          <a:noFill/>
        </p:spPr>
        <p:txBody>
          <a:bodyPr wrap="square" rtlCol="0">
            <a:spAutoFit/>
          </a:bodyPr>
          <a:lstStyle/>
          <a:p>
            <a:r>
              <a:rPr lang="en-US" sz="2800" dirty="0">
                <a:solidFill>
                  <a:srgbClr val="0070C0"/>
                </a:solidFill>
              </a:rPr>
              <a:t>Vs</a:t>
            </a:r>
            <a:r>
              <a:rPr lang="en-US" dirty="0"/>
              <a:t>.</a:t>
            </a:r>
          </a:p>
        </p:txBody>
      </p:sp>
    </p:spTree>
    <p:extLst>
      <p:ext uri="{BB962C8B-B14F-4D97-AF65-F5344CB8AC3E}">
        <p14:creationId xmlns:p14="http://schemas.microsoft.com/office/powerpoint/2010/main" val="159309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Acute vs persistent pain</a:t>
            </a:r>
            <a:endParaRPr lang="en-CA" dirty="0">
              <a:latin typeface="+mn-lt"/>
            </a:endParaRPr>
          </a:p>
        </p:txBody>
      </p:sp>
      <p:graphicFrame>
        <p:nvGraphicFramePr>
          <p:cNvPr id="2" name="Diagram 1"/>
          <p:cNvGraphicFramePr/>
          <p:nvPr>
            <p:extLst>
              <p:ext uri="{D42A27DB-BD31-4B8C-83A1-F6EECF244321}">
                <p14:modId xmlns:p14="http://schemas.microsoft.com/office/powerpoint/2010/main" val="286308478"/>
              </p:ext>
            </p:extLst>
          </p:nvPr>
        </p:nvGraphicFramePr>
        <p:xfrm>
          <a:off x="114300" y="1371600"/>
          <a:ext cx="8915400"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5075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2. Movement</a:t>
            </a:r>
          </a:p>
        </p:txBody>
      </p:sp>
      <p:sp>
        <p:nvSpPr>
          <p:cNvPr id="3" name="Content Placeholder 2"/>
          <p:cNvSpPr>
            <a:spLocks noGrp="1"/>
          </p:cNvSpPr>
          <p:nvPr>
            <p:ph idx="1"/>
          </p:nvPr>
        </p:nvSpPr>
        <p:spPr/>
        <p:txBody>
          <a:bodyPr/>
          <a:lstStyle/>
          <a:p>
            <a:pPr marL="457200" lvl="0" indent="-457200" fontAlgn="auto">
              <a:spcBef>
                <a:spcPts val="0"/>
              </a:spcBef>
              <a:spcAft>
                <a:spcPts val="1200"/>
              </a:spcAft>
              <a:buClrTx/>
              <a:buFont typeface="Arial" panose="020B0604020202020204" pitchFamily="34" charset="0"/>
              <a:buChar char="•"/>
              <a:defRPr/>
            </a:pPr>
            <a:r>
              <a:rPr lang="en-US" kern="1200" dirty="0">
                <a:solidFill>
                  <a:srgbClr val="0070C0"/>
                </a:solidFill>
              </a:rPr>
              <a:t>Do </a:t>
            </a:r>
            <a:r>
              <a:rPr lang="en-US" b="1" kern="1200" dirty="0">
                <a:solidFill>
                  <a:srgbClr val="0070C0"/>
                </a:solidFill>
              </a:rPr>
              <a:t>enjoyable</a:t>
            </a:r>
            <a:r>
              <a:rPr lang="en-US" kern="1200" dirty="0">
                <a:solidFill>
                  <a:srgbClr val="0070C0"/>
                </a:solidFill>
              </a:rPr>
              <a:t> movement </a:t>
            </a:r>
          </a:p>
          <a:p>
            <a:pPr marL="457200" lvl="0" indent="-457200" fontAlgn="auto">
              <a:spcBef>
                <a:spcPts val="0"/>
              </a:spcBef>
              <a:spcAft>
                <a:spcPts val="1200"/>
              </a:spcAft>
              <a:buClrTx/>
              <a:buFont typeface="Arial" panose="020B0604020202020204" pitchFamily="34" charset="0"/>
              <a:buChar char="•"/>
              <a:defRPr/>
            </a:pPr>
            <a:r>
              <a:rPr lang="en-US" kern="1200" dirty="0">
                <a:solidFill>
                  <a:srgbClr val="0070C0"/>
                </a:solidFill>
              </a:rPr>
              <a:t>For best results, move </a:t>
            </a:r>
            <a:r>
              <a:rPr lang="en-US" b="1" kern="1200" dirty="0">
                <a:solidFill>
                  <a:srgbClr val="0070C0"/>
                </a:solidFill>
              </a:rPr>
              <a:t>daily</a:t>
            </a:r>
            <a:r>
              <a:rPr lang="en-US" kern="1200" dirty="0">
                <a:solidFill>
                  <a:srgbClr val="0070C0"/>
                </a:solidFill>
              </a:rPr>
              <a:t> (benefits last 24 hours)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3212976"/>
            <a:ext cx="4055397" cy="2952328"/>
          </a:xfrm>
          <a:prstGeom prst="rect">
            <a:avLst/>
          </a:prstGeom>
        </p:spPr>
      </p:pic>
      <p:sp>
        <p:nvSpPr>
          <p:cNvPr id="5" name="Rectangle 4"/>
          <p:cNvSpPr/>
          <p:nvPr/>
        </p:nvSpPr>
        <p:spPr>
          <a:xfrm>
            <a:off x="2483768" y="6457890"/>
            <a:ext cx="6660232" cy="400110"/>
          </a:xfrm>
          <a:prstGeom prst="rect">
            <a:avLst/>
          </a:prstGeom>
        </p:spPr>
        <p:txBody>
          <a:bodyPr wrap="square">
            <a:spAutoFit/>
          </a:bodyPr>
          <a:lstStyle/>
          <a:p>
            <a:pPr lvl="4" algn="r"/>
            <a:r>
              <a:rPr lang="en-US" sz="2000" dirty="0">
                <a:solidFill>
                  <a:schemeClr val="bg2"/>
                </a:solidFill>
              </a:rPr>
              <a:t>(Davis, </a:t>
            </a:r>
            <a:r>
              <a:rPr lang="en-US" sz="2000" dirty="0" err="1">
                <a:solidFill>
                  <a:schemeClr val="bg2"/>
                </a:solidFill>
              </a:rPr>
              <a:t>Eschelman</a:t>
            </a:r>
            <a:r>
              <a:rPr lang="en-US" sz="2000" dirty="0">
                <a:solidFill>
                  <a:schemeClr val="bg2"/>
                </a:solidFill>
              </a:rPr>
              <a:t> and McKay, 2008)</a:t>
            </a:r>
          </a:p>
        </p:txBody>
      </p:sp>
    </p:spTree>
    <p:extLst>
      <p:ext uri="{BB962C8B-B14F-4D97-AF65-F5344CB8AC3E}">
        <p14:creationId xmlns:p14="http://schemas.microsoft.com/office/powerpoint/2010/main" val="58068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3. Find ways to take control</a:t>
            </a:r>
          </a:p>
        </p:txBody>
      </p:sp>
      <p:sp>
        <p:nvSpPr>
          <p:cNvPr id="3" name="Content Placeholder 2"/>
          <p:cNvSpPr>
            <a:spLocks noGrp="1"/>
          </p:cNvSpPr>
          <p:nvPr>
            <p:ph idx="1"/>
          </p:nvPr>
        </p:nvSpPr>
        <p:spPr/>
        <p:txBody>
          <a:bodyPr/>
          <a:lstStyle/>
          <a:p>
            <a:r>
              <a:rPr lang="en-US" dirty="0"/>
              <a:t>Ask yourself: </a:t>
            </a:r>
          </a:p>
          <a:p>
            <a:pPr lvl="1"/>
            <a:r>
              <a:rPr lang="en-US" dirty="0"/>
              <a:t>“What can I do about this?” </a:t>
            </a:r>
          </a:p>
          <a:p>
            <a:pPr lvl="1"/>
            <a:r>
              <a:rPr lang="en-US" dirty="0"/>
              <a:t>“Is this really my problem?”</a:t>
            </a:r>
          </a:p>
          <a:p>
            <a:r>
              <a:rPr lang="en-US" dirty="0"/>
              <a:t>If there is something you can do, make a plan to do it </a:t>
            </a:r>
          </a:p>
          <a:p>
            <a:r>
              <a:rPr lang="en-US" dirty="0"/>
              <a:t>Set small, realistic goals</a:t>
            </a:r>
          </a:p>
          <a:p>
            <a:r>
              <a:rPr lang="en-US" dirty="0"/>
              <a:t>Take baby steps </a:t>
            </a:r>
          </a:p>
        </p:txBody>
      </p:sp>
      <p:sp>
        <p:nvSpPr>
          <p:cNvPr id="4" name="Rectangle 3"/>
          <p:cNvSpPr/>
          <p:nvPr/>
        </p:nvSpPr>
        <p:spPr>
          <a:xfrm>
            <a:off x="2483768" y="6457890"/>
            <a:ext cx="6660232" cy="400110"/>
          </a:xfrm>
          <a:prstGeom prst="rect">
            <a:avLst/>
          </a:prstGeom>
        </p:spPr>
        <p:txBody>
          <a:bodyPr wrap="square">
            <a:spAutoFit/>
          </a:bodyPr>
          <a:lstStyle/>
          <a:p>
            <a:pPr lvl="4" algn="r"/>
            <a:r>
              <a:rPr lang="en-US" sz="2000" dirty="0">
                <a:solidFill>
                  <a:schemeClr val="bg2"/>
                </a:solidFill>
              </a:rPr>
              <a:t>(Davis, </a:t>
            </a:r>
            <a:r>
              <a:rPr lang="en-US" sz="2000" dirty="0" err="1">
                <a:solidFill>
                  <a:schemeClr val="bg2"/>
                </a:solidFill>
              </a:rPr>
              <a:t>Eschelman</a:t>
            </a:r>
            <a:r>
              <a:rPr lang="en-US" sz="2000" dirty="0">
                <a:solidFill>
                  <a:schemeClr val="bg2"/>
                </a:solidFill>
              </a:rPr>
              <a:t> and McKay, 2008)</a:t>
            </a:r>
          </a:p>
        </p:txBody>
      </p:sp>
    </p:spTree>
    <p:extLst>
      <p:ext uri="{BB962C8B-B14F-4D97-AF65-F5344CB8AC3E}">
        <p14:creationId xmlns:p14="http://schemas.microsoft.com/office/powerpoint/2010/main" val="4194432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4. Relax regularly</a:t>
            </a:r>
          </a:p>
        </p:txBody>
      </p:sp>
      <p:sp>
        <p:nvSpPr>
          <p:cNvPr id="3" name="Content Placeholder 2"/>
          <p:cNvSpPr>
            <a:spLocks noGrp="1"/>
          </p:cNvSpPr>
          <p:nvPr>
            <p:ph idx="1"/>
          </p:nvPr>
        </p:nvSpPr>
        <p:spPr>
          <a:xfrm>
            <a:off x="685800" y="1295400"/>
            <a:ext cx="7772400" cy="4572000"/>
          </a:xfrm>
        </p:spPr>
        <p:txBody>
          <a:bodyPr/>
          <a:lstStyle/>
          <a:p>
            <a:r>
              <a:rPr lang="en-US" dirty="0"/>
              <a:t>Plan relaxing activities often:</a:t>
            </a:r>
          </a:p>
          <a:p>
            <a:pPr lvl="1"/>
            <a:r>
              <a:rPr lang="en-US" sz="3200" dirty="0"/>
              <a:t>Hobbies</a:t>
            </a:r>
          </a:p>
          <a:p>
            <a:pPr lvl="1"/>
            <a:r>
              <a:rPr lang="en-US" sz="3200" dirty="0"/>
              <a:t>Listen to music</a:t>
            </a:r>
          </a:p>
          <a:p>
            <a:pPr lvl="1"/>
            <a:r>
              <a:rPr lang="en-US" sz="3200" dirty="0"/>
              <a:t>Get out into nature</a:t>
            </a:r>
          </a:p>
          <a:p>
            <a:pPr lvl="1"/>
            <a:r>
              <a:rPr lang="en-US" sz="3200" dirty="0"/>
              <a:t>Spend time with support people </a:t>
            </a:r>
          </a:p>
          <a:p>
            <a:endParaRPr lang="en-US" dirty="0"/>
          </a:p>
          <a:p>
            <a:r>
              <a:rPr lang="en-US" dirty="0"/>
              <a:t>These things may feel like a luxury, but they are necessary to keep you resilient</a:t>
            </a:r>
          </a:p>
        </p:txBody>
      </p:sp>
      <p:pic>
        <p:nvPicPr>
          <p:cNvPr id="2050" name="Picture 2" descr="\\U-terraserver\neuro_rehab\Chronic Pain Service\Chronic Pain Service\LEAP Service\Outpatient Services\PMG\Illustrations for new manual\Jan 2016 illustrations\Pot of w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371600"/>
            <a:ext cx="2744608" cy="21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17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35" y="228600"/>
            <a:ext cx="7772400" cy="951614"/>
          </a:xfrm>
        </p:spPr>
        <p:txBody>
          <a:bodyPr/>
          <a:lstStyle/>
          <a:p>
            <a:r>
              <a:rPr lang="en-US" dirty="0">
                <a:latin typeface="+mn-lt"/>
              </a:rPr>
              <a:t>Relaxation Techniques</a:t>
            </a:r>
          </a:p>
        </p:txBody>
      </p:sp>
      <p:pic>
        <p:nvPicPr>
          <p:cNvPr id="4"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86400" y="1676400"/>
            <a:ext cx="3337236" cy="3200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37312" y="1219200"/>
            <a:ext cx="4944140" cy="4832092"/>
          </a:xfrm>
          <a:prstGeom prst="rect">
            <a:avLst/>
          </a:prstGeom>
          <a:noFill/>
        </p:spPr>
        <p:txBody>
          <a:bodyPr wrap="square" rtlCol="0">
            <a:spAutoFit/>
          </a:bodyPr>
          <a:lstStyle/>
          <a:p>
            <a:r>
              <a:rPr lang="en-US" sz="2800" dirty="0">
                <a:solidFill>
                  <a:srgbClr val="0070C0"/>
                </a:solidFill>
              </a:rPr>
              <a:t>Relaxation “over-rides” your stress response by sending powerful signals to your body that it is safe: </a:t>
            </a:r>
          </a:p>
          <a:p>
            <a:pPr marL="457200" indent="-457200">
              <a:buFont typeface="Arial" panose="020B0604020202020204" pitchFamily="34" charset="0"/>
              <a:buChar char="•"/>
            </a:pPr>
            <a:r>
              <a:rPr lang="en-US" sz="2800" dirty="0">
                <a:solidFill>
                  <a:srgbClr val="0070C0"/>
                </a:solidFill>
              </a:rPr>
              <a:t>Breathing slowly and deeply</a:t>
            </a:r>
          </a:p>
          <a:p>
            <a:pPr marL="457200" indent="-457200">
              <a:buFont typeface="Arial" panose="020B0604020202020204" pitchFamily="34" charset="0"/>
              <a:buChar char="•"/>
            </a:pPr>
            <a:r>
              <a:rPr lang="en-US" sz="2800" dirty="0">
                <a:solidFill>
                  <a:srgbClr val="0070C0"/>
                </a:solidFill>
              </a:rPr>
              <a:t>Relaxing muscle tension</a:t>
            </a:r>
          </a:p>
          <a:p>
            <a:pPr marL="457200" indent="-457200">
              <a:buFont typeface="Arial" panose="020B0604020202020204" pitchFamily="34" charset="0"/>
              <a:buChar char="•"/>
            </a:pPr>
            <a:r>
              <a:rPr lang="en-US" sz="2800" dirty="0">
                <a:solidFill>
                  <a:srgbClr val="0070C0"/>
                </a:solidFill>
              </a:rPr>
              <a:t>Meditation</a:t>
            </a:r>
          </a:p>
          <a:p>
            <a:pPr marL="457200" indent="-457200">
              <a:buFont typeface="Arial" panose="020B0604020202020204" pitchFamily="34" charset="0"/>
              <a:buChar char="•"/>
            </a:pPr>
            <a:r>
              <a:rPr lang="en-US" sz="2800" dirty="0">
                <a:solidFill>
                  <a:srgbClr val="0070C0"/>
                </a:solidFill>
              </a:rPr>
              <a:t>Coping thoughts</a:t>
            </a:r>
          </a:p>
          <a:p>
            <a:pPr marL="457200" indent="-457200">
              <a:buFont typeface="Arial" panose="020B0604020202020204" pitchFamily="34" charset="0"/>
              <a:buChar char="•"/>
            </a:pPr>
            <a:r>
              <a:rPr lang="en-US" sz="2800" dirty="0">
                <a:solidFill>
                  <a:srgbClr val="0070C0"/>
                </a:solidFill>
              </a:rPr>
              <a:t>Cultivate willingness and acceptance (vs struggle)</a:t>
            </a:r>
          </a:p>
        </p:txBody>
      </p:sp>
      <p:sp>
        <p:nvSpPr>
          <p:cNvPr id="5" name="TextBox 4"/>
          <p:cNvSpPr txBox="1"/>
          <p:nvPr/>
        </p:nvSpPr>
        <p:spPr>
          <a:xfrm>
            <a:off x="2286000" y="6234949"/>
            <a:ext cx="6870510" cy="523220"/>
          </a:xfrm>
          <a:prstGeom prst="rect">
            <a:avLst/>
          </a:prstGeom>
          <a:noFill/>
        </p:spPr>
        <p:txBody>
          <a:bodyPr wrap="square" rtlCol="0">
            <a:spAutoFit/>
          </a:bodyPr>
          <a:lstStyle/>
          <a:p>
            <a:pPr algn="r"/>
            <a:r>
              <a:rPr lang="en-US" sz="1400" i="1" dirty="0">
                <a:solidFill>
                  <a:schemeClr val="bg2"/>
                </a:solidFill>
              </a:rPr>
              <a:t>(Sommer &amp; </a:t>
            </a:r>
            <a:r>
              <a:rPr lang="en-US" sz="1400" i="1" dirty="0" err="1">
                <a:solidFill>
                  <a:schemeClr val="bg2"/>
                </a:solidFill>
              </a:rPr>
              <a:t>Witkiewicz</a:t>
            </a:r>
            <a:r>
              <a:rPr lang="en-US" sz="1400" i="1" dirty="0">
                <a:solidFill>
                  <a:schemeClr val="bg2"/>
                </a:solidFill>
              </a:rPr>
              <a:t>, 2004; </a:t>
            </a:r>
          </a:p>
          <a:p>
            <a:pPr algn="r"/>
            <a:r>
              <a:rPr lang="en-US" sz="1400" i="1" dirty="0" err="1">
                <a:solidFill>
                  <a:schemeClr val="bg2"/>
                </a:solidFill>
              </a:rPr>
              <a:t>Iezzi</a:t>
            </a:r>
            <a:r>
              <a:rPr lang="en-US" sz="1400" i="1" dirty="0">
                <a:solidFill>
                  <a:schemeClr val="bg2"/>
                </a:solidFill>
              </a:rPr>
              <a:t>, Duckworth, Mercer, &amp; </a:t>
            </a:r>
            <a:r>
              <a:rPr lang="en-US" sz="1400" i="1" dirty="0" err="1">
                <a:solidFill>
                  <a:schemeClr val="bg2"/>
                </a:solidFill>
              </a:rPr>
              <a:t>Vuong</a:t>
            </a:r>
            <a:r>
              <a:rPr lang="en-US" sz="1400" i="1" dirty="0">
                <a:solidFill>
                  <a:schemeClr val="bg2"/>
                </a:solidFill>
              </a:rPr>
              <a:t>, 2007; Tyler &amp; </a:t>
            </a:r>
            <a:r>
              <a:rPr lang="en-US" sz="1400" i="1" dirty="0" err="1">
                <a:solidFill>
                  <a:schemeClr val="bg2"/>
                </a:solidFill>
              </a:rPr>
              <a:t>Lievesley</a:t>
            </a:r>
            <a:r>
              <a:rPr lang="en-US" sz="1400" i="1" dirty="0">
                <a:solidFill>
                  <a:schemeClr val="bg2"/>
                </a:solidFill>
              </a:rPr>
              <a:t>, 2003)</a:t>
            </a:r>
          </a:p>
        </p:txBody>
      </p:sp>
    </p:spTree>
    <p:extLst>
      <p:ext uri="{BB962C8B-B14F-4D97-AF65-F5344CB8AC3E}">
        <p14:creationId xmlns:p14="http://schemas.microsoft.com/office/powerpoint/2010/main" val="1481941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8720" y="31588"/>
            <a:ext cx="12241360" cy="687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147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85800" y="1905000"/>
            <a:ext cx="7772400" cy="1500187"/>
          </a:xfrm>
        </p:spPr>
        <p:txBody>
          <a:bodyPr/>
          <a:lstStyle/>
          <a:p>
            <a:r>
              <a:rPr lang="en-US" sz="4400" dirty="0"/>
              <a:t>4. Pacing</a:t>
            </a:r>
          </a:p>
        </p:txBody>
      </p:sp>
    </p:spTree>
    <p:extLst>
      <p:ext uri="{BB962C8B-B14F-4D97-AF65-F5344CB8AC3E}">
        <p14:creationId xmlns:p14="http://schemas.microsoft.com/office/powerpoint/2010/main" val="3067709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204865"/>
            <a:ext cx="7772400" cy="1470025"/>
          </a:xfrm>
        </p:spPr>
        <p:txBody>
          <a:bodyPr>
            <a:normAutofit/>
          </a:bodyPr>
          <a:lstStyle/>
          <a:p>
            <a:r>
              <a:rPr lang="en-US" dirty="0"/>
              <a:t>Pacing: staying active, while respecting your limits.</a:t>
            </a:r>
          </a:p>
        </p:txBody>
      </p:sp>
    </p:spTree>
    <p:extLst>
      <p:ext uri="{BB962C8B-B14F-4D97-AF65-F5344CB8AC3E}">
        <p14:creationId xmlns:p14="http://schemas.microsoft.com/office/powerpoint/2010/main" val="2925345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0421"/>
          <a:stretch/>
        </p:blipFill>
        <p:spPr>
          <a:xfrm>
            <a:off x="251521" y="1960037"/>
            <a:ext cx="8561247" cy="3109204"/>
          </a:xfrm>
        </p:spPr>
      </p:pic>
      <p:sp>
        <p:nvSpPr>
          <p:cNvPr id="2" name="Title 1"/>
          <p:cNvSpPr>
            <a:spLocks noGrp="1"/>
          </p:cNvSpPr>
          <p:nvPr>
            <p:ph type="title"/>
          </p:nvPr>
        </p:nvSpPr>
        <p:spPr/>
        <p:txBody>
          <a:bodyPr>
            <a:normAutofit fontScale="90000"/>
          </a:bodyPr>
          <a:lstStyle/>
          <a:p>
            <a:r>
              <a:rPr lang="en-US" dirty="0"/>
              <a:t>Finding the balance: activity and rest</a:t>
            </a:r>
          </a:p>
        </p:txBody>
      </p:sp>
      <p:sp>
        <p:nvSpPr>
          <p:cNvPr id="5" name="Oval 4"/>
          <p:cNvSpPr/>
          <p:nvPr/>
        </p:nvSpPr>
        <p:spPr>
          <a:xfrm>
            <a:off x="6156176" y="2219266"/>
            <a:ext cx="2880320" cy="33699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 y="2186911"/>
            <a:ext cx="2901950" cy="340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0576" y="5573248"/>
            <a:ext cx="1872208" cy="707886"/>
          </a:xfrm>
          <a:prstGeom prst="rect">
            <a:avLst/>
          </a:prstGeom>
          <a:noFill/>
        </p:spPr>
        <p:txBody>
          <a:bodyPr wrap="square" rtlCol="0">
            <a:spAutoFit/>
          </a:bodyPr>
          <a:lstStyle/>
          <a:p>
            <a:r>
              <a:rPr lang="en-US" sz="2000" b="1" dirty="0"/>
              <a:t>Doing too much</a:t>
            </a:r>
          </a:p>
        </p:txBody>
      </p:sp>
      <p:sp>
        <p:nvSpPr>
          <p:cNvPr id="9" name="TextBox 8"/>
          <p:cNvSpPr txBox="1"/>
          <p:nvPr/>
        </p:nvSpPr>
        <p:spPr>
          <a:xfrm>
            <a:off x="6548404" y="5587418"/>
            <a:ext cx="2095865" cy="707886"/>
          </a:xfrm>
          <a:prstGeom prst="rect">
            <a:avLst/>
          </a:prstGeom>
          <a:noFill/>
        </p:spPr>
        <p:txBody>
          <a:bodyPr wrap="square" rtlCol="0">
            <a:spAutoFit/>
          </a:bodyPr>
          <a:lstStyle/>
          <a:p>
            <a:r>
              <a:rPr lang="en-US" sz="2000" b="1" dirty="0"/>
              <a:t>Resting too much</a:t>
            </a:r>
          </a:p>
        </p:txBody>
      </p:sp>
      <p:sp>
        <p:nvSpPr>
          <p:cNvPr id="8" name="Left-Right Arrow Callout 7"/>
          <p:cNvSpPr/>
          <p:nvPr/>
        </p:nvSpPr>
        <p:spPr>
          <a:xfrm>
            <a:off x="2907655" y="5151178"/>
            <a:ext cx="3384376" cy="1209734"/>
          </a:xfrm>
          <a:prstGeom prst="lef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See-saw</a:t>
            </a:r>
            <a:endParaRPr lang="en-US" b="1" dirty="0"/>
          </a:p>
        </p:txBody>
      </p:sp>
      <p:sp>
        <p:nvSpPr>
          <p:cNvPr id="13" name="TextBox 12"/>
          <p:cNvSpPr txBox="1"/>
          <p:nvPr/>
        </p:nvSpPr>
        <p:spPr>
          <a:xfrm>
            <a:off x="3131840" y="2737723"/>
            <a:ext cx="2808312"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14" name="Rounded Rectangle 13"/>
          <p:cNvSpPr/>
          <p:nvPr/>
        </p:nvSpPr>
        <p:spPr>
          <a:xfrm>
            <a:off x="3023828" y="1614399"/>
            <a:ext cx="3024336" cy="33699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2000" b="1" dirty="0">
                <a:solidFill>
                  <a:schemeClr val="tx1"/>
                </a:solidFill>
              </a:rPr>
              <a:t>Balance</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1427" t="14900" r="30963" b="19623"/>
          <a:stretch/>
        </p:blipFill>
        <p:spPr>
          <a:xfrm>
            <a:off x="3055980" y="1858668"/>
            <a:ext cx="2916324" cy="2317016"/>
          </a:xfrm>
          <a:prstGeom prst="rect">
            <a:avLst/>
          </a:prstGeom>
        </p:spPr>
      </p:pic>
    </p:spTree>
    <p:extLst>
      <p:ext uri="{BB962C8B-B14F-4D97-AF65-F5344CB8AC3E}">
        <p14:creationId xmlns:p14="http://schemas.microsoft.com/office/powerpoint/2010/main" val="333777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8"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a:t>Pacing for  people who over-do, then over-rest (yo-yo)</a:t>
            </a:r>
          </a:p>
        </p:txBody>
      </p:sp>
      <p:sp>
        <p:nvSpPr>
          <p:cNvPr id="3" name="Content Placeholder 2"/>
          <p:cNvSpPr>
            <a:spLocks noGrp="1"/>
          </p:cNvSpPr>
          <p:nvPr>
            <p:ph idx="1"/>
          </p:nvPr>
        </p:nvSpPr>
        <p:spPr>
          <a:xfrm>
            <a:off x="685800" y="1981200"/>
            <a:ext cx="7772400" cy="3886200"/>
          </a:xfrm>
        </p:spPr>
        <p:txBody>
          <a:bodyPr>
            <a:normAutofit/>
          </a:bodyPr>
          <a:lstStyle/>
          <a:p>
            <a:r>
              <a:rPr lang="en-US" dirty="0"/>
              <a:t>Create daily and weekly routines that involve planning and spreading out activities </a:t>
            </a:r>
          </a:p>
          <a:p>
            <a:r>
              <a:rPr lang="en-US" dirty="0"/>
              <a:t>Be conservative with how you plan activities at first and then build up slowly as your tolerance increases</a:t>
            </a:r>
          </a:p>
        </p:txBody>
      </p:sp>
    </p:spTree>
    <p:extLst>
      <p:ext uri="{BB962C8B-B14F-4D97-AF65-F5344CB8AC3E}">
        <p14:creationId xmlns:p14="http://schemas.microsoft.com/office/powerpoint/2010/main" val="1486856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balance</a:t>
            </a:r>
          </a:p>
        </p:txBody>
      </p:sp>
      <p:sp>
        <p:nvSpPr>
          <p:cNvPr id="3" name="Content Placeholder 2"/>
          <p:cNvSpPr>
            <a:spLocks noGrp="1"/>
          </p:cNvSpPr>
          <p:nvPr>
            <p:ph idx="1"/>
          </p:nvPr>
        </p:nvSpPr>
        <p:spPr/>
        <p:txBody>
          <a:bodyPr/>
          <a:lstStyle/>
          <a:p>
            <a:r>
              <a:rPr lang="en-US" dirty="0"/>
              <a:t>Discover how much time you can spend doing an activity before pain increases, then learn to </a:t>
            </a:r>
            <a:r>
              <a:rPr lang="en-US" b="1" dirty="0"/>
              <a:t>stop before </a:t>
            </a:r>
            <a:r>
              <a:rPr lang="en-US" dirty="0"/>
              <a:t>that point.</a:t>
            </a:r>
          </a:p>
          <a:p>
            <a:r>
              <a:rPr lang="en-US" dirty="0"/>
              <a:t>Slowly start increasing time as your body allows.</a:t>
            </a:r>
          </a:p>
          <a:p>
            <a:r>
              <a:rPr lang="en-US" dirty="0"/>
              <a:t>Learn ways to adapt activities.</a:t>
            </a:r>
          </a:p>
        </p:txBody>
      </p:sp>
    </p:spTree>
    <p:extLst>
      <p:ext uri="{BB962C8B-B14F-4D97-AF65-F5344CB8AC3E}">
        <p14:creationId xmlns:p14="http://schemas.microsoft.com/office/powerpoint/2010/main" val="3618865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7772400" cy="762000"/>
          </a:xfrm>
        </p:spPr>
        <p:txBody>
          <a:bodyPr/>
          <a:lstStyle/>
          <a:p>
            <a:r>
              <a:rPr lang="en-US" dirty="0">
                <a:latin typeface="+mn-lt"/>
              </a:rPr>
              <a:t>Nociceptive pain</a:t>
            </a:r>
            <a:endParaRPr lang="en-CA" dirty="0">
              <a:latin typeface="+mn-lt"/>
            </a:endParaRPr>
          </a:p>
        </p:txBody>
      </p:sp>
      <p:sp>
        <p:nvSpPr>
          <p:cNvPr id="5" name="Content Placeholder 4"/>
          <p:cNvSpPr>
            <a:spLocks noGrp="1"/>
          </p:cNvSpPr>
          <p:nvPr>
            <p:ph idx="1"/>
          </p:nvPr>
        </p:nvSpPr>
        <p:spPr>
          <a:xfrm>
            <a:off x="685800" y="1295400"/>
            <a:ext cx="7772400" cy="4495800"/>
          </a:xfrm>
        </p:spPr>
        <p:txBody>
          <a:bodyPr/>
          <a:lstStyle/>
          <a:p>
            <a:r>
              <a:rPr lang="en-US" dirty="0"/>
              <a:t>The most common type of pain</a:t>
            </a:r>
          </a:p>
          <a:p>
            <a:r>
              <a:rPr lang="en-US" dirty="0"/>
              <a:t>Caused by nociceptors around the body detecting harmful or potentially harmful changes</a:t>
            </a:r>
          </a:p>
          <a:p>
            <a:r>
              <a:rPr lang="en-US" dirty="0"/>
              <a:t>Nociceptors: danger sensors at the end of neurons that respond to mechanical, temperature, and chemical changes</a:t>
            </a:r>
          </a:p>
          <a:p>
            <a:r>
              <a:rPr lang="en-US" dirty="0"/>
              <a:t>Provides useful information </a:t>
            </a:r>
          </a:p>
        </p:txBody>
      </p:sp>
    </p:spTree>
    <p:extLst>
      <p:ext uri="{BB962C8B-B14F-4D97-AF65-F5344CB8AC3E}">
        <p14:creationId xmlns:p14="http://schemas.microsoft.com/office/powerpoint/2010/main" val="150590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Pacing for those who tend to </a:t>
            </a:r>
            <a:r>
              <a:rPr lang="en-US" b="1" dirty="0"/>
              <a:t>rest</a:t>
            </a:r>
            <a:r>
              <a:rPr lang="en-US" dirty="0"/>
              <a:t> too much?	</a:t>
            </a:r>
          </a:p>
        </p:txBody>
      </p:sp>
      <p:sp>
        <p:nvSpPr>
          <p:cNvPr id="3" name="Content Placeholder 2"/>
          <p:cNvSpPr>
            <a:spLocks noGrp="1"/>
          </p:cNvSpPr>
          <p:nvPr>
            <p:ph idx="1"/>
          </p:nvPr>
        </p:nvSpPr>
        <p:spPr>
          <a:xfrm>
            <a:off x="685800" y="1905000"/>
            <a:ext cx="7772400" cy="4572000"/>
          </a:xfrm>
        </p:spPr>
        <p:txBody>
          <a:bodyPr>
            <a:noAutofit/>
          </a:bodyPr>
          <a:lstStyle/>
          <a:p>
            <a:r>
              <a:rPr lang="en-US" sz="3000" dirty="0"/>
              <a:t>Getting going can be hard especially with low mood or fears of re-injury</a:t>
            </a:r>
          </a:p>
          <a:p>
            <a:r>
              <a:rPr lang="en-US" sz="3000" dirty="0"/>
              <a:t>Start small: do the first step then see how you feel</a:t>
            </a:r>
          </a:p>
          <a:p>
            <a:pPr marL="342900" lvl="1" indent="-342900">
              <a:buFont typeface="Arial" panose="020B0604020202020204" pitchFamily="34" charset="0"/>
              <a:buChar char="•"/>
            </a:pPr>
            <a:r>
              <a:rPr lang="en-US" sz="3000" dirty="0"/>
              <a:t>Use a pleasurable activity as a reward for doing an unpleasant activity</a:t>
            </a:r>
          </a:p>
          <a:p>
            <a:r>
              <a:rPr lang="en-US" sz="3000" dirty="0"/>
              <a:t>Use coping thoughts to talk yourself into getting started</a:t>
            </a:r>
          </a:p>
        </p:txBody>
      </p:sp>
    </p:spTree>
    <p:extLst>
      <p:ext uri="{BB962C8B-B14F-4D97-AF65-F5344CB8AC3E}">
        <p14:creationId xmlns:p14="http://schemas.microsoft.com/office/powerpoint/2010/main" val="1608983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Pacing for those who tend to </a:t>
            </a:r>
            <a:r>
              <a:rPr lang="en-US" b="1" dirty="0"/>
              <a:t>do</a:t>
            </a:r>
            <a:r>
              <a:rPr lang="en-US" dirty="0"/>
              <a:t> too much?</a:t>
            </a:r>
          </a:p>
        </p:txBody>
      </p:sp>
      <p:sp>
        <p:nvSpPr>
          <p:cNvPr id="3" name="Content Placeholder 2"/>
          <p:cNvSpPr>
            <a:spLocks noGrp="1"/>
          </p:cNvSpPr>
          <p:nvPr>
            <p:ph idx="1"/>
          </p:nvPr>
        </p:nvSpPr>
        <p:spPr>
          <a:xfrm>
            <a:off x="685800" y="1905000"/>
            <a:ext cx="7772400" cy="4572000"/>
          </a:xfrm>
        </p:spPr>
        <p:txBody>
          <a:bodyPr>
            <a:normAutofit/>
          </a:bodyPr>
          <a:lstStyle/>
          <a:p>
            <a:pPr marL="342900" lvl="1" indent="-342900">
              <a:buFont typeface="Arial" panose="020B0604020202020204" pitchFamily="34" charset="0"/>
              <a:buChar char="•"/>
            </a:pPr>
            <a:r>
              <a:rPr lang="en-US" sz="3000" dirty="0"/>
              <a:t>Get to know the warning signs that you need a break</a:t>
            </a:r>
          </a:p>
          <a:p>
            <a:r>
              <a:rPr lang="en-US" sz="3000" dirty="0"/>
              <a:t>Use reminders to take breaks and slow down</a:t>
            </a:r>
          </a:p>
          <a:p>
            <a:pPr marL="342900" lvl="1" indent="-342900">
              <a:buFont typeface="Arial" panose="020B0604020202020204" pitchFamily="34" charset="0"/>
              <a:buChar char="•"/>
            </a:pPr>
            <a:r>
              <a:rPr lang="en-US" sz="3000" dirty="0"/>
              <a:t>Think of rest as an important and productive activity</a:t>
            </a:r>
          </a:p>
          <a:p>
            <a:pPr marL="342900" lvl="1" indent="-342900">
              <a:buFont typeface="Arial" panose="020B0604020202020204" pitchFamily="34" charset="0"/>
              <a:buChar char="•"/>
            </a:pPr>
            <a:r>
              <a:rPr lang="en-US" sz="3000" dirty="0"/>
              <a:t>Have a list of things you can do while on break so you feel productive while resting</a:t>
            </a:r>
          </a:p>
          <a:p>
            <a:pPr marL="457200" lvl="1" indent="0">
              <a:buNone/>
            </a:pPr>
            <a:endParaRPr lang="en-US" dirty="0"/>
          </a:p>
        </p:txBody>
      </p:sp>
    </p:spTree>
    <p:extLst>
      <p:ext uri="{BB962C8B-B14F-4D97-AF65-F5344CB8AC3E}">
        <p14:creationId xmlns:p14="http://schemas.microsoft.com/office/powerpoint/2010/main" val="17228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List of Activities to do while resting</a:t>
            </a: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3380689908"/>
              </p:ext>
            </p:extLst>
          </p:nvPr>
        </p:nvGraphicFramePr>
        <p:xfrm>
          <a:off x="914400" y="1524000"/>
          <a:ext cx="7543800" cy="4343400"/>
        </p:xfrm>
        <a:graphic>
          <a:graphicData uri="http://schemas.openxmlformats.org/drawingml/2006/table">
            <a:tbl>
              <a:tblPr firstRow="1" firstCol="1" bandRow="1">
                <a:tableStyleId>{BC89EF96-8CEA-46FF-86C4-4CE0E7609802}</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724353">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Do a relaxation or meditation exercise</a:t>
                      </a:r>
                      <a:endParaRPr lang="en-US" sz="1100" b="1" dirty="0">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a:solidFill>
                            <a:sysClr val="windowText" lastClr="000000"/>
                          </a:solidFill>
                          <a:effectLst/>
                        </a:rPr>
                        <a:t>Do a gratitude practice (e.g. journal)</a:t>
                      </a:r>
                      <a:endParaRPr lang="en-US" sz="1100" b="1">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82449">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Read a news story or book</a:t>
                      </a:r>
                      <a:endParaRPr lang="en-US" sz="1100" b="1" dirty="0">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a:solidFill>
                            <a:sysClr val="windowText" lastClr="000000"/>
                          </a:solidFill>
                          <a:effectLst/>
                        </a:rPr>
                        <a:t>Take care of plants</a:t>
                      </a:r>
                      <a:endParaRPr lang="en-US" sz="1100" b="1">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482449">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Plan the day’s activities</a:t>
                      </a:r>
                      <a:endParaRPr lang="en-US" sz="1100" b="1" dirty="0">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a:solidFill>
                            <a:sysClr val="windowText" lastClr="000000"/>
                          </a:solidFill>
                          <a:effectLst/>
                        </a:rPr>
                        <a:t>Stretch or move</a:t>
                      </a:r>
                      <a:endParaRPr lang="en-US" sz="1100" b="1">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482449">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Listen to music</a:t>
                      </a:r>
                      <a:endParaRPr lang="en-US" sz="1100" b="1" dirty="0">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Eat something you enjoy</a:t>
                      </a:r>
                      <a:endParaRPr lang="en-US" sz="1100" b="1" dirty="0">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482449">
                <a:tc>
                  <a:txBody>
                    <a:bodyPr/>
                    <a:lstStyle/>
                    <a:p>
                      <a:pPr marL="342900" lvl="0" indent="-342900">
                        <a:lnSpc>
                          <a:spcPct val="115000"/>
                        </a:lnSpc>
                        <a:spcAft>
                          <a:spcPts val="0"/>
                        </a:spcAft>
                        <a:buFont typeface="Wingdings"/>
                        <a:buChar char=""/>
                      </a:pPr>
                      <a:r>
                        <a:rPr lang="en-US" sz="1200" b="1">
                          <a:solidFill>
                            <a:sysClr val="windowText" lastClr="000000"/>
                          </a:solidFill>
                          <a:effectLst/>
                        </a:rPr>
                        <a:t>Listen to the radio</a:t>
                      </a:r>
                      <a:endParaRPr lang="en-US" sz="1100" b="1">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Light a candle</a:t>
                      </a:r>
                      <a:endParaRPr lang="en-US" sz="1100" b="1" dirty="0">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482449">
                <a:tc>
                  <a:txBody>
                    <a:bodyPr/>
                    <a:lstStyle/>
                    <a:p>
                      <a:pPr marL="342900" lvl="0" indent="-342900">
                        <a:lnSpc>
                          <a:spcPct val="115000"/>
                        </a:lnSpc>
                        <a:spcAft>
                          <a:spcPts val="0"/>
                        </a:spcAft>
                        <a:buFont typeface="Wingdings"/>
                        <a:buChar char=""/>
                      </a:pPr>
                      <a:r>
                        <a:rPr lang="en-US" sz="1200" b="1">
                          <a:solidFill>
                            <a:sysClr val="windowText" lastClr="000000"/>
                          </a:solidFill>
                          <a:effectLst/>
                        </a:rPr>
                        <a:t>Spend time with a pet</a:t>
                      </a:r>
                      <a:endParaRPr lang="en-US" sz="1100" b="1">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Review goals</a:t>
                      </a:r>
                      <a:endParaRPr lang="en-US" sz="1100" b="1" dirty="0">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482449">
                <a:tc>
                  <a:txBody>
                    <a:bodyPr/>
                    <a:lstStyle/>
                    <a:p>
                      <a:pPr marL="342900" lvl="0" indent="-342900">
                        <a:lnSpc>
                          <a:spcPct val="115000"/>
                        </a:lnSpc>
                        <a:spcAft>
                          <a:spcPts val="0"/>
                        </a:spcAft>
                        <a:buFont typeface="Wingdings"/>
                        <a:buChar char=""/>
                      </a:pPr>
                      <a:r>
                        <a:rPr lang="en-US" sz="1200" b="1">
                          <a:solidFill>
                            <a:sysClr val="windowText" lastClr="000000"/>
                          </a:solidFill>
                          <a:effectLst/>
                        </a:rPr>
                        <a:t>Listen to an audio book</a:t>
                      </a:r>
                      <a:endParaRPr lang="en-US" sz="1100" b="1">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Clean or tidy up a small area</a:t>
                      </a:r>
                      <a:endParaRPr lang="en-US" sz="1100" b="1" dirty="0">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724353">
                <a:tc>
                  <a:txBody>
                    <a:bodyPr/>
                    <a:lstStyle/>
                    <a:p>
                      <a:pPr marL="342900" lvl="0" indent="-342900">
                        <a:lnSpc>
                          <a:spcPct val="115000"/>
                        </a:lnSpc>
                        <a:spcAft>
                          <a:spcPts val="0"/>
                        </a:spcAft>
                        <a:buFont typeface="Wingdings"/>
                        <a:buChar char=""/>
                      </a:pPr>
                      <a:r>
                        <a:rPr lang="en-US" sz="1200" b="1">
                          <a:solidFill>
                            <a:sysClr val="windowText" lastClr="000000"/>
                          </a:solidFill>
                          <a:effectLst/>
                        </a:rPr>
                        <a:t>Send a friendly text or email</a:t>
                      </a:r>
                      <a:endParaRPr lang="en-US" sz="1100" b="1">
                        <a:solidFill>
                          <a:sysClr val="windowText" lastClr="000000"/>
                        </a:solidFill>
                        <a:effectLst/>
                        <a:latin typeface="Calibri"/>
                        <a:ea typeface="Calibri"/>
                        <a:cs typeface="Times New Roman"/>
                      </a:endParaRPr>
                    </a:p>
                  </a:txBody>
                  <a:tcPr marL="68580" marR="68580" marT="0" marB="0" anchor="ctr"/>
                </a:tc>
                <a:tc>
                  <a:txBody>
                    <a:bodyPr/>
                    <a:lstStyle/>
                    <a:p>
                      <a:pPr marL="342900" lvl="0" indent="-342900">
                        <a:lnSpc>
                          <a:spcPct val="115000"/>
                        </a:lnSpc>
                        <a:spcAft>
                          <a:spcPts val="0"/>
                        </a:spcAft>
                        <a:buFont typeface="Wingdings"/>
                        <a:buChar char=""/>
                      </a:pPr>
                      <a:r>
                        <a:rPr lang="en-US" sz="1200" b="1" dirty="0">
                          <a:solidFill>
                            <a:sysClr val="windowText" lastClr="000000"/>
                          </a:solidFill>
                          <a:effectLst/>
                        </a:rPr>
                        <a:t>Play a game (e.g. cards / online game)</a:t>
                      </a:r>
                      <a:endParaRPr lang="en-US" sz="1100" b="1" dirty="0">
                        <a:solidFill>
                          <a:sysClr val="windowText" lastClr="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93559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normAutofit fontScale="90000"/>
          </a:bodyPr>
          <a:lstStyle/>
          <a:p>
            <a:r>
              <a:rPr lang="en-US" dirty="0"/>
              <a:t>Drink before you get thirsty….</a:t>
            </a:r>
            <a:br>
              <a:rPr lang="en-US" dirty="0"/>
            </a:br>
            <a:r>
              <a:rPr lang="en-US" dirty="0"/>
              <a:t>Rest before you get tired!</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67744" y="1787218"/>
            <a:ext cx="4680520" cy="4709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4534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8229600" cy="1143000"/>
          </a:xfrm>
        </p:spPr>
        <p:txBody>
          <a:bodyPr/>
          <a:lstStyle/>
          <a:p>
            <a:r>
              <a:rPr lang="en-US" dirty="0"/>
              <a:t>The Woodcutter Story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2" y="898043"/>
            <a:ext cx="8705997" cy="5949280"/>
          </a:xfrm>
        </p:spPr>
      </p:pic>
    </p:spTree>
    <p:extLst>
      <p:ext uri="{BB962C8B-B14F-4D97-AF65-F5344CB8AC3E}">
        <p14:creationId xmlns:p14="http://schemas.microsoft.com/office/powerpoint/2010/main" val="1518979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77748"/>
            <a:ext cx="11273053" cy="752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1636026" y="1905000"/>
            <a:ext cx="6019800" cy="2133600"/>
          </a:xfrm>
        </p:spPr>
        <p:txBody>
          <a:bodyPr/>
          <a:lstStyle/>
          <a:p>
            <a:pPr algn="ctr"/>
            <a:r>
              <a:rPr lang="en-US" sz="5400" b="1" dirty="0">
                <a:solidFill>
                  <a:schemeClr val="bg2"/>
                </a:solidFill>
                <a:latin typeface="+mn-lt"/>
              </a:rPr>
              <a:t>Thank you for your time!</a:t>
            </a:r>
          </a:p>
        </p:txBody>
      </p:sp>
    </p:spTree>
    <p:extLst>
      <p:ext uri="{BB962C8B-B14F-4D97-AF65-F5344CB8AC3E}">
        <p14:creationId xmlns:p14="http://schemas.microsoft.com/office/powerpoint/2010/main" val="2562096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772400" cy="1143000"/>
          </a:xfrm>
        </p:spPr>
        <p:txBody>
          <a:bodyPr/>
          <a:lstStyle/>
          <a:p>
            <a:r>
              <a:rPr lang="en-US" dirty="0">
                <a:latin typeface="+mn-lt"/>
              </a:rPr>
              <a:t>References </a:t>
            </a:r>
          </a:p>
        </p:txBody>
      </p:sp>
      <p:sp>
        <p:nvSpPr>
          <p:cNvPr id="5" name="Content Placeholder 4"/>
          <p:cNvSpPr>
            <a:spLocks noGrp="1"/>
          </p:cNvSpPr>
          <p:nvPr>
            <p:ph idx="1"/>
          </p:nvPr>
        </p:nvSpPr>
        <p:spPr>
          <a:xfrm>
            <a:off x="457200" y="1219200"/>
            <a:ext cx="8305800" cy="4724400"/>
          </a:xfrm>
        </p:spPr>
        <p:txBody>
          <a:bodyPr/>
          <a:lstStyle/>
          <a:p>
            <a:pPr marL="0" indent="0">
              <a:buNone/>
            </a:pPr>
            <a:r>
              <a:rPr lang="en-US" sz="1800" dirty="0"/>
              <a:t>Abdallah, C.G. and </a:t>
            </a:r>
            <a:r>
              <a:rPr lang="en-US" sz="1800" dirty="0" err="1"/>
              <a:t>Geha</a:t>
            </a:r>
            <a:r>
              <a:rPr lang="en-US" sz="1800" dirty="0"/>
              <a:t>, P. (2017). Chronic Pain and Chronic Stress: Two Sides of the Same Coin? Chronic Stress, 1: 1- 10. DOI: 10.1177/2470547017704763</a:t>
            </a:r>
          </a:p>
          <a:p>
            <a:pPr marL="0" indent="0">
              <a:buNone/>
            </a:pPr>
            <a:r>
              <a:rPr lang="en-US" sz="1800" dirty="0" err="1"/>
              <a:t>Branca</a:t>
            </a:r>
            <a:r>
              <a:rPr lang="en-US" sz="1800" dirty="0"/>
              <a:t>, B., &amp; Lake, A. E. (2004). Psychological &amp; neurological integration in multidisciplinary pain management after TBI. </a:t>
            </a:r>
            <a:r>
              <a:rPr lang="en-US" sz="1800" i="1" dirty="0"/>
              <a:t>Journal of Head Trauma Rehabilitation, 19</a:t>
            </a:r>
            <a:r>
              <a:rPr lang="en-US" sz="1800" dirty="0"/>
              <a:t>, 40-57. </a:t>
            </a:r>
          </a:p>
          <a:p>
            <a:pPr marL="0" indent="0">
              <a:buNone/>
            </a:pPr>
            <a:r>
              <a:rPr lang="en-US" sz="1800" dirty="0"/>
              <a:t>Bonin, R. (2015). Running from pain: mechanisms of exercise-mediated prevention of neuropathic pain. </a:t>
            </a:r>
            <a:r>
              <a:rPr lang="en-US" sz="1800" i="1" dirty="0"/>
              <a:t>Pain</a:t>
            </a:r>
            <a:r>
              <a:rPr lang="en-US" sz="1800" dirty="0"/>
              <a:t>,156(9), 1585–1586, http://dx.doi.org/10.1097/j.pain.0000000000000302.</a:t>
            </a:r>
            <a:endParaRPr lang="en-US" altLang="en-US" sz="1800" dirty="0"/>
          </a:p>
          <a:p>
            <a:pPr marL="0" indent="0">
              <a:buNone/>
            </a:pPr>
            <a:r>
              <a:rPr lang="en-US" sz="1800" dirty="0"/>
              <a:t>Butler, D., Moseley, G. L. (2014). </a:t>
            </a:r>
            <a:r>
              <a:rPr lang="en-US" sz="1800" i="1" dirty="0"/>
              <a:t>Explain pain </a:t>
            </a:r>
            <a:r>
              <a:rPr lang="en-US" sz="1800" dirty="0"/>
              <a:t>(2nd Ed.). Australia: </a:t>
            </a:r>
            <a:r>
              <a:rPr lang="en-US" sz="1800" dirty="0" err="1"/>
              <a:t>Noigroup</a:t>
            </a:r>
            <a:r>
              <a:rPr lang="en-US" sz="1800" dirty="0"/>
              <a:t> Publications.</a:t>
            </a:r>
            <a:endParaRPr lang="en-US" altLang="en-US" sz="1800" dirty="0"/>
          </a:p>
          <a:p>
            <a:pPr marL="0" indent="0">
              <a:buNone/>
            </a:pPr>
            <a:r>
              <a:rPr lang="en-US" altLang="en-US" sz="1800" dirty="0"/>
              <a:t>Hass-Cohen, N., Clyde </a:t>
            </a:r>
            <a:r>
              <a:rPr lang="en-US" altLang="en-US" sz="1800" dirty="0" err="1"/>
              <a:t>Fidnlay</a:t>
            </a:r>
            <a:r>
              <a:rPr lang="en-US" altLang="en-US" sz="1800" dirty="0"/>
              <a:t>, J. (2009). </a:t>
            </a:r>
            <a:r>
              <a:rPr lang="en-US" altLang="en-US" sz="1800" i="1" dirty="0"/>
              <a:t>Pain, attachment, and meaning making: Report on an art therapy relational neuroscience assessment protocol.</a:t>
            </a:r>
            <a:r>
              <a:rPr lang="en-US" altLang="en-US" sz="1800" dirty="0"/>
              <a:t> The arts in Psychotherapy, 36: 175-184.</a:t>
            </a:r>
            <a:endParaRPr lang="en-US" sz="1800" dirty="0"/>
          </a:p>
          <a:p>
            <a:pPr marL="0" indent="0">
              <a:buNone/>
            </a:pPr>
            <a:r>
              <a:rPr lang="en-US" sz="1800" dirty="0" err="1"/>
              <a:t>Hassed</a:t>
            </a:r>
            <a:r>
              <a:rPr lang="en-US" sz="1800" dirty="0"/>
              <a:t>, C. (2013). Mind-body therapies use in chronic pain management. </a:t>
            </a:r>
            <a:r>
              <a:rPr lang="en-US" sz="1800" i="1" dirty="0"/>
              <a:t>Australian Family Physician, 42(3</a:t>
            </a:r>
            <a:r>
              <a:rPr lang="en-US" sz="1800" dirty="0"/>
              <a:t>), 112-117.</a:t>
            </a:r>
          </a:p>
          <a:p>
            <a:pPr marL="0" indent="0">
              <a:buNone/>
            </a:pPr>
            <a:endParaRPr lang="en-US" sz="1800" dirty="0"/>
          </a:p>
        </p:txBody>
      </p:sp>
    </p:spTree>
    <p:extLst>
      <p:ext uri="{BB962C8B-B14F-4D97-AF65-F5344CB8AC3E}">
        <p14:creationId xmlns:p14="http://schemas.microsoft.com/office/powerpoint/2010/main" val="2183753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7772400" cy="5867400"/>
          </a:xfrm>
        </p:spPr>
        <p:txBody>
          <a:bodyPr/>
          <a:lstStyle/>
          <a:p>
            <a:pPr marL="0" indent="0">
              <a:buNone/>
            </a:pPr>
            <a:r>
              <a:rPr lang="en-US" sz="1800" dirty="0" err="1"/>
              <a:t>Iezzi</a:t>
            </a:r>
            <a:r>
              <a:rPr lang="en-US" sz="1800" dirty="0"/>
              <a:t>, T., Duckworth, M. P., Mercer, V., &amp; </a:t>
            </a:r>
            <a:r>
              <a:rPr lang="en-US" sz="1800" dirty="0" err="1"/>
              <a:t>Vuong</a:t>
            </a:r>
            <a:r>
              <a:rPr lang="en-US" sz="1800" dirty="0"/>
              <a:t>, L. (2007). Chronic pain and head injury following motor vehicle collisions: A double whammy or different sides of a coin. </a:t>
            </a:r>
            <a:r>
              <a:rPr lang="en-US" sz="1800" i="1" dirty="0"/>
              <a:t>Psychology, Health, and Medicine, 12</a:t>
            </a:r>
            <a:r>
              <a:rPr lang="en-US" sz="1800" dirty="0"/>
              <a:t>, 197-212.</a:t>
            </a:r>
          </a:p>
          <a:p>
            <a:pPr marL="0" indent="0">
              <a:buNone/>
            </a:pPr>
            <a:r>
              <a:rPr lang="en-US" sz="1800" dirty="0"/>
              <a:t>Lee, C., Crawford, C., &amp; </a:t>
            </a:r>
            <a:r>
              <a:rPr lang="en-US" sz="1800" dirty="0" err="1"/>
              <a:t>Schoomaker</a:t>
            </a:r>
            <a:r>
              <a:rPr lang="en-US" sz="1800" dirty="0"/>
              <a:t>, E. (2014). Movement therapies for the self-management of chronic pain. </a:t>
            </a:r>
            <a:r>
              <a:rPr lang="en-US" sz="1800" i="1" dirty="0"/>
              <a:t>Pain Medicine, 15</a:t>
            </a:r>
            <a:r>
              <a:rPr lang="en-US" sz="1800" dirty="0"/>
              <a:t>, 40-53.</a:t>
            </a:r>
          </a:p>
          <a:p>
            <a:pPr marL="0" indent="0">
              <a:buNone/>
            </a:pPr>
            <a:r>
              <a:rPr lang="en-US" sz="1800" dirty="0"/>
              <a:t>Mann, E. G., </a:t>
            </a:r>
            <a:r>
              <a:rPr lang="en-US" sz="1800" dirty="0" err="1"/>
              <a:t>LeFort</a:t>
            </a:r>
            <a:r>
              <a:rPr lang="en-US" sz="1800" dirty="0"/>
              <a:t>, S., &amp; </a:t>
            </a:r>
            <a:r>
              <a:rPr lang="en-US" sz="1800" dirty="0" err="1"/>
              <a:t>VanDenKerkhot</a:t>
            </a:r>
            <a:r>
              <a:rPr lang="en-US" sz="1800" dirty="0"/>
              <a:t>, E. G. (2013). Self-management interventions for chronic pain. </a:t>
            </a:r>
            <a:r>
              <a:rPr lang="en-US" sz="1800" i="1" dirty="0"/>
              <a:t>Pain Management, 3</a:t>
            </a:r>
            <a:r>
              <a:rPr lang="en-US" sz="1800" dirty="0"/>
              <a:t>(3), 211-222.</a:t>
            </a:r>
          </a:p>
          <a:p>
            <a:pPr marL="0" indent="0">
              <a:buNone/>
            </a:pPr>
            <a:r>
              <a:rPr lang="en-US" sz="1800" dirty="0" err="1"/>
              <a:t>Martelli</a:t>
            </a:r>
            <a:r>
              <a:rPr lang="en-US" sz="1800" dirty="0"/>
              <a:t>, M. F., </a:t>
            </a:r>
            <a:r>
              <a:rPr lang="en-US" sz="1800" dirty="0" err="1"/>
              <a:t>Zasler</a:t>
            </a:r>
            <a:r>
              <a:rPr lang="en-US" sz="1800" dirty="0"/>
              <a:t>, N. D., </a:t>
            </a:r>
            <a:r>
              <a:rPr lang="en-US" sz="1800" dirty="0" err="1"/>
              <a:t>Bneder</a:t>
            </a:r>
            <a:r>
              <a:rPr lang="en-US" sz="1800" dirty="0"/>
              <a:t>, M. C., &amp; Nicholson, K. (2004). Psychological, neuropsychological, and medical considerations in assessment and management of pain. </a:t>
            </a:r>
            <a:r>
              <a:rPr lang="en-US" sz="1800" i="1" dirty="0"/>
              <a:t>Journal of Head Trauma Rehabilitation, 18</a:t>
            </a:r>
            <a:r>
              <a:rPr lang="en-US" sz="1800" dirty="0"/>
              <a:t>, 10-28.</a:t>
            </a:r>
          </a:p>
          <a:p>
            <a:pPr marL="0" indent="0">
              <a:buNone/>
            </a:pPr>
            <a:r>
              <a:rPr lang="en-US" sz="1800" dirty="0"/>
              <a:t>Miller, W. R., &amp; </a:t>
            </a:r>
            <a:r>
              <a:rPr lang="en-US" sz="1800" dirty="0" err="1"/>
              <a:t>Rollnick</a:t>
            </a:r>
            <a:r>
              <a:rPr lang="en-US" sz="1800" dirty="0"/>
              <a:t>, S. (2013). </a:t>
            </a:r>
            <a:r>
              <a:rPr lang="en-US" sz="1800" i="1" dirty="0"/>
              <a:t>Motivational interviewing: Preparing people for change</a:t>
            </a:r>
            <a:r>
              <a:rPr lang="en-US" sz="1800" dirty="0"/>
              <a:t> (3rd ed.). New York: Guilford Press.</a:t>
            </a:r>
          </a:p>
          <a:p>
            <a:pPr marL="0" indent="0">
              <a:buNone/>
            </a:pPr>
            <a:r>
              <a:rPr lang="en-US" sz="1800" dirty="0" err="1">
                <a:solidFill>
                  <a:srgbClr val="0070C0"/>
                </a:solidFill>
              </a:rPr>
              <a:t>Molton</a:t>
            </a:r>
            <a:r>
              <a:rPr lang="en-US" sz="1800" dirty="0">
                <a:solidFill>
                  <a:srgbClr val="0070C0"/>
                </a:solidFill>
              </a:rPr>
              <a:t>, I., Jensen, M. P., </a:t>
            </a:r>
            <a:r>
              <a:rPr lang="en-US" sz="1800" dirty="0" err="1">
                <a:solidFill>
                  <a:srgbClr val="0070C0"/>
                </a:solidFill>
              </a:rPr>
              <a:t>Ehde</a:t>
            </a:r>
            <a:r>
              <a:rPr lang="en-US" sz="1800" dirty="0">
                <a:solidFill>
                  <a:srgbClr val="0070C0"/>
                </a:solidFill>
              </a:rPr>
              <a:t>, G. M., Carter, G. T., Kraft, G. &amp; Cardenas, D. D. (2014). </a:t>
            </a:r>
            <a:r>
              <a:rPr lang="en-US" sz="1800" dirty="0"/>
              <a:t>Coping With Chronic Pain Among </a:t>
            </a:r>
            <a:r>
              <a:rPr lang="en-US" sz="1800" dirty="0" err="1"/>
              <a:t>Younger,Middle</a:t>
            </a:r>
            <a:r>
              <a:rPr lang="en-US" sz="1800" dirty="0"/>
              <a:t>-Aged, and Older Adults Living With Neurological Injury and Disease. </a:t>
            </a:r>
            <a:r>
              <a:rPr lang="en-US" sz="1800" i="1" dirty="0"/>
              <a:t>Journal of Aging and Health, 20 </a:t>
            </a:r>
            <a:r>
              <a:rPr lang="en-US" sz="1800" dirty="0"/>
              <a:t>(8), 972-996.</a:t>
            </a:r>
            <a:endParaRPr lang="en-US" sz="1800" dirty="0">
              <a:solidFill>
                <a:srgbClr val="FF0000"/>
              </a:solidFill>
            </a:endParaRPr>
          </a:p>
        </p:txBody>
      </p:sp>
    </p:spTree>
    <p:extLst>
      <p:ext uri="{BB962C8B-B14F-4D97-AF65-F5344CB8AC3E}">
        <p14:creationId xmlns:p14="http://schemas.microsoft.com/office/powerpoint/2010/main" val="2520532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7772400" cy="5867400"/>
          </a:xfrm>
        </p:spPr>
        <p:txBody>
          <a:bodyPr/>
          <a:lstStyle/>
          <a:p>
            <a:pPr marL="0" indent="0">
              <a:buNone/>
            </a:pPr>
            <a:r>
              <a:rPr lang="en-US" sz="1800" dirty="0"/>
              <a:t>Moseley, G. L., Nicholas, M. K., &amp; Hodges, P. W. (2004). A randomized controlled trial of intensive neurophysiology education in chronic low back pain. </a:t>
            </a:r>
            <a:r>
              <a:rPr lang="en-US" sz="1800" i="1" dirty="0"/>
              <a:t>The Clinical Journal of Pain</a:t>
            </a:r>
            <a:r>
              <a:rPr lang="en-US" sz="1800" dirty="0"/>
              <a:t>, </a:t>
            </a:r>
            <a:r>
              <a:rPr lang="en-US" sz="1800" i="1" dirty="0"/>
              <a:t>20</a:t>
            </a:r>
            <a:r>
              <a:rPr lang="en-US" sz="1800" dirty="0"/>
              <a:t>(5), 324-330.</a:t>
            </a:r>
          </a:p>
          <a:p>
            <a:pPr marL="0" indent="0">
              <a:buNone/>
            </a:pPr>
            <a:r>
              <a:rPr lang="en-US" sz="1800" dirty="0"/>
              <a:t>Nash, V., Ponto, J., Townsend, C., Nelson, P. &amp; </a:t>
            </a:r>
            <a:r>
              <a:rPr lang="en-US" sz="1800" dirty="0" err="1"/>
              <a:t>Bretz</a:t>
            </a:r>
            <a:r>
              <a:rPr lang="en-US" sz="1800" dirty="0"/>
              <a:t>, M. (2013). Cognitive </a:t>
            </a:r>
            <a:r>
              <a:rPr lang="en-US" sz="1800" dirty="0" err="1"/>
              <a:t>Behavioural</a:t>
            </a:r>
            <a:r>
              <a:rPr lang="en-US" sz="1800" dirty="0"/>
              <a:t> Therapy, self-efficacy, and depression in persons with chronic pain. </a:t>
            </a:r>
            <a:r>
              <a:rPr lang="en-US" sz="1800" i="1" dirty="0"/>
              <a:t>Pain Management Nursing, 14</a:t>
            </a:r>
            <a:r>
              <a:rPr lang="en-US" sz="1800" dirty="0"/>
              <a:t>(4), 236-243.</a:t>
            </a:r>
            <a:endParaRPr lang="en-CA" altLang="en-US" sz="1800" dirty="0">
              <a:solidFill>
                <a:srgbClr val="0070C0"/>
              </a:solidFill>
            </a:endParaRPr>
          </a:p>
          <a:p>
            <a:pPr marL="0" indent="0">
              <a:buNone/>
            </a:pPr>
            <a:r>
              <a:rPr lang="en-CA" altLang="en-US" sz="1800" dirty="0">
                <a:solidFill>
                  <a:srgbClr val="0070C0"/>
                </a:solidFill>
              </a:rPr>
              <a:t>Newton-John, T. R. O., &amp; Geddes, J. (2008). </a:t>
            </a:r>
            <a:r>
              <a:rPr lang="en-US" sz="1800" dirty="0">
                <a:solidFill>
                  <a:srgbClr val="0070C0"/>
                </a:solidFill>
              </a:rPr>
              <a:t>The non-specific effects of group-based cognitive–</a:t>
            </a:r>
            <a:r>
              <a:rPr lang="en-US" sz="1800" dirty="0" err="1">
                <a:solidFill>
                  <a:srgbClr val="0070C0"/>
                </a:solidFill>
              </a:rPr>
              <a:t>behavioural</a:t>
            </a:r>
            <a:r>
              <a:rPr lang="en-US" sz="1800" dirty="0">
                <a:solidFill>
                  <a:srgbClr val="0070C0"/>
                </a:solidFill>
              </a:rPr>
              <a:t> treatment of chronic pain. </a:t>
            </a:r>
            <a:r>
              <a:rPr lang="en-US" sz="1800" i="1" dirty="0">
                <a:solidFill>
                  <a:srgbClr val="0070C0"/>
                </a:solidFill>
              </a:rPr>
              <a:t>Chronic Illness, 4(3</a:t>
            </a:r>
            <a:r>
              <a:rPr lang="en-US" sz="1800" dirty="0">
                <a:solidFill>
                  <a:srgbClr val="0070C0"/>
                </a:solidFill>
              </a:rPr>
              <a:t>),199-208.</a:t>
            </a:r>
          </a:p>
          <a:p>
            <a:pPr marL="0" indent="0">
              <a:buNone/>
            </a:pPr>
            <a:r>
              <a:rPr lang="en-US" sz="1800" dirty="0"/>
              <a:t>Pearson, N. (2009). </a:t>
            </a:r>
            <a:r>
              <a:rPr lang="en-US" sz="1800" i="1" dirty="0"/>
              <a:t>Understanding pain for people in pain.</a:t>
            </a:r>
            <a:r>
              <a:rPr lang="en-US" sz="1800" dirty="0"/>
              <a:t> Life Is Now Pain Care. Retrieved from http://www.lifeisnow.ca/hcp/links-resources/ </a:t>
            </a:r>
          </a:p>
          <a:p>
            <a:pPr marL="0" indent="0">
              <a:buNone/>
            </a:pPr>
            <a:r>
              <a:rPr lang="en-US" sz="1800" dirty="0"/>
              <a:t>Sommer, J. L., &amp; </a:t>
            </a:r>
            <a:r>
              <a:rPr lang="en-US" sz="1800" dirty="0" err="1"/>
              <a:t>Witkiewicz</a:t>
            </a:r>
            <a:r>
              <a:rPr lang="en-US" sz="1800" dirty="0"/>
              <a:t>, P. M. (2004). The therapeutic challenges for dual diagnosis: TBI/SCI. </a:t>
            </a:r>
            <a:r>
              <a:rPr lang="en-US" sz="1800" i="1" dirty="0"/>
              <a:t>Brain Injury, 18, </a:t>
            </a:r>
            <a:r>
              <a:rPr lang="en-US" sz="1800" dirty="0"/>
              <a:t>1297-1308.</a:t>
            </a:r>
          </a:p>
          <a:p>
            <a:pPr marL="0" indent="0">
              <a:buNone/>
            </a:pPr>
            <a:r>
              <a:rPr lang="en-US" sz="1800" dirty="0" err="1"/>
              <a:t>Stanos</a:t>
            </a:r>
            <a:r>
              <a:rPr lang="en-US" sz="1800" dirty="0"/>
              <a:t>, S., &amp; Houle, T. T. (2006). Multidisciplinary and interdisciplinary management of chronic pain. </a:t>
            </a:r>
            <a:r>
              <a:rPr lang="en-US" sz="1800" i="1" dirty="0"/>
              <a:t>Physical Medicine and Rehabilitation Clinics of North America, 17, </a:t>
            </a:r>
            <a:r>
              <a:rPr lang="en-US" sz="1800" dirty="0"/>
              <a:t>435-450. </a:t>
            </a:r>
          </a:p>
        </p:txBody>
      </p:sp>
    </p:spTree>
    <p:extLst>
      <p:ext uri="{BB962C8B-B14F-4D97-AF65-F5344CB8AC3E}">
        <p14:creationId xmlns:p14="http://schemas.microsoft.com/office/powerpoint/2010/main" val="439600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7772400" cy="4572000"/>
          </a:xfrm>
        </p:spPr>
        <p:txBody>
          <a:bodyPr/>
          <a:lstStyle/>
          <a:p>
            <a:pPr marL="0" indent="0">
              <a:buNone/>
            </a:pPr>
            <a:r>
              <a:rPr lang="en-US" sz="1800" dirty="0" err="1"/>
              <a:t>Tyrer</a:t>
            </a:r>
            <a:r>
              <a:rPr lang="en-US" sz="1800" dirty="0"/>
              <a:t>, S., &amp; </a:t>
            </a:r>
            <a:r>
              <a:rPr lang="en-US" sz="1800" dirty="0" err="1"/>
              <a:t>Lievesley</a:t>
            </a:r>
            <a:r>
              <a:rPr lang="en-US" sz="1800" dirty="0"/>
              <a:t>, A. (2003). Pain following traumatic brain injury: Assessment and management. </a:t>
            </a:r>
            <a:r>
              <a:rPr lang="en-US" sz="1800" i="1" dirty="0"/>
              <a:t>Neuropsychological rehabilitation, 13, </a:t>
            </a:r>
            <a:r>
              <a:rPr lang="en-US" sz="1800" dirty="0"/>
              <a:t>189-210. </a:t>
            </a:r>
          </a:p>
          <a:p>
            <a:pPr marL="0" indent="0">
              <a:buNone/>
            </a:pPr>
            <a:r>
              <a:rPr lang="en-US" altLang="en-US" sz="1800" dirty="0"/>
              <a:t>Urban, M. O. &amp; </a:t>
            </a:r>
            <a:r>
              <a:rPr lang="en-US" altLang="en-US" sz="1800" dirty="0" err="1"/>
              <a:t>Gebhart</a:t>
            </a:r>
            <a:r>
              <a:rPr lang="en-US" altLang="en-US" sz="1800" dirty="0"/>
              <a:t>, G. F. (1999). Central mechanisms in pain. </a:t>
            </a:r>
            <a:r>
              <a:rPr lang="en-US" altLang="en-US" sz="1800" i="1" dirty="0"/>
              <a:t>Medical Clinics of North America, 83(3</a:t>
            </a:r>
            <a:r>
              <a:rPr lang="en-US" altLang="en-US" sz="1800" dirty="0"/>
              <a:t>), 585-596.</a:t>
            </a:r>
            <a:endParaRPr lang="en-US" sz="1800" dirty="0"/>
          </a:p>
          <a:p>
            <a:pPr marL="0" indent="0">
              <a:buNone/>
            </a:pPr>
            <a:r>
              <a:rPr lang="en-US" sz="1800" dirty="0" err="1"/>
              <a:t>Vlaeyen</a:t>
            </a:r>
            <a:r>
              <a:rPr lang="en-US" sz="1800" dirty="0"/>
              <a:t>, J., W., Linton, S., J., (2000). Fear-avoidance and its consequences in chronic musculoskeletal pain: a state of the art. </a:t>
            </a:r>
            <a:r>
              <a:rPr lang="en-US" sz="1800" i="1" dirty="0"/>
              <a:t>Pain, 8, </a:t>
            </a:r>
            <a:r>
              <a:rPr lang="en-US" sz="1800" dirty="0"/>
              <a:t>317-332.</a:t>
            </a:r>
          </a:p>
          <a:p>
            <a:pPr marL="0" indent="0">
              <a:buNone/>
            </a:pPr>
            <a:r>
              <a:rPr lang="en-US" sz="1800" dirty="0" err="1"/>
              <a:t>Vowles</a:t>
            </a:r>
            <a:r>
              <a:rPr lang="en-US" sz="1800" dirty="0"/>
              <a:t>, K., Sowden, </a:t>
            </a:r>
            <a:r>
              <a:rPr lang="en-US" sz="1800" dirty="0" err="1"/>
              <a:t>Gl</a:t>
            </a:r>
            <a:r>
              <a:rPr lang="en-US" sz="1800" dirty="0"/>
              <a:t>, Ashworth, J. (2014). A comprehensive examination of the model underlying Acceptance and Commitment Therapy for chronic pain. </a:t>
            </a:r>
            <a:r>
              <a:rPr lang="en-US" sz="1800" i="1" dirty="0" err="1"/>
              <a:t>Behaviour</a:t>
            </a:r>
            <a:r>
              <a:rPr lang="en-US" sz="1800" i="1" dirty="0"/>
              <a:t> Therapy, 45</a:t>
            </a:r>
            <a:r>
              <a:rPr lang="en-US" sz="1800" dirty="0"/>
              <a:t>, 390-401.</a:t>
            </a:r>
          </a:p>
          <a:p>
            <a:endParaRPr lang="en-US" dirty="0"/>
          </a:p>
        </p:txBody>
      </p:sp>
    </p:spTree>
    <p:extLst>
      <p:ext uri="{BB962C8B-B14F-4D97-AF65-F5344CB8AC3E}">
        <p14:creationId xmlns:p14="http://schemas.microsoft.com/office/powerpoint/2010/main" val="326180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Neuropathic pain</a:t>
            </a:r>
            <a:endParaRPr lang="en-CA" dirty="0">
              <a:latin typeface="+mn-lt"/>
            </a:endParaRPr>
          </a:p>
        </p:txBody>
      </p:sp>
      <p:sp>
        <p:nvSpPr>
          <p:cNvPr id="3" name="Content Placeholder 2"/>
          <p:cNvSpPr>
            <a:spLocks noGrp="1"/>
          </p:cNvSpPr>
          <p:nvPr>
            <p:ph idx="1"/>
          </p:nvPr>
        </p:nvSpPr>
        <p:spPr>
          <a:xfrm>
            <a:off x="685800" y="1371600"/>
            <a:ext cx="7772400" cy="3733800"/>
          </a:xfrm>
        </p:spPr>
        <p:txBody>
          <a:bodyPr/>
          <a:lstStyle/>
          <a:p>
            <a:r>
              <a:rPr lang="en-US" dirty="0"/>
              <a:t>Pain arising from the nervous system due to nerve damage, injury, or infection</a:t>
            </a:r>
          </a:p>
          <a:p>
            <a:r>
              <a:rPr lang="en-US" dirty="0"/>
              <a:t>Tingling, electrical, burning</a:t>
            </a:r>
          </a:p>
          <a:p>
            <a:r>
              <a:rPr lang="en-US" dirty="0"/>
              <a:t>Hyperalgesia: heightened pain sensitivity to things that normally cause pain</a:t>
            </a:r>
            <a:endParaRPr lang="en-CA" dirty="0"/>
          </a:p>
          <a:p>
            <a:r>
              <a:rPr lang="en-US" dirty="0"/>
              <a:t>Allodynia: pain that comes from things that didn’t hurt in the past, such as light touch</a:t>
            </a:r>
          </a:p>
          <a:p>
            <a:endParaRPr lang="en-CA" dirty="0"/>
          </a:p>
        </p:txBody>
      </p:sp>
      <p:pic>
        <p:nvPicPr>
          <p:cNvPr id="4" name="Picture 3"/>
          <p:cNvPicPr>
            <a:picLocks noChangeAspect="1"/>
          </p:cNvPicPr>
          <p:nvPr/>
        </p:nvPicPr>
        <p:blipFill>
          <a:blip r:embed="rId3"/>
          <a:stretch>
            <a:fillRect/>
          </a:stretch>
        </p:blipFill>
        <p:spPr>
          <a:xfrm>
            <a:off x="5229943" y="340927"/>
            <a:ext cx="3298156" cy="1030673"/>
          </a:xfrm>
          <a:prstGeom prst="rect">
            <a:avLst/>
          </a:prstGeom>
        </p:spPr>
      </p:pic>
    </p:spTree>
    <p:extLst>
      <p:ext uri="{BB962C8B-B14F-4D97-AF65-F5344CB8AC3E}">
        <p14:creationId xmlns:p14="http://schemas.microsoft.com/office/powerpoint/2010/main" val="1498424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Central Sensitization</a:t>
            </a:r>
          </a:p>
        </p:txBody>
      </p:sp>
      <p:sp>
        <p:nvSpPr>
          <p:cNvPr id="3" name="Content Placeholder 2"/>
          <p:cNvSpPr>
            <a:spLocks noGrp="1"/>
          </p:cNvSpPr>
          <p:nvPr>
            <p:ph idx="1"/>
          </p:nvPr>
        </p:nvSpPr>
        <p:spPr/>
        <p:txBody>
          <a:bodyPr/>
          <a:lstStyle/>
          <a:p>
            <a:r>
              <a:rPr lang="en-US" dirty="0"/>
              <a:t>“The prolonged but reversible increase in the excitability and synaptic efficacy of neurons in central nociceptive pathways.”</a:t>
            </a:r>
          </a:p>
          <a:p>
            <a:r>
              <a:rPr lang="en-US" dirty="0"/>
              <a:t>Pain hypersensitivity</a:t>
            </a:r>
          </a:p>
          <a:p>
            <a:r>
              <a:rPr lang="en-US" dirty="0"/>
              <a:t>Secondary changes in brain activity</a:t>
            </a:r>
          </a:p>
          <a:p>
            <a:r>
              <a:rPr lang="en-US" dirty="0"/>
              <a:t>Can be present in the absence of inflammation or a neural lesion</a:t>
            </a:r>
          </a:p>
        </p:txBody>
      </p:sp>
    </p:spTree>
    <p:extLst>
      <p:ext uri="{BB962C8B-B14F-4D97-AF65-F5344CB8AC3E}">
        <p14:creationId xmlns:p14="http://schemas.microsoft.com/office/powerpoint/2010/main" val="266171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Pain 101</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597" b="20469"/>
          <a:stretch/>
        </p:blipFill>
        <p:spPr bwMode="auto">
          <a:xfrm>
            <a:off x="1219200" y="1373874"/>
            <a:ext cx="6934200" cy="457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637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 Changing Pain Pathways: Practical Strategies for Pain Education and Treatment   Ontario Physiotherapy Association &quot;/&gt;&lt;property id=&quot;20307&quot; value=&quot;272&quot;/&gt;&lt;/object&gt;&lt;object type=&quot;3&quot; unique_id=&quot;10004&quot;&gt;&lt;property id=&quot;20148&quot; value=&quot;5&quot;/&gt;&lt;property id=&quot;20300&quot; value=&quot;Slide 2 - &amp;quot;     Presenters: Bonnie Cai-Duarte, BScPT, MSc, PT Sarah Sheffe, BA, MScOT, OT Reg. (Ont.)  Our Team: Cara Kircher &quot;/&gt;&lt;property id=&quot;20307&quot; value=&quot;832&quot;/&gt;&lt;/object&gt;&lt;object type=&quot;3&quot; unique_id=&quot;10005&quot;&gt;&lt;property id=&quot;20148&quot; value=&quot;5&quot;/&gt;&lt;property id=&quot;20300&quot; value=&quot;Slide 3 - &amp;quot;Their stories&amp;quot;&quot;/&gt;&lt;property id=&quot;20307&quot; value=&quot;834&quot;/&gt;&lt;/object&gt;&lt;object type=&quot;3&quot; unique_id=&quot;10006&quot;&gt;&lt;property id=&quot;20148&quot; value=&quot;5&quot;/&gt;&lt;property id=&quot;20300&quot; value=&quot;Slide 4&quot;/&gt;&lt;property id=&quot;20307&quot; value=&quot;835&quot;/&gt;&lt;/object&gt;&lt;object type=&quot;3&quot; unique_id=&quot;10007&quot;&gt;&lt;property id=&quot;20148&quot; value=&quot;5&quot;/&gt;&lt;property id=&quot;20300&quot; value=&quot;Slide 5 - &amp;quot;Acute vs persistent pain&amp;quot;&quot;/&gt;&lt;property id=&quot;20307&quot; value=&quot;838&quot;/&gt;&lt;/object&gt;&lt;object type=&quot;3&quot; unique_id=&quot;10008&quot;&gt;&lt;property id=&quot;20148&quot; value=&quot;5&quot;/&gt;&lt;property id=&quot;20300&quot; value=&quot;Slide 6 - &amp;quot;Nociceptive pain&amp;quot;&quot;/&gt;&lt;property id=&quot;20307&quot; value=&quot;839&quot;/&gt;&lt;/object&gt;&lt;object type=&quot;3&quot; unique_id=&quot;10009&quot;&gt;&lt;property id=&quot;20148&quot; value=&quot;5&quot;/&gt;&lt;property id=&quot;20300&quot; value=&quot;Slide 7 - &amp;quot;Neuropathic pain&amp;quot;&quot;/&gt;&lt;property id=&quot;20307&quot; value=&quot;840&quot;/&gt;&lt;/object&gt;&lt;object type=&quot;3&quot; unique_id=&quot;10010&quot;&gt;&lt;property id=&quot;20148&quot; value=&quot;5&quot;/&gt;&lt;property id=&quot;20300&quot; value=&quot;Slide 8 - &amp;quot;Central Sensitization&amp;quot;&quot;/&gt;&lt;property id=&quot;20307&quot; value=&quot;875&quot;/&gt;&lt;/object&gt;&lt;object type=&quot;3&quot; unique_id=&quot;10011&quot;&gt;&lt;property id=&quot;20148&quot; value=&quot;5&quot;/&gt;&lt;property id=&quot;20300&quot; value=&quot;Slide 9 - &amp;quot;Pain 101&amp;quot;&quot;/&gt;&lt;property id=&quot;20307&quot; value=&quot;842&quot;/&gt;&lt;/object&gt;&lt;object type=&quot;3&quot; unique_id=&quot;10012&quot;&gt;&lt;property id=&quot;20148&quot; value=&quot;5&quot;/&gt;&lt;property id=&quot;20300&quot; value=&quot;Slide 10 - &amp;quot;Teaching concepts for self-management&amp;quot;&quot;/&gt;&lt;property id=&quot;20307&quot; value=&quot;874&quot;/&gt;&lt;/object&gt;&lt;object type=&quot;3&quot; unique_id=&quot;10013&quot;&gt;&lt;property id=&quot;20148&quot; value=&quot;5&quot;/&gt;&lt;property id=&quot;20300&quot; value=&quot;Slide 11 - &amp;quot;Pain protects us from harm&amp;quot;&quot;/&gt;&lt;property id=&quot;20307&quot; value=&quot;843&quot;/&gt;&lt;/object&gt;&lt;object type=&quot;3&quot; unique_id=&quot;10014&quot;&gt;&lt;property id=&quot;20148&quot; value=&quot;5&quot;/&gt;&lt;property id=&quot;20300&quot; value=&quot;Slide 12&quot;/&gt;&lt;property id=&quot;20307&quot; value=&quot;844&quot;/&gt;&lt;/object&gt;&lt;object type=&quot;3&quot; unique_id=&quot;10015&quot;&gt;&lt;property id=&quot;20148&quot; value=&quot;5&quot;/&gt;&lt;property id=&quot;20300&quot; value=&quot;Slide 13 - &amp;quot;Peripheral nerves&amp;quot;&quot;/&gt;&lt;property id=&quot;20307&quot; value=&quot;846&quot;/&gt;&lt;/object&gt;&lt;object type=&quot;3&quot; unique_id=&quot;10016&quot;&gt;&lt;property id=&quot;20148&quot; value=&quot;5&quot;/&gt;&lt;property id=&quot;20300&quot; value=&quot;Slide 14&quot;/&gt;&lt;property id=&quot;20307&quot; value=&quot;847&quot;/&gt;&lt;/object&gt;&lt;object type=&quot;3&quot; unique_id=&quot;10017&quot;&gt;&lt;property id=&quot;20148&quot; value=&quot;5&quot;/&gt;&lt;property id=&quot;20300&quot; value=&quot;Slide 15 - &amp;quot;Brain&amp;quot;&quot;/&gt;&lt;property id=&quot;20307&quot; value=&quot;848&quot;/&gt;&lt;/object&gt;&lt;object type=&quot;3&quot; unique_id=&quot;10018&quot;&gt;&lt;property id=&quot;20148&quot; value=&quot;5&quot;/&gt;&lt;property id=&quot;20300&quot; value=&quot;Slide 16 - &amp;quot;Brain&amp;quot;&quot;/&gt;&lt;property id=&quot;20307&quot; value=&quot;849&quot;/&gt;&lt;/object&gt;&lt;object type=&quot;3&quot; unique_id=&quot;10019&quot;&gt;&lt;property id=&quot;20148&quot; value=&quot;5&quot;/&gt;&lt;property id=&quot;20300&quot; value=&quot;Slide 17&quot;/&gt;&lt;property id=&quot;20307&quot; value=&quot;850&quot;/&gt;&lt;/object&gt;&lt;object type=&quot;3&quot; unique_id=&quot;10020&quot;&gt;&lt;property id=&quot;20148&quot; value=&quot;5&quot;/&gt;&lt;property id=&quot;20300&quot; value=&quot;Slide 18 - &amp;quot;Pain basics: Nociception&amp;quot;&quot;/&gt;&lt;property id=&quot;20307&quot; value=&quot;845&quot;/&gt;&lt;/object&gt;&lt;object type=&quot;3&quot; unique_id=&quot;10021&quot;&gt;&lt;property id=&quot;20148&quot; value=&quot;5&quot;/&gt;&lt;property id=&quot;20300&quot; value=&quot;Slide 19&quot;/&gt;&lt;property id=&quot;20307&quot; value=&quot;851&quot;/&gt;&lt;/object&gt;&lt;object type=&quot;3&quot; unique_id=&quot;10022&quot;&gt;&lt;property id=&quot;20148&quot; value=&quot;5&quot;/&gt;&lt;property id=&quot;20300&quot; value=&quot;Slide 20 - &amp;quot;The orchestra of pain&amp;quot;&quot;/&gt;&lt;property id=&quot;20307&quot; value=&quot;852&quot;/&gt;&lt;/object&gt;&lt;object type=&quot;3&quot; unique_id=&quot;10023&quot;&gt;&lt;property id=&quot;20148&quot; value=&quot;5&quot;/&gt;&lt;property id=&quot;20300&quot; value=&quot;Slide 21 - &amp;quot;Why do I still hurt? &amp;quot;&quot;/&gt;&lt;property id=&quot;20307&quot; value=&quot;860&quot;/&gt;&lt;/object&gt;&lt;object type=&quot;3&quot; unique_id=&quot;10024&quot;&gt;&lt;property id=&quot;20148&quot; value=&quot;5&quot;/&gt;&lt;property id=&quot;20300&quot; value=&quot;Slide 22 - &amp;quot;Pain can go on, even long after the body has healed&amp;quot;&quot;/&gt;&lt;property id=&quot;20307&quot; value=&quot;861&quot;/&gt;&lt;/object&gt;&lt;object type=&quot;3&quot; unique_id=&quot;10025&quot;&gt;&lt;property id=&quot;20148&quot; value=&quot;5&quot;/&gt;&lt;property id=&quot;20300&quot; value=&quot;Slide 23 - &amp;quot;When pain persists, the nervous system can become sensitized&amp;quot;&quot;/&gt;&lt;property id=&quot;20307&quot; value=&quot;865&quot;/&gt;&lt;/object&gt;&lt;object type=&quot;3&quot; unique_id=&quot;10026&quot;&gt;&lt;property id=&quot;20148&quot; value=&quot;5&quot;/&gt;&lt;property id=&quot;20300&quot; value=&quot;Slide 24 - &amp;quot;How does the nervous system get sensitized?&amp;quot;&quot;/&gt;&lt;property id=&quot;20307&quot; value=&quot;866&quot;/&gt;&lt;/object&gt;&lt;object type=&quot;3&quot; unique_id=&quot;10027&quot;&gt;&lt;property id=&quot;20148&quot; value=&quot;5&quot;/&gt;&lt;property id=&quot;20300&quot; value=&quot;Slide 25 - &amp;quot;Neuroplasticity and pain&amp;quot;&quot;/&gt;&lt;property id=&quot;20307&quot; value=&quot;863&quot;/&gt;&lt;/object&gt;&lt;object type=&quot;3&quot; unique_id=&quot;10028&quot;&gt;&lt;property id=&quot;20148&quot; value=&quot;5&quot;/&gt;&lt;property id=&quot;20300&quot; value=&quot;Slide 26 - &amp;quot;Pain in the “virtual body”&amp;quot;&quot;/&gt;&lt;property id=&quot;20307&quot; value=&quot;864&quot;/&gt;&lt;/object&gt;&lt;object type=&quot;3&quot; unique_id=&quot;10029&quot;&gt;&lt;property id=&quot;20148&quot; value=&quot;5&quot;/&gt;&lt;property id=&quot;20300&quot; value=&quot;Slide 27 - &amp;quot;Fear conditioning&amp;quot;&quot;/&gt;&lt;property id=&quot;20307&quot; value=&quot;867&quot;/&gt;&lt;/object&gt;&lt;object type=&quot;3&quot; unique_id=&quot;10030&quot;&gt;&lt;property id=&quot;20148&quot; value=&quot;5&quot;/&gt;&lt;property id=&quot;20300&quot; value=&quot;Slide 28 - &amp;quot;Will this pain go away?&amp;quot;&quot;/&gt;&lt;property id=&quot;20307&quot; value=&quot;872&quot;/&gt;&lt;/object&gt;&lt;object type=&quot;3&quot; unique_id=&quot;10031&quot;&gt;&lt;property id=&quot;20148&quot; value=&quot;5&quot;/&gt;&lt;property id=&quot;20300&quot; value=&quot;Slide 29 - &amp;quot;Always ask about pain&amp;quot;&quot;/&gt;&lt;property id=&quot;20307&quot; value=&quot;469&quot;/&gt;&lt;/object&gt;&lt;object type=&quot;3&quot; unique_id=&quot;10032&quot;&gt;&lt;property id=&quot;20148&quot; value=&quot;5&quot;/&gt;&lt;property id=&quot;20300&quot; value=&quot;Slide 30 - &amp;quot;Practice, practice, practice!&amp;quot;&quot;/&gt;&lt;property id=&quot;20307&quot; value=&quot;495&quot;/&gt;&lt;/object&gt;&lt;object type=&quot;3&quot; unique_id=&quot;10033&quot;&gt;&lt;property id=&quot;20148&quot; value=&quot;5&quot;/&gt;&lt;property id=&quot;20300&quot; value=&quot;Slide 31&quot;/&gt;&lt;property id=&quot;20307&quot; value=&quot;801&quot;/&gt;&lt;/object&gt;&lt;object type=&quot;3&quot; unique_id=&quot;10034&quot;&gt;&lt;property id=&quot;20148&quot; value=&quot;5&quot;/&gt;&lt;property id=&quot;20300&quot; value=&quot;Slide 32 - &amp;quot;Help clients to learn about  how pain works (pain education)&amp;quot;&quot;/&gt;&lt;property id=&quot;20307&quot; value=&quot;491&quot;/&gt;&lt;/object&gt;&lt;object type=&quot;3&quot; unique_id=&quot;10035&quot;&gt;&lt;property id=&quot;20148&quot; value=&quot;5&quot;/&gt;&lt;property id=&quot;20300&quot; value=&quot;Slide 33&quot;/&gt;&lt;property id=&quot;20307&quot; value=&quot;790&quot;/&gt;&lt;/object&gt;&lt;object type=&quot;3&quot; unique_id=&quot;10036&quot;&gt;&lt;property id=&quot;20148&quot; value=&quot;5&quot;/&gt;&lt;property id=&quot;20300&quot; value=&quot;Slide 34 - &amp;quot;Pain patterns&amp;quot;&quot;/&gt;&lt;property id=&quot;20307&quot; value=&quot;791&quot;/&gt;&lt;/object&gt;&lt;object type=&quot;3&quot; unique_id=&quot;10037&quot;&gt;&lt;property id=&quot;20148&quot; value=&quot;5&quot;/&gt;&lt;property id=&quot;20300&quot; value=&quot;Slide 35 - &amp;quot;The therapeutic window&amp;quot;&quot;/&gt;&lt;property id=&quot;20307&quot; value=&quot;792&quot;/&gt;&lt;/object&gt;&lt;object type=&quot;3&quot; unique_id=&quot;10038&quot;&gt;&lt;property id=&quot;20148&quot; value=&quot;5&quot;/&gt;&lt;property id=&quot;20300&quot; value=&quot;Slide 36 - &amp;quot;Tips for finding the therapeutic window&amp;quot;&quot;/&gt;&lt;property id=&quot;20307&quot; value=&quot;793&quot;/&gt;&lt;/object&gt;&lt;object type=&quot;3&quot; unique_id=&quot;10039&quot;&gt;&lt;property id=&quot;20148&quot; value=&quot;5&quot;/&gt;&lt;property id=&quot;20300&quot; value=&quot;Slide 37 - &amp;quot;Other ideas to keep in mind…&amp;quot;&quot;/&gt;&lt;property id=&quot;20307&quot; value=&quot;794&quot;/&gt;&lt;/object&gt;&lt;object type=&quot;3&quot; unique_id=&quot;10040&quot;&gt;&lt;property id=&quot;20148&quot; value=&quot;5&quot;/&gt;&lt;property id=&quot;20300&quot; value=&quot;Slide 38 - &amp;quot;Other ideas continued….&amp;quot;&quot;/&gt;&lt;property id=&quot;20307&quot; value=&quot;814&quot;/&gt;&lt;/object&gt;&lt;object type=&quot;3&quot; unique_id=&quot;10041&quot;&gt;&lt;property id=&quot;20148&quot; value=&quot;5&quot;/&gt;&lt;property id=&quot;20300&quot; value=&quot;Slide 39 - &amp;quot;3. Stress Management and Relaxation&amp;quot;&quot;/&gt;&lt;property id=&quot;20307&quot; value=&quot;815&quot;/&gt;&lt;/object&gt;&lt;object type=&quot;3&quot; unique_id=&quot;10042&quot;&gt;&lt;property id=&quot;20148&quot; value=&quot;5&quot;/&gt;&lt;property id=&quot;20300&quot; value=&quot;Slide 40 - &amp;quot;Stress is… &amp;quot;&quot;/&gt;&lt;property id=&quot;20307&quot; value=&quot;816&quot;/&gt;&lt;/object&gt;&lt;object type=&quot;3&quot; unique_id=&quot;10043&quot;&gt;&lt;property id=&quot;20148&quot; value=&quot;5&quot;/&gt;&lt;property id=&quot;20300&quot; value=&quot;Slide 41&quot;/&gt;&lt;property id=&quot;20307&quot; value=&quot;817&quot;/&gt;&lt;/object&gt;&lt;object type=&quot;3&quot; unique_id=&quot;10044&quot;&gt;&lt;property id=&quot;20148&quot; value=&quot;5&quot;/&gt;&lt;property id=&quot;20300&quot; value=&quot;Slide 42 - &amp;quot;Hypothalamus Pituitary Adrenal Axis&amp;quot;&quot;/&gt;&lt;property id=&quot;20307&quot; value=&quot;818&quot;/&gt;&lt;/object&gt;&lt;object type=&quot;3&quot; unique_id=&quot;10045&quot;&gt;&lt;property id=&quot;20148&quot; value=&quot;5&quot;/&gt;&lt;property id=&quot;20300&quot; value=&quot;Slide 43 - &amp;quot; Stress chemicals&amp;quot;&quot;/&gt;&lt;property id=&quot;20307&quot; value=&quot;819&quot;/&gt;&lt;/object&gt;&lt;object type=&quot;3&quot; unique_id=&quot;10046&quot;&gt;&lt;property id=&quot;20148&quot; value=&quot;5&quot;/&gt;&lt;property id=&quot;20300&quot; value=&quot;Slide 44 - &amp;quot;When is the stress response activated?&amp;quot;&quot;/&gt;&lt;property id=&quot;20307&quot; value=&quot;820&quot;/&gt;&lt;/object&gt;&lt;object type=&quot;3&quot; unique_id=&quot;10047&quot;&gt;&lt;property id=&quot;20148&quot; value=&quot;5&quot;/&gt;&lt;property id=&quot;20300&quot; value=&quot;Slide 45 - &amp;quot;When is stress helpful?&amp;quot;&quot;/&gt;&lt;property id=&quot;20307&quot; value=&quot;821&quot;/&gt;&lt;/object&gt;&lt;object type=&quot;3&quot; unique_id=&quot;10048&quot;&gt;&lt;property id=&quot;20148&quot; value=&quot;5&quot;/&gt;&lt;property id=&quot;20300&quot; value=&quot;Slide 46 - &amp;quot;When is stress harmful?&amp;quot;&quot;/&gt;&lt;property id=&quot;20307&quot; value=&quot;822&quot;/&gt;&lt;/object&gt;&lt;object type=&quot;3&quot; unique_id=&quot;10049&quot;&gt;&lt;property id=&quot;20148&quot; value=&quot;5&quot;/&gt;&lt;property id=&quot;20300&quot; value=&quot;Slide 47 - &amp;quot;Stress and pain&amp;quot;&quot;/&gt;&lt;property id=&quot;20307&quot; value=&quot;823&quot;/&gt;&lt;/object&gt;&lt;object type=&quot;3&quot; unique_id=&quot;10050&quot;&gt;&lt;property id=&quot;20148&quot; value=&quot;5&quot;/&gt;&lt;property id=&quot;20300&quot; value=&quot;Slide 48 - &amp;quot;How can I best manage my stress?&amp;quot;&quot;/&gt;&lt;property id=&quot;20307&quot; value=&quot;824&quot;/&gt;&lt;/object&gt;&lt;object type=&quot;3&quot; unique_id=&quot;10051&quot;&gt;&lt;property id=&quot;20148&quot; value=&quot;5&quot;/&gt;&lt;property id=&quot;20300&quot; value=&quot;Slide 49 - &amp;quot;1. Know warning signs of stress&amp;quot;&quot;/&gt;&lt;property id=&quot;20307&quot; value=&quot;825&quot;/&gt;&lt;/object&gt;&lt;object type=&quot;3&quot; unique_id=&quot;10052&quot;&gt;&lt;property id=&quot;20148&quot; value=&quot;5&quot;/&gt;&lt;property id=&quot;20300&quot; value=&quot;Slide 50 - &amp;quot;2. Movement&amp;quot;&quot;/&gt;&lt;property id=&quot;20307&quot; value=&quot;826&quot;/&gt;&lt;/object&gt;&lt;object type=&quot;3&quot; unique_id=&quot;10053&quot;&gt;&lt;property id=&quot;20148&quot; value=&quot;5&quot;/&gt;&lt;property id=&quot;20300&quot; value=&quot;Slide 51 - &amp;quot;3. Find ways to take control&amp;quot;&quot;/&gt;&lt;property id=&quot;20307&quot; value=&quot;827&quot;/&gt;&lt;/object&gt;&lt;object type=&quot;3&quot; unique_id=&quot;10054&quot;&gt;&lt;property id=&quot;20148&quot; value=&quot;5&quot;/&gt;&lt;property id=&quot;20300&quot; value=&quot;Slide 52 - &amp;quot;4. Relax regularly&amp;quot;&quot;/&gt;&lt;property id=&quot;20307&quot; value=&quot;828&quot;/&gt;&lt;/object&gt;&lt;object type=&quot;3&quot; unique_id=&quot;10055&quot;&gt;&lt;property id=&quot;20148&quot; value=&quot;5&quot;/&gt;&lt;property id=&quot;20300&quot; value=&quot;Slide 53 - &amp;quot;Relaxation Techniques&amp;quot;&quot;/&gt;&lt;property id=&quot;20307&quot; value=&quot;830&quot;/&gt;&lt;/object&gt;&lt;object type=&quot;3&quot; unique_id=&quot;10056&quot;&gt;&lt;property id=&quot;20148&quot; value=&quot;5&quot;/&gt;&lt;property id=&quot;20300&quot; value=&quot;Slide 54&quot;/&gt;&lt;property id=&quot;20307&quot; value=&quot;831&quot;/&gt;&lt;/object&gt;&lt;object type=&quot;3&quot; unique_id=&quot;10057&quot;&gt;&lt;property id=&quot;20148&quot; value=&quot;5&quot;/&gt;&lt;property id=&quot;20300&quot; value=&quot;Slide 55&quot;/&gt;&lt;property id=&quot;20307&quot; value=&quot;802&quot;/&gt;&lt;/object&gt;&lt;object type=&quot;3&quot; unique_id=&quot;10058&quot;&gt;&lt;property id=&quot;20148&quot; value=&quot;5&quot;/&gt;&lt;property id=&quot;20300&quot; value=&quot;Slide 56 - &amp;quot;Pacing: staying active, while respecting your limits.&amp;quot;&quot;/&gt;&lt;property id=&quot;20307&quot; value=&quot;806&quot;/&gt;&lt;/object&gt;&lt;object type=&quot;3&quot; unique_id=&quot;10059&quot;&gt;&lt;property id=&quot;20148&quot; value=&quot;5&quot;/&gt;&lt;property id=&quot;20300&quot; value=&quot;Slide 57 - &amp;quot;Finding the balance: activity and rest&amp;quot;&quot;/&gt;&lt;property id=&quot;20307&quot; value=&quot;810&quot;/&gt;&lt;/object&gt;&lt;object type=&quot;3&quot; unique_id=&quot;10060&quot;&gt;&lt;property id=&quot;20148&quot; value=&quot;5&quot;/&gt;&lt;property id=&quot;20300&quot; value=&quot;Slide 58 - &amp;quot;Pacing for  people who over-do, then over-rest (yo-yo)&amp;quot;&quot;/&gt;&lt;property id=&quot;20307&quot; value=&quot;803&quot;/&gt;&lt;/object&gt;&lt;object type=&quot;3&quot; unique_id=&quot;10061&quot;&gt;&lt;property id=&quot;20148&quot; value=&quot;5&quot;/&gt;&lt;property id=&quot;20300&quot; value=&quot;Slide 59 - &amp;quot;Finding balance&amp;quot;&quot;/&gt;&lt;property id=&quot;20307&quot; value=&quot;804&quot;/&gt;&lt;/object&gt;&lt;object type=&quot;3&quot; unique_id=&quot;10062&quot;&gt;&lt;property id=&quot;20148&quot; value=&quot;5&quot;/&gt;&lt;property id=&quot;20300&quot; value=&quot;Slide 60 - &amp;quot;Pacing for those who tend to rest too much?&amp;amp;#x09;&amp;quot;&quot;/&gt;&lt;property id=&quot;20307&quot; value=&quot;811&quot;/&gt;&lt;/object&gt;&lt;object type=&quot;3&quot; unique_id=&quot;10063&quot;&gt;&lt;property id=&quot;20148&quot; value=&quot;5&quot;/&gt;&lt;property id=&quot;20300&quot; value=&quot;Slide 61 - &amp;quot;Pacing for those who tend to do too much?&amp;quot;&quot;/&gt;&lt;property id=&quot;20307&quot; value=&quot;812&quot;/&gt;&lt;/object&gt;&lt;object type=&quot;3&quot; unique_id=&quot;10064&quot;&gt;&lt;property id=&quot;20148&quot; value=&quot;5&quot;/&gt;&lt;property id=&quot;20300&quot; value=&quot;Slide 62 - &amp;quot;List of Activities to do while resting&amp;quot;&quot;/&gt;&lt;property id=&quot;20307&quot; value=&quot;813&quot;/&gt;&lt;/object&gt;&lt;object type=&quot;3&quot; unique_id=&quot;10065&quot;&gt;&lt;property id=&quot;20148&quot; value=&quot;5&quot;/&gt;&lt;property id=&quot;20300&quot; value=&quot;Slide 63 - &amp;quot;Drink before you get thirsty…. Rest before you get tired!&amp;quot;&quot;/&gt;&lt;property id=&quot;20307&quot; value=&quot;807&quot;/&gt;&lt;/object&gt;&lt;object type=&quot;3&quot; unique_id=&quot;10066&quot;&gt;&lt;property id=&quot;20148&quot; value=&quot;5&quot;/&gt;&lt;property id=&quot;20300&quot; value=&quot;Slide 64 - &amp;quot;The Woodcutter Story&amp;quot;&quot;/&gt;&lt;property id=&quot;20307&quot; value=&quot;805&quot;/&gt;&lt;/object&gt;&lt;object type=&quot;3&quot; unique_id=&quot;10067&quot;&gt;&lt;property id=&quot;20148&quot; value=&quot;5&quot;/&gt;&lt;property id=&quot;20300&quot; value=&quot;Slide 65 - &amp;quot;Thank you for your time!&amp;quot;&quot;/&gt;&lt;property id=&quot;20307&quot; value=&quot;277&quot;/&gt;&lt;/object&gt;&lt;object type=&quot;3&quot; unique_id=&quot;10068&quot;&gt;&lt;property id=&quot;20148&quot; value=&quot;5&quot;/&gt;&lt;property id=&quot;20300&quot; value=&quot;Slide 66 - &amp;quot;References &amp;quot;&quot;/&gt;&lt;property id=&quot;20307&quot; value=&quot;432&quot;/&gt;&lt;/object&gt;&lt;object type=&quot;3&quot; unique_id=&quot;10069&quot;&gt;&lt;property id=&quot;20148&quot; value=&quot;5&quot;/&gt;&lt;property id=&quot;20300&quot; value=&quot;Slide 67&quot;/&gt;&lt;property id=&quot;20307&quot; value=&quot;434&quot;/&gt;&lt;/object&gt;&lt;object type=&quot;3&quot; unique_id=&quot;10070&quot;&gt;&lt;property id=&quot;20148&quot; value=&quot;5&quot;/&gt;&lt;property id=&quot;20300&quot; value=&quot;Slide 68&quot;/&gt;&lt;property id=&quot;20307&quot; value=&quot;436&quot;/&gt;&lt;/object&gt;&lt;object type=&quot;3&quot; unique_id=&quot;10071&quot;&gt;&lt;property id=&quot;20148&quot; value=&quot;5&quot;/&gt;&lt;property id=&quot;20300&quot; value=&quot;Slide 69&quot;/&gt;&lt;property id=&quot;20307&quot; value=&quot;549&quot;/&gt;&lt;/object&gt;&lt;/object&gt;&lt;object type=&quot;8&quot; unique_id=&quot;10142&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ogo Slid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Logo Slid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848A3"/>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848A3"/>
            </a:solidFill>
            <a:effectLst/>
            <a:latin typeface="Times New Roman" charset="0"/>
            <a:ea typeface="ＭＳ Ｐゴシック" charset="0"/>
          </a:defRPr>
        </a:defPPr>
      </a:lstStyle>
    </a:lnDef>
  </a:objectDefaults>
  <a:extraClrSchemeLst>
    <a:extraClrScheme>
      <a:clrScheme name="Logo Sl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ogo Sl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ogo Sl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ogo Sl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ogo Sl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ogo Sl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ogo Sl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Slide">
  <a:themeElements>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848A3"/>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848A3"/>
            </a:solidFill>
            <a:effectLst/>
            <a:latin typeface="Times New Roman" charset="0"/>
            <a:ea typeface="ＭＳ Ｐゴシック"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5032</TotalTime>
  <Words>4421</Words>
  <Application>Microsoft Office PowerPoint</Application>
  <PresentationFormat>On-screen Show (4:3)</PresentationFormat>
  <Paragraphs>599</Paragraphs>
  <Slides>69</Slides>
  <Notes>69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69</vt:i4>
      </vt:variant>
    </vt:vector>
  </HeadingPairs>
  <TitlesOfParts>
    <vt:vector size="78" baseType="lpstr">
      <vt:lpstr>MS PGothic</vt:lpstr>
      <vt:lpstr>MS PGothic</vt:lpstr>
      <vt:lpstr>Arial</vt:lpstr>
      <vt:lpstr>Calibri</vt:lpstr>
      <vt:lpstr>Times New Roman</vt:lpstr>
      <vt:lpstr>Wingdings</vt:lpstr>
      <vt:lpstr>Custom Design</vt:lpstr>
      <vt:lpstr>Logo Slide</vt:lpstr>
      <vt:lpstr>Title Slide</vt:lpstr>
      <vt:lpstr> Changing Pain Pathways: Practical Strategies for Pain Education and Treatment   Ontario Physiotherapy Association  2018 Interaction Conference  </vt:lpstr>
      <vt:lpstr>     Presenters: Bonnie Cai-Duarte, BScPT, MSc, PT Sarah Sheffe, BA, MScOT, OT Reg. (Ont.)  Our Team: Cara Kircher - OT  Bronwen Moore - OT  </vt:lpstr>
      <vt:lpstr>Their stories</vt:lpstr>
      <vt:lpstr>PowerPoint Presentation</vt:lpstr>
      <vt:lpstr>Acute vs persistent pain</vt:lpstr>
      <vt:lpstr>Nociceptive pain</vt:lpstr>
      <vt:lpstr>Neuropathic pain</vt:lpstr>
      <vt:lpstr>Central Sensitization</vt:lpstr>
      <vt:lpstr>Pain 101</vt:lpstr>
      <vt:lpstr>Teaching concepts for self-management</vt:lpstr>
      <vt:lpstr>Pain protects us from harm</vt:lpstr>
      <vt:lpstr>PowerPoint Presentation</vt:lpstr>
      <vt:lpstr>Peripheral nerves</vt:lpstr>
      <vt:lpstr>PowerPoint Presentation</vt:lpstr>
      <vt:lpstr>Brain</vt:lpstr>
      <vt:lpstr>Brain</vt:lpstr>
      <vt:lpstr>PowerPoint Presentation</vt:lpstr>
      <vt:lpstr>Pain basics: Nociception</vt:lpstr>
      <vt:lpstr>PowerPoint Presentation</vt:lpstr>
      <vt:lpstr>The orchestra of pain</vt:lpstr>
      <vt:lpstr>Why do I still hurt? </vt:lpstr>
      <vt:lpstr>Pain can go on, even long after the body has healed</vt:lpstr>
      <vt:lpstr>When pain persists, the nervous system can become sensitized</vt:lpstr>
      <vt:lpstr>How does the nervous system get sensitized?</vt:lpstr>
      <vt:lpstr>Neuroplasticity and pain</vt:lpstr>
      <vt:lpstr>Pain in the “virtual body”</vt:lpstr>
      <vt:lpstr>Fear conditioning</vt:lpstr>
      <vt:lpstr>Will this pain go away?</vt:lpstr>
      <vt:lpstr>Always ask about pain</vt:lpstr>
      <vt:lpstr>Practice, practice, practice!</vt:lpstr>
      <vt:lpstr>PowerPoint Presentation</vt:lpstr>
      <vt:lpstr>Help clients to learn about  how pain works (pain education)</vt:lpstr>
      <vt:lpstr>PowerPoint Presentation</vt:lpstr>
      <vt:lpstr>Pain patterns</vt:lpstr>
      <vt:lpstr>The therapeutic window</vt:lpstr>
      <vt:lpstr>Tips for finding the therapeutic window</vt:lpstr>
      <vt:lpstr>Other ideas to keep in mind…</vt:lpstr>
      <vt:lpstr>Other ideas continued….</vt:lpstr>
      <vt:lpstr>3. Stress Management and Relaxation</vt:lpstr>
      <vt:lpstr>Stress is… </vt:lpstr>
      <vt:lpstr>PowerPoint Presentation</vt:lpstr>
      <vt:lpstr>Hypothalamus Pituitary Adrenal Axis</vt:lpstr>
      <vt:lpstr> Stress chemicals</vt:lpstr>
      <vt:lpstr>When is the stress response activated?</vt:lpstr>
      <vt:lpstr>When is stress helpful?</vt:lpstr>
      <vt:lpstr>When is stress harmful?</vt:lpstr>
      <vt:lpstr>Stress and pain</vt:lpstr>
      <vt:lpstr>How can I best manage my stress?</vt:lpstr>
      <vt:lpstr>1. Know warning signs of stress</vt:lpstr>
      <vt:lpstr>2. Movement</vt:lpstr>
      <vt:lpstr>3. Find ways to take control</vt:lpstr>
      <vt:lpstr>4. Relax regularly</vt:lpstr>
      <vt:lpstr>Relaxation Techniques</vt:lpstr>
      <vt:lpstr>PowerPoint Presentation</vt:lpstr>
      <vt:lpstr>PowerPoint Presentation</vt:lpstr>
      <vt:lpstr>Pacing: staying active, while respecting your limits.</vt:lpstr>
      <vt:lpstr>Finding the balance: activity and rest</vt:lpstr>
      <vt:lpstr>Pacing for  people who over-do, then over-rest (yo-yo)</vt:lpstr>
      <vt:lpstr>Finding balance</vt:lpstr>
      <vt:lpstr>Pacing for those who tend to rest too much? </vt:lpstr>
      <vt:lpstr>Pacing for those who tend to do too much?</vt:lpstr>
      <vt:lpstr>List of Activities to do while resting</vt:lpstr>
      <vt:lpstr>Drink before you get thirsty…. Rest before you get tired!</vt:lpstr>
      <vt:lpstr>The Woodcutter Story</vt:lpstr>
      <vt:lpstr>Thank you for your time!</vt:lpstr>
      <vt:lpstr>References </vt:lpstr>
      <vt:lpstr>PowerPoint Presentation</vt:lpstr>
      <vt:lpstr>PowerPoint Presentation</vt:lpstr>
      <vt:lpstr>PowerPoint Presentation</vt:lpstr>
    </vt:vector>
  </TitlesOfParts>
  <Company>UHN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Connors, Cara</dc:creator>
  <cp:lastModifiedBy>Leigh Anne Butler</cp:lastModifiedBy>
  <cp:revision>586</cp:revision>
  <cp:lastPrinted>2018-02-20T20:23:11Z</cp:lastPrinted>
  <dcterms:created xsi:type="dcterms:W3CDTF">2014-10-16T18:44:06Z</dcterms:created>
  <dcterms:modified xsi:type="dcterms:W3CDTF">2018-04-24T13:41:32Z</dcterms:modified>
</cp:coreProperties>
</file>