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  <p:sldMasterId id="2147483840" r:id="rId2"/>
  </p:sldMasterIdLst>
  <p:notesMasterIdLst>
    <p:notesMasterId r:id="rId28"/>
  </p:notesMasterIdLst>
  <p:sldIdLst>
    <p:sldId id="260" r:id="rId3"/>
    <p:sldId id="257" r:id="rId4"/>
    <p:sldId id="261" r:id="rId5"/>
    <p:sldId id="262" r:id="rId6"/>
    <p:sldId id="265" r:id="rId7"/>
    <p:sldId id="266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80" r:id="rId20"/>
    <p:sldId id="277" r:id="rId21"/>
    <p:sldId id="281" r:id="rId22"/>
    <p:sldId id="284" r:id="rId23"/>
    <p:sldId id="282" r:id="rId24"/>
    <p:sldId id="278" r:id="rId25"/>
    <p:sldId id="279" r:id="rId26"/>
    <p:sldId id="258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French" initials="SF" lastIdx="2" clrIdx="0">
    <p:extLst>
      <p:ext uri="{19B8F6BF-5375-455C-9EA6-DF929625EA0E}">
        <p15:presenceInfo xmlns:p15="http://schemas.microsoft.com/office/powerpoint/2012/main" userId="27057471-576a-41eb-9302-b7782f3060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0" autoAdjust="0"/>
    <p:restoredTop sz="91140" autoAdjust="0"/>
  </p:normalViewPr>
  <p:slideViewPr>
    <p:cSldViewPr snapToGrid="0">
      <p:cViewPr varScale="1">
        <p:scale>
          <a:sx n="85" d="100"/>
          <a:sy n="85" d="100"/>
        </p:scale>
        <p:origin x="1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4456B-B1D2-4A9C-833C-B2A81FFCCD43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CAD0B-B271-43F0-A92D-E1BB3E328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8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CAD0B-B271-43F0-A92D-E1BB3E3280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5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CAD0B-B271-43F0-A92D-E1BB3E3280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1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CAD0B-B271-43F0-A92D-E1BB3E3280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4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CAD0B-B271-43F0-A92D-E1BB3E3280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48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CAD0B-B271-43F0-A92D-E1BB3E3280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57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CAD0B-B271-43F0-A92D-E1BB3E3280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25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7AE-C6B5-4B65-A17B-FA5C02BF22D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DBB7-FF39-4BA2-932F-81638B129DD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70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7AE-C6B5-4B65-A17B-FA5C02BF22D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DBB7-FF39-4BA2-932F-81638B129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7AE-C6B5-4B65-A17B-FA5C02BF22D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DBB7-FF39-4BA2-932F-81638B129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53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44CF-CB9B-4355-BA33-F645444D91E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336C-A5C4-45F4-9525-45521307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89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44CF-CB9B-4355-BA33-F645444D91E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336C-A5C4-45F4-9525-45521307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41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44CF-CB9B-4355-BA33-F645444D91E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336C-A5C4-45F4-9525-45521307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15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44CF-CB9B-4355-BA33-F645444D91E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336C-A5C4-45F4-9525-45521307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71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44CF-CB9B-4355-BA33-F645444D91E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336C-A5C4-45F4-9525-45521307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00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44CF-CB9B-4355-BA33-F645444D91E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336C-A5C4-45F4-9525-45521307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83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44CF-CB9B-4355-BA33-F645444D91E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336C-A5C4-45F4-9525-45521307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3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44CF-CB9B-4355-BA33-F645444D91E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336C-A5C4-45F4-9525-45521307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3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89238" y="1637270"/>
            <a:ext cx="11219935" cy="208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219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13703"/>
            <a:ext cx="10058400" cy="435539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7AE-C6B5-4B65-A17B-FA5C02BF22D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DBB7-FF39-4BA2-932F-81638B129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5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44CF-CB9B-4355-BA33-F645444D91E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336C-A5C4-45F4-9525-45521307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53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44CF-CB9B-4355-BA33-F645444D91E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336C-A5C4-45F4-9525-45521307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14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B44CF-CB9B-4355-BA33-F645444D91E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E336C-A5C4-45F4-9525-45521307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9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7AE-C6B5-4B65-A17B-FA5C02BF22D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DBB7-FF39-4BA2-932F-81638B129DD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82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7AE-C6B5-4B65-A17B-FA5C02BF22D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DBB7-FF39-4BA2-932F-81638B129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7AE-C6B5-4B65-A17B-FA5C02BF22D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DBB7-FF39-4BA2-932F-81638B129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046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7AE-C6B5-4B65-A17B-FA5C02BF22D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DBB7-FF39-4BA2-932F-81638B129DD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89238" y="1637270"/>
            <a:ext cx="11219935" cy="208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8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7AE-C6B5-4B65-A17B-FA5C02BF22D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DBB7-FF39-4BA2-932F-81638B129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5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19FA7AE-C6B5-4B65-A17B-FA5C02BF22D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50DBB7-FF39-4BA2-932F-81638B129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8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A7AE-C6B5-4B65-A17B-FA5C02BF22D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DBB7-FF39-4BA2-932F-81638B129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6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i="0" u="non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9FA7AE-C6B5-4B65-A17B-FA5C02BF22D8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D50DBB7-FF39-4BA2-932F-81638B129DD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31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0" i="0" u="none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B44CF-CB9B-4355-BA33-F645444D91EA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E336C-A5C4-45F4-9525-45521307D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3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1080" y="2007970"/>
            <a:ext cx="10149840" cy="16459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365760" rIns="365760" rtlCol="0">
            <a:spAutoFit/>
          </a:bodyPr>
          <a:lstStyle/>
          <a:p>
            <a:pPr algn="ctr"/>
            <a:r>
              <a:rPr lang="en-CA" sz="4800" dirty="0">
                <a:latin typeface="+mj-lt"/>
              </a:rPr>
              <a:t>Improving primary care management of people with complex low back pain:</a:t>
            </a:r>
            <a:endParaRPr lang="en-US" sz="48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3846" y="3664127"/>
            <a:ext cx="7284309" cy="1200329"/>
          </a:xfrm>
          <a:prstGeom prst="rect">
            <a:avLst/>
          </a:prstGeom>
          <a:noFill/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sz="3600" dirty="0">
                <a:solidFill>
                  <a:schemeClr val="accent1"/>
                </a:solidFill>
              </a:rPr>
              <a:t>A feasibility study implementing the </a:t>
            </a:r>
            <a:r>
              <a:rPr lang="en-CA" sz="3600" b="1" dirty="0" err="1">
                <a:solidFill>
                  <a:schemeClr val="tx2"/>
                </a:solidFill>
              </a:rPr>
              <a:t>STarT</a:t>
            </a:r>
            <a:r>
              <a:rPr lang="en-CA" sz="3600" b="1" dirty="0">
                <a:solidFill>
                  <a:schemeClr val="tx2"/>
                </a:solidFill>
              </a:rPr>
              <a:t> Back </a:t>
            </a:r>
            <a:r>
              <a:rPr lang="en-CA" sz="3600" dirty="0">
                <a:solidFill>
                  <a:schemeClr val="accent1"/>
                </a:solidFill>
              </a:rPr>
              <a:t>model of care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4" name="Shape 85" descr="QL_F_RG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21330" y="485518"/>
            <a:ext cx="1652114" cy="11455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62013" y="5801498"/>
            <a:ext cx="10867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/>
              <a:t>Authors: </a:t>
            </a:r>
            <a:r>
              <a:rPr lang="en-CA" sz="1600" dirty="0"/>
              <a:t>Simon D French, David T Barber, Rachael Morkem, Jonathan C Hill, Graeme Leverette, Jordan Miller, Kathleen E Norman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857051" y="5017544"/>
            <a:ext cx="8477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Presentation to Ontario Physiotherapy Association InterACTION Conference, April 2018</a:t>
            </a:r>
          </a:p>
          <a:p>
            <a:pPr algn="ctr"/>
            <a:r>
              <a:rPr lang="en-CA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by Kathleen Norman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68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current study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442" y="1427206"/>
            <a:ext cx="4271732" cy="24006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182880" tIns="91440" rIns="182880" bIns="91440" rtlCol="0">
            <a:spAutoFit/>
          </a:bodyPr>
          <a:lstStyle/>
          <a:p>
            <a:r>
              <a:rPr lang="en-CA" altLang="en-US" sz="2400" dirty="0"/>
              <a:t>To determine the feasibility of undertaking a fully powered cluster randomized trial to evaluate the implementation of the </a:t>
            </a:r>
            <a:r>
              <a:rPr lang="en-CA" altLang="en-US" sz="2400" dirty="0" err="1"/>
              <a:t>STarT</a:t>
            </a:r>
            <a:r>
              <a:rPr lang="en-CA" altLang="en-US" sz="2400" dirty="0"/>
              <a:t> Back model of care into Ontario primary care</a:t>
            </a:r>
            <a:endParaRPr lang="en-US" sz="2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399903" y="1618737"/>
            <a:ext cx="4219833" cy="685800"/>
          </a:xfrm>
          <a:prstGeom prst="wedgeRoundRectCallout">
            <a:avLst>
              <a:gd name="adj1" fmla="val -65348"/>
              <a:gd name="adj2" fmla="val -1392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n-US" i="1" dirty="0"/>
              <a:t>Can we successfully recruit </a:t>
            </a:r>
            <a:r>
              <a:rPr lang="en-US" b="1" i="1" dirty="0"/>
              <a:t>physicians</a:t>
            </a:r>
            <a:r>
              <a:rPr lang="en-US" i="1" dirty="0"/>
              <a:t> in a family health team (FHT)?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399903" y="2456937"/>
            <a:ext cx="4219834" cy="685800"/>
          </a:xfrm>
          <a:prstGeom prst="wedgeRoundRectCallout">
            <a:avLst>
              <a:gd name="adj1" fmla="val -64583"/>
              <a:gd name="adj2" fmla="val -4635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n-US" i="1" dirty="0"/>
              <a:t>Can we successfully recruit </a:t>
            </a:r>
            <a:r>
              <a:rPr lang="en-US" b="1" i="1" dirty="0"/>
              <a:t>patients</a:t>
            </a:r>
            <a:r>
              <a:rPr lang="en-US" i="1" dirty="0"/>
              <a:t> through recruitment strategies at the FHT?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301049" y="3327243"/>
            <a:ext cx="3472250" cy="685800"/>
          </a:xfrm>
          <a:prstGeom prst="wedgeRoundRectCallout">
            <a:avLst>
              <a:gd name="adj1" fmla="val -64583"/>
              <a:gd name="adj2" fmla="val -4635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n-US" i="1" dirty="0"/>
              <a:t>Can we get the </a:t>
            </a:r>
            <a:r>
              <a:rPr lang="en-US" i="1" dirty="0" err="1"/>
              <a:t>STarT</a:t>
            </a:r>
            <a:r>
              <a:rPr lang="en-US" i="1" dirty="0"/>
              <a:t> Back tool implemented in the FHT setting?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124348" y="4265352"/>
            <a:ext cx="4022125" cy="728019"/>
          </a:xfrm>
          <a:prstGeom prst="wedgeRoundRectCallout">
            <a:avLst>
              <a:gd name="adj1" fmla="val -37993"/>
              <a:gd name="adj2" fmla="val -9911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n-US" i="1" dirty="0"/>
              <a:t>Will patients get the matched treatment appropriate to their risk category?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349532" y="5254699"/>
            <a:ext cx="3884143" cy="745854"/>
          </a:xfrm>
          <a:prstGeom prst="wedgeRoundRectCallout">
            <a:avLst>
              <a:gd name="adj1" fmla="val -25476"/>
              <a:gd name="adj2" fmla="val -2332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/>
            <a:r>
              <a:rPr lang="en-US" i="1" dirty="0"/>
              <a:t>What proportion of recruited patients will complete all the questionnaires?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7293429" y="4269259"/>
            <a:ext cx="4898572" cy="1841157"/>
          </a:xfrm>
          <a:prstGeom prst="cloudCallout">
            <a:avLst>
              <a:gd name="adj1" fmla="val -19718"/>
              <a:gd name="adj2" fmla="val -670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What do patients and physicians think of the </a:t>
            </a:r>
            <a:r>
              <a:rPr lang="en-US" dirty="0" err="1"/>
              <a:t>STarT</a:t>
            </a:r>
            <a:r>
              <a:rPr lang="en-US" dirty="0"/>
              <a:t> Back tool and the determination of appropriate treatment?</a:t>
            </a:r>
          </a:p>
        </p:txBody>
      </p:sp>
    </p:spTree>
    <p:extLst>
      <p:ext uri="{BB962C8B-B14F-4D97-AF65-F5344CB8AC3E}">
        <p14:creationId xmlns:p14="http://schemas.microsoft.com/office/powerpoint/2010/main" val="325008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126" y="415260"/>
            <a:ext cx="5227874" cy="5798263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1306286" y="1224642"/>
            <a:ext cx="2705100" cy="11974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Academic Family Health Team </a:t>
            </a:r>
          </a:p>
          <a:p>
            <a:pPr algn="ctr"/>
            <a:r>
              <a:rPr lang="en-US" dirty="0"/>
              <a:t>(22 physicians)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676400" y="2786743"/>
            <a:ext cx="1959429" cy="7837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 physicians recruited (5 FTE)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823606" y="2258786"/>
            <a:ext cx="2119993" cy="16709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dirty="0">
                <a:ea typeface="ヒラギノ角ゴ ProN W3" pitchFamily="11" charset="-128"/>
                <a:sym typeface="Gill Sans"/>
              </a:rPr>
              <a:t>Physicians attended two 1-hour educational workshops on the management of low back pain using the </a:t>
            </a:r>
            <a:r>
              <a:rPr lang="en-US" sz="1400" dirty="0" err="1">
                <a:ea typeface="ヒラギノ角ゴ ProN W3" pitchFamily="11" charset="-128"/>
                <a:sym typeface="Gill Sans"/>
              </a:rPr>
              <a:t>STarT</a:t>
            </a:r>
            <a:r>
              <a:rPr lang="en-US" sz="1400" dirty="0">
                <a:ea typeface="ヒラギノ角ゴ ProN W3" pitchFamily="11" charset="-128"/>
                <a:sym typeface="Gill Sans"/>
              </a:rPr>
              <a:t> Back Tool.  </a:t>
            </a:r>
            <a:endParaRPr lang="en-CA" sz="1400" dirty="0">
              <a:ea typeface="ヒラギノ角ゴ ProN W3" pitchFamily="11" charset="-128"/>
              <a:sym typeface="Gill Sans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072512"/>
              </p:ext>
            </p:extLst>
          </p:nvPr>
        </p:nvGraphicFramePr>
        <p:xfrm>
          <a:off x="1676400" y="4180114"/>
          <a:ext cx="4243133" cy="1800651"/>
        </p:xfrm>
        <a:graphic>
          <a:graphicData uri="http://schemas.openxmlformats.org/drawingml/2006/table">
            <a:tbl>
              <a:tblPr/>
              <a:tblGrid>
                <a:gridCol w="316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799">
                <a:tc gridSpan="2">
                  <a:txBody>
                    <a:bodyPr/>
                    <a:lstStyle>
                      <a:lvl1pPr defTabSz="3844925">
                        <a:spcBef>
                          <a:spcPct val="20000"/>
                        </a:spcBef>
                        <a:buFont typeface="Arial" charset="0"/>
                        <a:defRPr sz="123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3844925">
                        <a:spcBef>
                          <a:spcPct val="20000"/>
                        </a:spcBef>
                        <a:buFont typeface="Arial" charset="0"/>
                        <a:defRPr sz="107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3844925">
                        <a:spcBef>
                          <a:spcPct val="20000"/>
                        </a:spcBef>
                        <a:buFont typeface="Arial" charset="0"/>
                        <a:defRPr sz="93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3844925">
                        <a:spcBef>
                          <a:spcPct val="20000"/>
                        </a:spcBef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3844925">
                        <a:spcBef>
                          <a:spcPct val="20000"/>
                        </a:spcBef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38449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ヒラギノ角ゴ ProN W3" charset="-128"/>
                          <a:sym typeface="Gill Sans" charset="0"/>
                        </a:rPr>
                        <a:t>Physician characteristics</a:t>
                      </a:r>
                      <a:endParaRPr kumimoji="0" lang="en-CA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91476" marR="91476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>
                      <a:lvl1pPr defTabSz="3844925">
                        <a:spcBef>
                          <a:spcPct val="20000"/>
                        </a:spcBef>
                        <a:buFont typeface="Arial" charset="0"/>
                        <a:defRPr sz="123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3844925">
                        <a:spcBef>
                          <a:spcPct val="20000"/>
                        </a:spcBef>
                        <a:buFont typeface="Arial" charset="0"/>
                        <a:defRPr sz="107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3844925">
                        <a:spcBef>
                          <a:spcPct val="20000"/>
                        </a:spcBef>
                        <a:buFont typeface="Arial" charset="0"/>
                        <a:defRPr sz="93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3844925">
                        <a:spcBef>
                          <a:spcPct val="20000"/>
                        </a:spcBef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3844925">
                        <a:spcBef>
                          <a:spcPct val="20000"/>
                        </a:spcBef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38449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-128"/>
                          <a:sym typeface="Gill Sans" charset="0"/>
                        </a:rPr>
                        <a:t>Participating physicians (n)</a:t>
                      </a:r>
                      <a:endParaRPr kumimoji="0" lang="en-CA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91476" marR="91476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3844925">
                        <a:spcBef>
                          <a:spcPct val="20000"/>
                        </a:spcBef>
                        <a:buFont typeface="Arial" charset="0"/>
                        <a:defRPr sz="123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3844925">
                        <a:spcBef>
                          <a:spcPct val="20000"/>
                        </a:spcBef>
                        <a:buFont typeface="Arial" charset="0"/>
                        <a:defRPr sz="107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3844925">
                        <a:spcBef>
                          <a:spcPct val="20000"/>
                        </a:spcBef>
                        <a:buFont typeface="Arial" charset="0"/>
                        <a:defRPr sz="93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3844925">
                        <a:spcBef>
                          <a:spcPct val="20000"/>
                        </a:spcBef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3844925">
                        <a:spcBef>
                          <a:spcPct val="20000"/>
                        </a:spcBef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38449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-128"/>
                          <a:sym typeface="Gill Sans" charset="0"/>
                        </a:rPr>
                        <a:t>14</a:t>
                      </a:r>
                      <a:endParaRPr kumimoji="0" lang="en-CA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91476" marR="91476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>
                      <a:lvl1pPr defTabSz="3844925">
                        <a:spcBef>
                          <a:spcPct val="20000"/>
                        </a:spcBef>
                        <a:buFont typeface="Arial" charset="0"/>
                        <a:defRPr sz="123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3844925">
                        <a:spcBef>
                          <a:spcPct val="20000"/>
                        </a:spcBef>
                        <a:buFont typeface="Arial" charset="0"/>
                        <a:defRPr sz="107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3844925">
                        <a:spcBef>
                          <a:spcPct val="20000"/>
                        </a:spcBef>
                        <a:buFont typeface="Arial" charset="0"/>
                        <a:defRPr sz="93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3844925">
                        <a:spcBef>
                          <a:spcPct val="20000"/>
                        </a:spcBef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3844925">
                        <a:spcBef>
                          <a:spcPct val="20000"/>
                        </a:spcBef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38449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-128"/>
                          <a:sym typeface="Gill Sans" charset="0"/>
                        </a:rPr>
                        <a:t>Age; mean (SD)</a:t>
                      </a:r>
                      <a:endParaRPr kumimoji="0" lang="en-CA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91476" marR="91476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3844925">
                        <a:spcBef>
                          <a:spcPct val="20000"/>
                        </a:spcBef>
                        <a:buFont typeface="Arial" charset="0"/>
                        <a:defRPr sz="123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3844925">
                        <a:spcBef>
                          <a:spcPct val="20000"/>
                        </a:spcBef>
                        <a:buFont typeface="Arial" charset="0"/>
                        <a:defRPr sz="107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3844925">
                        <a:spcBef>
                          <a:spcPct val="20000"/>
                        </a:spcBef>
                        <a:buFont typeface="Arial" charset="0"/>
                        <a:defRPr sz="93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3844925">
                        <a:spcBef>
                          <a:spcPct val="20000"/>
                        </a:spcBef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3844925">
                        <a:spcBef>
                          <a:spcPct val="20000"/>
                        </a:spcBef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38449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-128"/>
                          <a:sym typeface="Gill Sans" charset="0"/>
                        </a:rPr>
                        <a:t>49.8 (10.0)</a:t>
                      </a:r>
                      <a:endParaRPr kumimoji="0" lang="en-CA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91476" marR="91476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>
                      <a:lvl1pPr defTabSz="3844925">
                        <a:spcBef>
                          <a:spcPct val="20000"/>
                        </a:spcBef>
                        <a:buFont typeface="Arial" charset="0"/>
                        <a:defRPr sz="123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3844925">
                        <a:spcBef>
                          <a:spcPct val="20000"/>
                        </a:spcBef>
                        <a:buFont typeface="Arial" charset="0"/>
                        <a:defRPr sz="107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3844925">
                        <a:spcBef>
                          <a:spcPct val="20000"/>
                        </a:spcBef>
                        <a:buFont typeface="Arial" charset="0"/>
                        <a:defRPr sz="93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3844925">
                        <a:spcBef>
                          <a:spcPct val="20000"/>
                        </a:spcBef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3844925">
                        <a:spcBef>
                          <a:spcPct val="20000"/>
                        </a:spcBef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38449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-128"/>
                          <a:sym typeface="Gill Sans" charset="0"/>
                        </a:rPr>
                        <a:t>Female / Male (%)</a:t>
                      </a:r>
                      <a:endParaRPr kumimoji="0" lang="en-CA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91476" marR="91476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3844925">
                        <a:spcBef>
                          <a:spcPct val="20000"/>
                        </a:spcBef>
                        <a:buFont typeface="Arial" charset="0"/>
                        <a:defRPr sz="123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3844925">
                        <a:spcBef>
                          <a:spcPct val="20000"/>
                        </a:spcBef>
                        <a:buFont typeface="Arial" charset="0"/>
                        <a:defRPr sz="107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3844925">
                        <a:spcBef>
                          <a:spcPct val="20000"/>
                        </a:spcBef>
                        <a:buFont typeface="Arial" charset="0"/>
                        <a:defRPr sz="93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3844925">
                        <a:spcBef>
                          <a:spcPct val="20000"/>
                        </a:spcBef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3844925">
                        <a:spcBef>
                          <a:spcPct val="20000"/>
                        </a:spcBef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38449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-128"/>
                          <a:sym typeface="Gill Sans" charset="0"/>
                        </a:rPr>
                        <a:t>71% / 29%</a:t>
                      </a:r>
                      <a:endParaRPr kumimoji="0" lang="en-CA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91476" marR="91476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>
                      <a:lvl1pPr defTabSz="3844925">
                        <a:spcBef>
                          <a:spcPct val="20000"/>
                        </a:spcBef>
                        <a:buFont typeface="Arial" charset="0"/>
                        <a:defRPr sz="123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3844925">
                        <a:spcBef>
                          <a:spcPct val="20000"/>
                        </a:spcBef>
                        <a:buFont typeface="Arial" charset="0"/>
                        <a:defRPr sz="107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3844925">
                        <a:spcBef>
                          <a:spcPct val="20000"/>
                        </a:spcBef>
                        <a:buFont typeface="Arial" charset="0"/>
                        <a:defRPr sz="93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3844925">
                        <a:spcBef>
                          <a:spcPct val="20000"/>
                        </a:spcBef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3844925">
                        <a:spcBef>
                          <a:spcPct val="20000"/>
                        </a:spcBef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38449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-128"/>
                          <a:sym typeface="Gill Sans" charset="0"/>
                        </a:rPr>
                        <a:t>No. clinical hours/week; mean (SD)</a:t>
                      </a:r>
                      <a:endParaRPr kumimoji="0" lang="en-CA" altLang="x-non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91476" marR="91476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3844925">
                        <a:spcBef>
                          <a:spcPct val="20000"/>
                        </a:spcBef>
                        <a:buFont typeface="Arial" charset="0"/>
                        <a:defRPr sz="123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1pPr>
                      <a:lvl2pPr marL="742950" indent="-285750" defTabSz="3844925">
                        <a:spcBef>
                          <a:spcPct val="20000"/>
                        </a:spcBef>
                        <a:buFont typeface="Arial" charset="0"/>
                        <a:defRPr sz="107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2pPr>
                      <a:lvl3pPr marL="1143000" indent="-228600" defTabSz="3844925">
                        <a:spcBef>
                          <a:spcPct val="20000"/>
                        </a:spcBef>
                        <a:buFont typeface="Arial" charset="0"/>
                        <a:defRPr sz="93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3pPr>
                      <a:lvl4pPr marL="1600200" indent="-228600" defTabSz="3844925">
                        <a:spcBef>
                          <a:spcPct val="20000"/>
                        </a:spcBef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4pPr>
                      <a:lvl5pPr marL="2057400" indent="-228600" defTabSz="3844925">
                        <a:spcBef>
                          <a:spcPct val="20000"/>
                        </a:spcBef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5pPr>
                      <a:lvl6pPr marL="25146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6pPr>
                      <a:lvl7pPr marL="29718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7pPr>
                      <a:lvl8pPr marL="34290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8pPr>
                      <a:lvl9pPr marL="3886200" indent="-228600" defTabSz="38449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7600">
                          <a:solidFill>
                            <a:schemeClr val="tx1"/>
                          </a:solidFill>
                          <a:latin typeface="Calibri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38449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ヒラギノ角ゴ ProN W3" charset="-128"/>
                          <a:sym typeface="Gill Sans" charset="0"/>
                        </a:rPr>
                        <a:t>16.7 (6.3)</a:t>
                      </a:r>
                      <a:endParaRPr kumimoji="0" lang="en-CA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91476" marR="91476" marT="45690" marB="456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08214" y="415260"/>
            <a:ext cx="3244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j-lt"/>
              </a:rPr>
              <a:t>Recruitment</a:t>
            </a:r>
          </a:p>
        </p:txBody>
      </p:sp>
      <p:sp>
        <p:nvSpPr>
          <p:cNvPr id="38" name="Down Arrow 37"/>
          <p:cNvSpPr/>
          <p:nvPr/>
        </p:nvSpPr>
        <p:spPr>
          <a:xfrm>
            <a:off x="2574471" y="2422071"/>
            <a:ext cx="163285" cy="36467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>
            <a:off x="2574470" y="3570514"/>
            <a:ext cx="163286" cy="60959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1676400" y="1306286"/>
            <a:ext cx="1959429" cy="7837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 physicians recruited (5 FTE)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8214" y="415260"/>
            <a:ext cx="3244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+mj-lt"/>
              </a:rPr>
              <a:t>Recruitment</a:t>
            </a:r>
          </a:p>
        </p:txBody>
      </p:sp>
      <p:sp>
        <p:nvSpPr>
          <p:cNvPr id="2" name="Down Arrow 1"/>
          <p:cNvSpPr/>
          <p:nvPr/>
        </p:nvSpPr>
        <p:spPr>
          <a:xfrm>
            <a:off x="2588077" y="2122715"/>
            <a:ext cx="136071" cy="337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799" y="2427514"/>
            <a:ext cx="241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Patient recruitment efforts underway for 6 months</a:t>
            </a:r>
          </a:p>
        </p:txBody>
      </p:sp>
      <p:sp>
        <p:nvSpPr>
          <p:cNvPr id="10" name="Down Arrow 9"/>
          <p:cNvSpPr/>
          <p:nvPr/>
        </p:nvSpPr>
        <p:spPr>
          <a:xfrm>
            <a:off x="2588076" y="2979632"/>
            <a:ext cx="136071" cy="337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072243" y="3349745"/>
            <a:ext cx="3309257" cy="928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n= 36 prospective patients recruited, </a:t>
            </a:r>
            <a:r>
              <a:rPr lang="en-US" sz="1600" i="1" dirty="0"/>
              <a:t>almost all through the clinic reception staff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492579" y="4767783"/>
            <a:ext cx="2628900" cy="9281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n = 10 excluded:</a:t>
            </a:r>
          </a:p>
          <a:p>
            <a:pPr algn="ctr"/>
            <a:r>
              <a:rPr lang="en-US" sz="1200" dirty="0"/>
              <a:t>5: patient’s doctor not participating</a:t>
            </a:r>
          </a:p>
          <a:p>
            <a:pPr algn="ctr"/>
            <a:r>
              <a:rPr lang="en-US" sz="1200" dirty="0"/>
              <a:t>4: excluded on clinical eligibility</a:t>
            </a:r>
          </a:p>
          <a:p>
            <a:pPr algn="ctr"/>
            <a:r>
              <a:rPr lang="en-US" sz="1200" dirty="0"/>
              <a:t>1: refused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22171" y="4767783"/>
            <a:ext cx="1159329" cy="928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n= 26 included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3584528" y="4365171"/>
            <a:ext cx="136071" cy="337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076448" y="4354127"/>
            <a:ext cx="136071" cy="33745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887764"/>
              </p:ext>
            </p:extLst>
          </p:nvPr>
        </p:nvGraphicFramePr>
        <p:xfrm>
          <a:off x="6215739" y="1517675"/>
          <a:ext cx="5508174" cy="395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2290">
                  <a:extLst>
                    <a:ext uri="{9D8B030D-6E8A-4147-A177-3AD203B41FA5}">
                      <a16:colId xmlns:a16="http://schemas.microsoft.com/office/drawing/2014/main" val="3013832097"/>
                    </a:ext>
                  </a:extLst>
                </a:gridCol>
                <a:gridCol w="1915884">
                  <a:extLst>
                    <a:ext uri="{9D8B030D-6E8A-4147-A177-3AD203B41FA5}">
                      <a16:colId xmlns:a16="http://schemas.microsoft.com/office/drawing/2014/main" val="38382815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N = 21 of 26 answered</a:t>
                      </a:r>
                      <a:r>
                        <a:rPr lang="en-US" baseline="0" dirty="0"/>
                        <a:t> questions about demographics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219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 (mean ± SD, [min-max])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 ± 16 [19-87]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172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Gender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 </a:t>
                      </a:r>
                      <a:r>
                        <a:rPr lang="en-US" baseline="0" dirty="0"/>
                        <a:t>F / 7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78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Employed?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full-time</a:t>
                      </a:r>
                    </a:p>
                    <a:p>
                      <a:r>
                        <a:rPr lang="en-US" i="1" dirty="0"/>
                        <a:t>Others</a:t>
                      </a:r>
                      <a:r>
                        <a:rPr lang="en-US" i="1" baseline="0" dirty="0"/>
                        <a:t> no data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90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Any</a:t>
                      </a:r>
                      <a:r>
                        <a:rPr lang="en-US" baseline="0" dirty="0"/>
                        <a:t> previous episodes of back pain?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Yes =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184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Length of current episode</a:t>
                      </a:r>
                      <a:r>
                        <a:rPr lang="en-US" baseline="0" dirty="0"/>
                        <a:t> of LBP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&gt;</a:t>
                      </a:r>
                      <a:r>
                        <a:rPr lang="en-US" i="0" baseline="0" dirty="0"/>
                        <a:t> 12 months: 8</a:t>
                      </a:r>
                    </a:p>
                    <a:p>
                      <a:r>
                        <a:rPr lang="en-US" i="0" dirty="0"/>
                        <a:t>6-12 months: 3</a:t>
                      </a:r>
                    </a:p>
                    <a:p>
                      <a:r>
                        <a:rPr lang="en-US" i="0" dirty="0"/>
                        <a:t>3-6 months: 4</a:t>
                      </a:r>
                    </a:p>
                    <a:p>
                      <a:r>
                        <a:rPr lang="en-US" i="0" dirty="0"/>
                        <a:t>2-3 months: 2</a:t>
                      </a:r>
                    </a:p>
                    <a:p>
                      <a:r>
                        <a:rPr lang="en-US" i="1" dirty="0"/>
                        <a:t>Shorter</a:t>
                      </a:r>
                      <a:r>
                        <a:rPr lang="en-US" i="0" dirty="0"/>
                        <a:t>: 3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391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WSIB</a:t>
                      </a:r>
                      <a:r>
                        <a:rPr lang="en-US" baseline="0" dirty="0"/>
                        <a:t>, MVA or other coverage: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1 of 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196666"/>
                  </a:ext>
                </a:extLst>
              </a:tr>
            </a:tbl>
          </a:graphicData>
        </a:graphic>
      </p:graphicFrame>
      <p:sp>
        <p:nvSpPr>
          <p:cNvPr id="19" name="Freeform 18"/>
          <p:cNvSpPr/>
          <p:nvPr/>
        </p:nvSpPr>
        <p:spPr>
          <a:xfrm>
            <a:off x="4430486" y="1676399"/>
            <a:ext cx="1600200" cy="3624943"/>
          </a:xfrm>
          <a:custGeom>
            <a:avLst/>
            <a:gdLst>
              <a:gd name="connsiteX0" fmla="*/ 0 w 451757"/>
              <a:gd name="connsiteY0" fmla="*/ 1284514 h 1284514"/>
              <a:gd name="connsiteX1" fmla="*/ 48986 w 451757"/>
              <a:gd name="connsiteY1" fmla="*/ 1186543 h 1284514"/>
              <a:gd name="connsiteX2" fmla="*/ 114300 w 451757"/>
              <a:gd name="connsiteY2" fmla="*/ 1061357 h 1284514"/>
              <a:gd name="connsiteX3" fmla="*/ 168729 w 451757"/>
              <a:gd name="connsiteY3" fmla="*/ 930729 h 1284514"/>
              <a:gd name="connsiteX4" fmla="*/ 261257 w 451757"/>
              <a:gd name="connsiteY4" fmla="*/ 713014 h 1284514"/>
              <a:gd name="connsiteX5" fmla="*/ 299357 w 451757"/>
              <a:gd name="connsiteY5" fmla="*/ 598714 h 1284514"/>
              <a:gd name="connsiteX6" fmla="*/ 348343 w 451757"/>
              <a:gd name="connsiteY6" fmla="*/ 478972 h 1284514"/>
              <a:gd name="connsiteX7" fmla="*/ 402772 w 451757"/>
              <a:gd name="connsiteY7" fmla="*/ 288472 h 1284514"/>
              <a:gd name="connsiteX8" fmla="*/ 446314 w 451757"/>
              <a:gd name="connsiteY8" fmla="*/ 76200 h 1284514"/>
              <a:gd name="connsiteX9" fmla="*/ 451757 w 451757"/>
              <a:gd name="connsiteY9" fmla="*/ 0 h 1284514"/>
              <a:gd name="connsiteX0" fmla="*/ 0 w 451757"/>
              <a:gd name="connsiteY0" fmla="*/ 1284514 h 1284514"/>
              <a:gd name="connsiteX1" fmla="*/ 48986 w 451757"/>
              <a:gd name="connsiteY1" fmla="*/ 1186543 h 1284514"/>
              <a:gd name="connsiteX2" fmla="*/ 114300 w 451757"/>
              <a:gd name="connsiteY2" fmla="*/ 1061357 h 1284514"/>
              <a:gd name="connsiteX3" fmla="*/ 168729 w 451757"/>
              <a:gd name="connsiteY3" fmla="*/ 930729 h 1284514"/>
              <a:gd name="connsiteX4" fmla="*/ 261257 w 451757"/>
              <a:gd name="connsiteY4" fmla="*/ 713014 h 1284514"/>
              <a:gd name="connsiteX5" fmla="*/ 299357 w 451757"/>
              <a:gd name="connsiteY5" fmla="*/ 598714 h 1284514"/>
              <a:gd name="connsiteX6" fmla="*/ 348343 w 451757"/>
              <a:gd name="connsiteY6" fmla="*/ 478972 h 1284514"/>
              <a:gd name="connsiteX7" fmla="*/ 446314 w 451757"/>
              <a:gd name="connsiteY7" fmla="*/ 76200 h 1284514"/>
              <a:gd name="connsiteX8" fmla="*/ 451757 w 451757"/>
              <a:gd name="connsiteY8" fmla="*/ 0 h 1284514"/>
              <a:gd name="connsiteX0" fmla="*/ 0 w 451757"/>
              <a:gd name="connsiteY0" fmla="*/ 1284514 h 1284514"/>
              <a:gd name="connsiteX1" fmla="*/ 48986 w 451757"/>
              <a:gd name="connsiteY1" fmla="*/ 1186543 h 1284514"/>
              <a:gd name="connsiteX2" fmla="*/ 114300 w 451757"/>
              <a:gd name="connsiteY2" fmla="*/ 1061357 h 1284514"/>
              <a:gd name="connsiteX3" fmla="*/ 168729 w 451757"/>
              <a:gd name="connsiteY3" fmla="*/ 930729 h 1284514"/>
              <a:gd name="connsiteX4" fmla="*/ 261257 w 451757"/>
              <a:gd name="connsiteY4" fmla="*/ 713014 h 1284514"/>
              <a:gd name="connsiteX5" fmla="*/ 299357 w 451757"/>
              <a:gd name="connsiteY5" fmla="*/ 598714 h 1284514"/>
              <a:gd name="connsiteX6" fmla="*/ 446314 w 451757"/>
              <a:gd name="connsiteY6" fmla="*/ 76200 h 1284514"/>
              <a:gd name="connsiteX7" fmla="*/ 451757 w 451757"/>
              <a:gd name="connsiteY7" fmla="*/ 0 h 1284514"/>
              <a:gd name="connsiteX0" fmla="*/ 0 w 451757"/>
              <a:gd name="connsiteY0" fmla="*/ 1284514 h 1284514"/>
              <a:gd name="connsiteX1" fmla="*/ 48986 w 451757"/>
              <a:gd name="connsiteY1" fmla="*/ 1186543 h 1284514"/>
              <a:gd name="connsiteX2" fmla="*/ 114300 w 451757"/>
              <a:gd name="connsiteY2" fmla="*/ 1061357 h 1284514"/>
              <a:gd name="connsiteX3" fmla="*/ 168729 w 451757"/>
              <a:gd name="connsiteY3" fmla="*/ 930729 h 1284514"/>
              <a:gd name="connsiteX4" fmla="*/ 261257 w 451757"/>
              <a:gd name="connsiteY4" fmla="*/ 713014 h 1284514"/>
              <a:gd name="connsiteX5" fmla="*/ 446314 w 451757"/>
              <a:gd name="connsiteY5" fmla="*/ 76200 h 1284514"/>
              <a:gd name="connsiteX6" fmla="*/ 451757 w 451757"/>
              <a:gd name="connsiteY6" fmla="*/ 0 h 1284514"/>
              <a:gd name="connsiteX0" fmla="*/ 0 w 451757"/>
              <a:gd name="connsiteY0" fmla="*/ 1284514 h 1284514"/>
              <a:gd name="connsiteX1" fmla="*/ 48986 w 451757"/>
              <a:gd name="connsiteY1" fmla="*/ 1186543 h 1284514"/>
              <a:gd name="connsiteX2" fmla="*/ 114300 w 451757"/>
              <a:gd name="connsiteY2" fmla="*/ 1061357 h 1284514"/>
              <a:gd name="connsiteX3" fmla="*/ 261257 w 451757"/>
              <a:gd name="connsiteY3" fmla="*/ 713014 h 1284514"/>
              <a:gd name="connsiteX4" fmla="*/ 446314 w 451757"/>
              <a:gd name="connsiteY4" fmla="*/ 76200 h 1284514"/>
              <a:gd name="connsiteX5" fmla="*/ 451757 w 451757"/>
              <a:gd name="connsiteY5" fmla="*/ 0 h 1284514"/>
              <a:gd name="connsiteX0" fmla="*/ 0 w 451757"/>
              <a:gd name="connsiteY0" fmla="*/ 1284514 h 1284514"/>
              <a:gd name="connsiteX1" fmla="*/ 48986 w 451757"/>
              <a:gd name="connsiteY1" fmla="*/ 1186543 h 1284514"/>
              <a:gd name="connsiteX2" fmla="*/ 261257 w 451757"/>
              <a:gd name="connsiteY2" fmla="*/ 713014 h 1284514"/>
              <a:gd name="connsiteX3" fmla="*/ 446314 w 451757"/>
              <a:gd name="connsiteY3" fmla="*/ 76200 h 1284514"/>
              <a:gd name="connsiteX4" fmla="*/ 451757 w 451757"/>
              <a:gd name="connsiteY4" fmla="*/ 0 h 1284514"/>
              <a:gd name="connsiteX0" fmla="*/ 0 w 740228"/>
              <a:gd name="connsiteY0" fmla="*/ 2460171 h 2460171"/>
              <a:gd name="connsiteX1" fmla="*/ 48986 w 740228"/>
              <a:gd name="connsiteY1" fmla="*/ 2362200 h 2460171"/>
              <a:gd name="connsiteX2" fmla="*/ 261257 w 740228"/>
              <a:gd name="connsiteY2" fmla="*/ 1888671 h 2460171"/>
              <a:gd name="connsiteX3" fmla="*/ 446314 w 740228"/>
              <a:gd name="connsiteY3" fmla="*/ 1251857 h 2460171"/>
              <a:gd name="connsiteX4" fmla="*/ 740228 w 740228"/>
              <a:gd name="connsiteY4" fmla="*/ 0 h 2460171"/>
              <a:gd name="connsiteX0" fmla="*/ 0 w 740228"/>
              <a:gd name="connsiteY0" fmla="*/ 2460171 h 2460171"/>
              <a:gd name="connsiteX1" fmla="*/ 48986 w 740228"/>
              <a:gd name="connsiteY1" fmla="*/ 2362200 h 2460171"/>
              <a:gd name="connsiteX2" fmla="*/ 261257 w 740228"/>
              <a:gd name="connsiteY2" fmla="*/ 1888671 h 2460171"/>
              <a:gd name="connsiteX3" fmla="*/ 446314 w 740228"/>
              <a:gd name="connsiteY3" fmla="*/ 1251857 h 2460171"/>
              <a:gd name="connsiteX4" fmla="*/ 740228 w 740228"/>
              <a:gd name="connsiteY4" fmla="*/ 0 h 2460171"/>
              <a:gd name="connsiteX0" fmla="*/ 0 w 1485900"/>
              <a:gd name="connsiteY0" fmla="*/ 3624943 h 3624943"/>
              <a:gd name="connsiteX1" fmla="*/ 794658 w 1485900"/>
              <a:gd name="connsiteY1" fmla="*/ 2362200 h 3624943"/>
              <a:gd name="connsiteX2" fmla="*/ 1006929 w 1485900"/>
              <a:gd name="connsiteY2" fmla="*/ 1888671 h 3624943"/>
              <a:gd name="connsiteX3" fmla="*/ 1191986 w 1485900"/>
              <a:gd name="connsiteY3" fmla="*/ 1251857 h 3624943"/>
              <a:gd name="connsiteX4" fmla="*/ 1485900 w 1485900"/>
              <a:gd name="connsiteY4" fmla="*/ 0 h 3624943"/>
              <a:gd name="connsiteX0" fmla="*/ 0 w 1485900"/>
              <a:gd name="connsiteY0" fmla="*/ 3624943 h 3662422"/>
              <a:gd name="connsiteX1" fmla="*/ 451758 w 1485900"/>
              <a:gd name="connsiteY1" fmla="*/ 3521528 h 3662422"/>
              <a:gd name="connsiteX2" fmla="*/ 1006929 w 1485900"/>
              <a:gd name="connsiteY2" fmla="*/ 1888671 h 3662422"/>
              <a:gd name="connsiteX3" fmla="*/ 1191986 w 1485900"/>
              <a:gd name="connsiteY3" fmla="*/ 1251857 h 3662422"/>
              <a:gd name="connsiteX4" fmla="*/ 1485900 w 1485900"/>
              <a:gd name="connsiteY4" fmla="*/ 0 h 3662422"/>
              <a:gd name="connsiteX0" fmla="*/ 0 w 1485900"/>
              <a:gd name="connsiteY0" fmla="*/ 3624943 h 3709135"/>
              <a:gd name="connsiteX1" fmla="*/ 451758 w 1485900"/>
              <a:gd name="connsiteY1" fmla="*/ 3521528 h 3709135"/>
              <a:gd name="connsiteX2" fmla="*/ 1191986 w 1485900"/>
              <a:gd name="connsiteY2" fmla="*/ 1251857 h 3709135"/>
              <a:gd name="connsiteX3" fmla="*/ 1485900 w 1485900"/>
              <a:gd name="connsiteY3" fmla="*/ 0 h 3709135"/>
              <a:gd name="connsiteX0" fmla="*/ 0 w 1485900"/>
              <a:gd name="connsiteY0" fmla="*/ 3624943 h 3801477"/>
              <a:gd name="connsiteX1" fmla="*/ 451758 w 1485900"/>
              <a:gd name="connsiteY1" fmla="*/ 3521528 h 3801477"/>
              <a:gd name="connsiteX2" fmla="*/ 1485900 w 1485900"/>
              <a:gd name="connsiteY2" fmla="*/ 0 h 3801477"/>
              <a:gd name="connsiteX0" fmla="*/ 0 w 1485900"/>
              <a:gd name="connsiteY0" fmla="*/ 3624943 h 3624943"/>
              <a:gd name="connsiteX1" fmla="*/ 898072 w 1485900"/>
              <a:gd name="connsiteY1" fmla="*/ 2046514 h 3624943"/>
              <a:gd name="connsiteX2" fmla="*/ 1485900 w 1485900"/>
              <a:gd name="connsiteY2" fmla="*/ 0 h 3624943"/>
              <a:gd name="connsiteX0" fmla="*/ 0 w 1485900"/>
              <a:gd name="connsiteY0" fmla="*/ 3626174 h 3626174"/>
              <a:gd name="connsiteX1" fmla="*/ 898072 w 1485900"/>
              <a:gd name="connsiteY1" fmla="*/ 2047745 h 3626174"/>
              <a:gd name="connsiteX2" fmla="*/ 1485900 w 1485900"/>
              <a:gd name="connsiteY2" fmla="*/ 1231 h 3626174"/>
              <a:gd name="connsiteX0" fmla="*/ 0 w 1485900"/>
              <a:gd name="connsiteY0" fmla="*/ 3626174 h 3626174"/>
              <a:gd name="connsiteX1" fmla="*/ 898072 w 1485900"/>
              <a:gd name="connsiteY1" fmla="*/ 2047745 h 3626174"/>
              <a:gd name="connsiteX2" fmla="*/ 1485900 w 1485900"/>
              <a:gd name="connsiteY2" fmla="*/ 1231 h 3626174"/>
              <a:gd name="connsiteX0" fmla="*/ 0 w 1485900"/>
              <a:gd name="connsiteY0" fmla="*/ 3626243 h 3626243"/>
              <a:gd name="connsiteX1" fmla="*/ 898072 w 1485900"/>
              <a:gd name="connsiteY1" fmla="*/ 2047814 h 3626243"/>
              <a:gd name="connsiteX2" fmla="*/ 1485900 w 1485900"/>
              <a:gd name="connsiteY2" fmla="*/ 1300 h 3626243"/>
              <a:gd name="connsiteX0" fmla="*/ 0 w 1485900"/>
              <a:gd name="connsiteY0" fmla="*/ 3630786 h 3630786"/>
              <a:gd name="connsiteX1" fmla="*/ 898072 w 1485900"/>
              <a:gd name="connsiteY1" fmla="*/ 2052357 h 3630786"/>
              <a:gd name="connsiteX2" fmla="*/ 1485900 w 1485900"/>
              <a:gd name="connsiteY2" fmla="*/ 5843 h 3630786"/>
              <a:gd name="connsiteX0" fmla="*/ 0 w 1600200"/>
              <a:gd name="connsiteY0" fmla="*/ 3630500 h 3630500"/>
              <a:gd name="connsiteX1" fmla="*/ 898072 w 1600200"/>
              <a:gd name="connsiteY1" fmla="*/ 2052071 h 3630500"/>
              <a:gd name="connsiteX2" fmla="*/ 1600200 w 1600200"/>
              <a:gd name="connsiteY2" fmla="*/ 5557 h 3630500"/>
              <a:gd name="connsiteX0" fmla="*/ 0 w 1600200"/>
              <a:gd name="connsiteY0" fmla="*/ 3625099 h 3625099"/>
              <a:gd name="connsiteX1" fmla="*/ 898072 w 1600200"/>
              <a:gd name="connsiteY1" fmla="*/ 2046670 h 3625099"/>
              <a:gd name="connsiteX2" fmla="*/ 1600200 w 1600200"/>
              <a:gd name="connsiteY2" fmla="*/ 156 h 3625099"/>
              <a:gd name="connsiteX0" fmla="*/ 0 w 1600200"/>
              <a:gd name="connsiteY0" fmla="*/ 3624943 h 3624943"/>
              <a:gd name="connsiteX1" fmla="*/ 898072 w 1600200"/>
              <a:gd name="connsiteY1" fmla="*/ 2046514 h 3624943"/>
              <a:gd name="connsiteX2" fmla="*/ 1045028 w 1600200"/>
              <a:gd name="connsiteY2" fmla="*/ 370115 h 3624943"/>
              <a:gd name="connsiteX3" fmla="*/ 1600200 w 1600200"/>
              <a:gd name="connsiteY3" fmla="*/ 0 h 3624943"/>
              <a:gd name="connsiteX0" fmla="*/ 0 w 1600200"/>
              <a:gd name="connsiteY0" fmla="*/ 3624943 h 3624943"/>
              <a:gd name="connsiteX1" fmla="*/ 898072 w 1600200"/>
              <a:gd name="connsiteY1" fmla="*/ 2046514 h 3624943"/>
              <a:gd name="connsiteX2" fmla="*/ 778328 w 1600200"/>
              <a:gd name="connsiteY2" fmla="*/ 375558 h 3624943"/>
              <a:gd name="connsiteX3" fmla="*/ 1600200 w 1600200"/>
              <a:gd name="connsiteY3" fmla="*/ 0 h 3624943"/>
              <a:gd name="connsiteX0" fmla="*/ 0 w 1600200"/>
              <a:gd name="connsiteY0" fmla="*/ 3624943 h 3624943"/>
              <a:gd name="connsiteX1" fmla="*/ 914401 w 1600200"/>
              <a:gd name="connsiteY1" fmla="*/ 2574471 h 3624943"/>
              <a:gd name="connsiteX2" fmla="*/ 778328 w 1600200"/>
              <a:gd name="connsiteY2" fmla="*/ 375558 h 3624943"/>
              <a:gd name="connsiteX3" fmla="*/ 1600200 w 1600200"/>
              <a:gd name="connsiteY3" fmla="*/ 0 h 362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624943">
                <a:moveTo>
                  <a:pt x="0" y="3624943"/>
                </a:moveTo>
                <a:cubicBezTo>
                  <a:pt x="532230" y="3547396"/>
                  <a:pt x="784680" y="3116035"/>
                  <a:pt x="914401" y="2574471"/>
                </a:cubicBezTo>
                <a:cubicBezTo>
                  <a:pt x="1044122" y="2032907"/>
                  <a:pt x="661307" y="716644"/>
                  <a:pt x="778328" y="375558"/>
                </a:cubicBezTo>
                <a:cubicBezTo>
                  <a:pt x="895349" y="34472"/>
                  <a:pt x="1507671" y="61686"/>
                  <a:pt x="1600200" y="0"/>
                </a:cubicBezTo>
              </a:path>
            </a:pathLst>
          </a:custGeom>
          <a:noFill/>
          <a:ln w="762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3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&amp; </a:t>
            </a:r>
            <a:r>
              <a:rPr lang="en-US" dirty="0" err="1"/>
              <a:t>STarT</a:t>
            </a:r>
            <a:r>
              <a:rPr lang="en-US" dirty="0"/>
              <a:t> Back scores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246706"/>
              </p:ext>
            </p:extLst>
          </p:nvPr>
        </p:nvGraphicFramePr>
        <p:xfrm>
          <a:off x="751114" y="2744409"/>
          <a:ext cx="1054825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007">
                  <a:extLst>
                    <a:ext uri="{9D8B030D-6E8A-4147-A177-3AD203B41FA5}">
                      <a16:colId xmlns:a16="http://schemas.microsoft.com/office/drawing/2014/main" val="437667350"/>
                    </a:ext>
                  </a:extLst>
                </a:gridCol>
                <a:gridCol w="1658108">
                  <a:extLst>
                    <a:ext uri="{9D8B030D-6E8A-4147-A177-3AD203B41FA5}">
                      <a16:colId xmlns:a16="http://schemas.microsoft.com/office/drawing/2014/main" val="816327507"/>
                    </a:ext>
                  </a:extLst>
                </a:gridCol>
                <a:gridCol w="3132661">
                  <a:extLst>
                    <a:ext uri="{9D8B030D-6E8A-4147-A177-3AD203B41FA5}">
                      <a16:colId xmlns:a16="http://schemas.microsoft.com/office/drawing/2014/main" val="3162570943"/>
                    </a:ext>
                  </a:extLst>
                </a:gridCol>
                <a:gridCol w="3536480">
                  <a:extLst>
                    <a:ext uri="{9D8B030D-6E8A-4147-A177-3AD203B41FA5}">
                      <a16:colId xmlns:a16="http://schemas.microsoft.com/office/drawing/2014/main" val="1581365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STarT</a:t>
                      </a:r>
                      <a:r>
                        <a:rPr lang="en-US" sz="2000" dirty="0"/>
                        <a:t> Back based risk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STarT</a:t>
                      </a:r>
                      <a:r>
                        <a:rPr lang="en-US" sz="2000" dirty="0"/>
                        <a:t> Back score </a:t>
                      </a:r>
                    </a:p>
                    <a:p>
                      <a:r>
                        <a:rPr lang="en-US" sz="2000" dirty="0"/>
                        <a:t>(0-</a:t>
                      </a:r>
                      <a:r>
                        <a:rPr lang="en-US" sz="2000" baseline="0" dirty="0"/>
                        <a:t>9)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 the past week, on average,</a:t>
                      </a:r>
                      <a:r>
                        <a:rPr lang="en-US" sz="2000" baseline="0" dirty="0"/>
                        <a:t> how intense was your pain? (0-10)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Roland</a:t>
                      </a:r>
                      <a:r>
                        <a:rPr lang="en-US" sz="2000" baseline="0" dirty="0"/>
                        <a:t>-Morris Low Back Pain and Disability Questionnaire </a:t>
                      </a:r>
                      <a:r>
                        <a:rPr lang="en-US" sz="2000" baseline="0"/>
                        <a:t>score (</a:t>
                      </a:r>
                      <a:r>
                        <a:rPr lang="en-US" sz="2000" baseline="0" dirty="0"/>
                        <a:t>0-24)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514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Low (n</a:t>
                      </a:r>
                      <a:r>
                        <a:rPr lang="en-US" sz="2000" baseline="0" dirty="0"/>
                        <a:t> = 2)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  <a:r>
                        <a:rPr lang="en-US" sz="2000" baseline="0" dirty="0"/>
                        <a:t> or 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4, 6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0, 6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198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Medium</a:t>
                      </a:r>
                      <a:r>
                        <a:rPr lang="en-US" sz="2000" baseline="0" dirty="0"/>
                        <a:t> (n = 11)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4, 5,</a:t>
                      </a:r>
                      <a:r>
                        <a:rPr lang="en-US" sz="2000" baseline="0" dirty="0"/>
                        <a:t> or 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median 7, range 4</a:t>
                      </a:r>
                      <a:r>
                        <a:rPr lang="en-US" sz="2000" baseline="0" dirty="0"/>
                        <a:t> – 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median 8, range 6 – 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83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High (n</a:t>
                      </a:r>
                      <a:r>
                        <a:rPr lang="en-US" sz="2000" baseline="0" dirty="0"/>
                        <a:t> = 8)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6, 7, 8, or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median 9, range 5</a:t>
                      </a:r>
                      <a:r>
                        <a:rPr lang="en-US" sz="2000" baseline="0" dirty="0"/>
                        <a:t> – 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median 18, range 5 – 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62806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1114" y="1477063"/>
            <a:ext cx="583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n = 21 of 26 who completed baseline questionnaire set</a:t>
            </a:r>
          </a:p>
        </p:txBody>
      </p:sp>
    </p:spTree>
    <p:extLst>
      <p:ext uri="{BB962C8B-B14F-4D97-AF65-F5344CB8AC3E}">
        <p14:creationId xmlns:p14="http://schemas.microsoft.com/office/powerpoint/2010/main" val="2140249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STarT</a:t>
            </a:r>
            <a:r>
              <a:rPr lang="en-US" dirty="0"/>
              <a:t> Back scores @ baseline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502891" y="1590523"/>
            <a:ext cx="2133600" cy="507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 risk, n=2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02891" y="2160261"/>
            <a:ext cx="2133600" cy="1653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Medium risk, n=11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540991" y="3875533"/>
            <a:ext cx="2133600" cy="1224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risk, n=8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119906" y="1514322"/>
            <a:ext cx="2133600" cy="14804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Low risk, n=9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58006" y="3081958"/>
            <a:ext cx="2133600" cy="87097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Medium risk, n=6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158006" y="4047902"/>
            <a:ext cx="2133600" cy="138685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High risk, n=9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253506" y="1737480"/>
            <a:ext cx="3205842" cy="16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53506" y="1889880"/>
            <a:ext cx="3205842" cy="16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53504" y="1991175"/>
            <a:ext cx="3249385" cy="400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69834" y="2246573"/>
            <a:ext cx="3249385" cy="400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53503" y="2118886"/>
            <a:ext cx="3249385" cy="400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269834" y="2391224"/>
            <a:ext cx="3249382" cy="16739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158006" y="5491255"/>
            <a:ext cx="2133600" cy="59339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Tool not done, n=2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540991" y="5161994"/>
            <a:ext cx="2133600" cy="9950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Did not do baseline survey, n=5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291606" y="2842517"/>
            <a:ext cx="3184070" cy="421964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5" idx="1"/>
          </p:cNvCxnSpPr>
          <p:nvPr/>
        </p:nvCxnSpPr>
        <p:spPr>
          <a:xfrm flipV="1">
            <a:off x="4291606" y="2986988"/>
            <a:ext cx="3211285" cy="42989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272556" y="3669012"/>
            <a:ext cx="3246660" cy="54738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282081" y="3815627"/>
            <a:ext cx="3215367" cy="55241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291606" y="3171187"/>
            <a:ext cx="3167742" cy="38764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248059" y="2558460"/>
            <a:ext cx="3265717" cy="283782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256221" y="2710860"/>
            <a:ext cx="3265717" cy="283782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248059" y="2838707"/>
            <a:ext cx="3265717" cy="2837825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317461" y="4615305"/>
            <a:ext cx="3212639" cy="7801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343315" y="4726838"/>
            <a:ext cx="3179987" cy="8535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4333789" y="4840816"/>
            <a:ext cx="3179987" cy="10334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317461" y="3679555"/>
            <a:ext cx="3158215" cy="90609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290839" y="3551991"/>
            <a:ext cx="3158215" cy="90609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4295689" y="3455356"/>
            <a:ext cx="3158215" cy="90609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279359" y="3359451"/>
            <a:ext cx="3158215" cy="90609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307934" y="5109303"/>
            <a:ext cx="3205842" cy="67489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317461" y="5245044"/>
            <a:ext cx="3205842" cy="67489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4343315" y="5029958"/>
            <a:ext cx="3205842" cy="73647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316096" y="3759935"/>
            <a:ext cx="3205842" cy="179095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22365" y="1638378"/>
            <a:ext cx="1349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care visit to family health team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0181408" y="1590523"/>
            <a:ext cx="1515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Follow-up self-report on baseline questionnaire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282081" y="3912583"/>
            <a:ext cx="3215367" cy="55241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811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Referred to physiotherapist*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708648"/>
            <a:ext cx="10058400" cy="4398237"/>
          </a:xfrm>
        </p:spPr>
        <p:txBody>
          <a:bodyPr>
            <a:normAutofit/>
          </a:bodyPr>
          <a:lstStyle/>
          <a:p>
            <a:r>
              <a:rPr lang="en-US" b="1" dirty="0"/>
              <a:t>5 patients referred to physiotherapist</a:t>
            </a:r>
          </a:p>
          <a:p>
            <a:pPr lvl="1"/>
            <a:r>
              <a:rPr lang="en-US" dirty="0"/>
              <a:t>3 cancelled before coming to physiotherapy assessment:</a:t>
            </a:r>
          </a:p>
          <a:p>
            <a:pPr lvl="4"/>
            <a:r>
              <a:rPr lang="en-US" dirty="0"/>
              <a:t>1 “high” risk at FHT visit / “medium” on baseline questionnaire</a:t>
            </a:r>
          </a:p>
          <a:p>
            <a:pPr lvl="4"/>
            <a:r>
              <a:rPr lang="en-US" dirty="0"/>
              <a:t>1 “medium” risk at FHT visit / “high” on baseline questionnaire</a:t>
            </a:r>
          </a:p>
          <a:p>
            <a:pPr lvl="5"/>
            <a:r>
              <a:rPr lang="en-US" i="1" dirty="0"/>
              <a:t>cancelled, stating that s/he felt that seniors should get free therapy</a:t>
            </a:r>
          </a:p>
          <a:p>
            <a:pPr lvl="4"/>
            <a:r>
              <a:rPr lang="en-US" dirty="0"/>
              <a:t>1 “low” risk at FHT visit  [no data on baseline questionnaire]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 initiated assessment with a different PT at the same clinic</a:t>
            </a:r>
          </a:p>
          <a:p>
            <a:pPr lvl="4"/>
            <a:r>
              <a:rPr lang="en-US" dirty="0"/>
              <a:t>? before referral by physician? / was “high” risk in both </a:t>
            </a:r>
            <a:r>
              <a:rPr lang="en-US" dirty="0" err="1"/>
              <a:t>STarT</a:t>
            </a:r>
            <a:r>
              <a:rPr lang="en-US" dirty="0"/>
              <a:t> Back iterations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1 came to PT assessment &amp; 2 follow-up appointments</a:t>
            </a:r>
          </a:p>
          <a:p>
            <a:pPr lvl="4"/>
            <a:r>
              <a:rPr lang="en-US" dirty="0"/>
              <a:t>“high” risk on both </a:t>
            </a:r>
            <a:r>
              <a:rPr lang="en-US" dirty="0" err="1"/>
              <a:t>STarT</a:t>
            </a:r>
            <a:r>
              <a:rPr lang="en-US" dirty="0"/>
              <a:t> Back iterations, paid out-of-pocket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87194" y="1308538"/>
            <a:ext cx="3668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/>
              <a:t>* to the best of our knowledge, the PT in our study</a:t>
            </a:r>
          </a:p>
        </p:txBody>
      </p:sp>
    </p:spTree>
    <p:extLst>
      <p:ext uri="{BB962C8B-B14F-4D97-AF65-F5344CB8AC3E}">
        <p14:creationId xmlns:p14="http://schemas.microsoft.com/office/powerpoint/2010/main" val="845534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Patients’ completion of questionnaires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13703"/>
            <a:ext cx="10058400" cy="3069183"/>
          </a:xfrm>
        </p:spPr>
        <p:txBody>
          <a:bodyPr/>
          <a:lstStyle/>
          <a:p>
            <a:r>
              <a:rPr lang="en-US" u="sng" dirty="0"/>
              <a:t>Among 26 patients with valid consent &amp; eligible</a:t>
            </a:r>
          </a:p>
          <a:p>
            <a:pPr lvl="1"/>
            <a:r>
              <a:rPr lang="en-US" dirty="0"/>
              <a:t>21 initiated* survey of </a:t>
            </a:r>
            <a:r>
              <a:rPr lang="en-US" b="1" dirty="0"/>
              <a:t>baseline</a:t>
            </a:r>
            <a:r>
              <a:rPr lang="en-US" dirty="0"/>
              <a:t> questionnaires</a:t>
            </a:r>
          </a:p>
          <a:p>
            <a:pPr lvl="1"/>
            <a:r>
              <a:rPr lang="en-US" dirty="0"/>
              <a:t>23 initiated* survey of </a:t>
            </a:r>
            <a:r>
              <a:rPr lang="en-US" b="1" dirty="0"/>
              <a:t>4-week</a:t>
            </a:r>
            <a:r>
              <a:rPr lang="en-US" dirty="0"/>
              <a:t> questionnaires</a:t>
            </a:r>
          </a:p>
          <a:p>
            <a:pPr lvl="1"/>
            <a:r>
              <a:rPr lang="en-US" dirty="0"/>
              <a:t>22 initiated* survey of </a:t>
            </a:r>
            <a:r>
              <a:rPr lang="en-US" b="1" dirty="0"/>
              <a:t>6-month</a:t>
            </a:r>
            <a:r>
              <a:rPr lang="en-US" dirty="0"/>
              <a:t> questionnaires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small number needed to be walked through it over the telephone.</a:t>
            </a:r>
          </a:p>
          <a:p>
            <a:pPr lvl="1"/>
            <a:r>
              <a:rPr lang="en-US" dirty="0"/>
              <a:t>Almost everyone who initiated a survey also finished it: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715921"/>
              </p:ext>
            </p:extLst>
          </p:nvPr>
        </p:nvGraphicFramePr>
        <p:xfrm>
          <a:off x="2021730" y="4582886"/>
          <a:ext cx="8840652" cy="1112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46186">
                  <a:extLst>
                    <a:ext uri="{9D8B030D-6E8A-4147-A177-3AD203B41FA5}">
                      <a16:colId xmlns:a16="http://schemas.microsoft.com/office/drawing/2014/main" val="305573582"/>
                    </a:ext>
                  </a:extLst>
                </a:gridCol>
                <a:gridCol w="2264229">
                  <a:extLst>
                    <a:ext uri="{9D8B030D-6E8A-4147-A177-3AD203B41FA5}">
                      <a16:colId xmlns:a16="http://schemas.microsoft.com/office/drawing/2014/main" val="2435846596"/>
                    </a:ext>
                  </a:extLst>
                </a:gridCol>
                <a:gridCol w="1932214">
                  <a:extLst>
                    <a:ext uri="{9D8B030D-6E8A-4147-A177-3AD203B41FA5}">
                      <a16:colId xmlns:a16="http://schemas.microsoft.com/office/drawing/2014/main" val="4078942546"/>
                    </a:ext>
                  </a:extLst>
                </a:gridCol>
                <a:gridCol w="1598023">
                  <a:extLst>
                    <a:ext uri="{9D8B030D-6E8A-4147-A177-3AD203B41FA5}">
                      <a16:colId xmlns:a16="http://schemas.microsoft.com/office/drawing/2014/main" val="179412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Completion times (</a:t>
                      </a:r>
                      <a:r>
                        <a:rPr lang="en-US" dirty="0" err="1"/>
                        <a:t>mm:ss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6-month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227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18:54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18:10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19:38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701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[min – max]</a:t>
                      </a:r>
                      <a:r>
                        <a:rPr lang="en-US" baseline="0" dirty="0"/>
                        <a:t> excluding outliers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[9:57</a:t>
                      </a:r>
                      <a:r>
                        <a:rPr lang="en-US" baseline="0" dirty="0"/>
                        <a:t> – 31:18]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[3:28</a:t>
                      </a:r>
                      <a:r>
                        <a:rPr lang="en-US" baseline="0" dirty="0"/>
                        <a:t> – 33:22]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[7:11 – 41:14]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190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39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/>
          <a:lstStyle/>
          <a:p>
            <a:r>
              <a:rPr lang="en-US" dirty="0"/>
              <a:t>Themes from patient interviews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57943" y="1524000"/>
            <a:ext cx="3921553" cy="2008414"/>
          </a:xfrm>
          <a:prstGeom prst="roundRect">
            <a:avLst/>
          </a:prstGeom>
          <a:solidFill>
            <a:srgbClr val="BBD4F3">
              <a:alpha val="40000"/>
            </a:srgb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384492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Feedback on the </a:t>
            </a:r>
            <a:r>
              <a:rPr lang="en-US" altLang="en-US" b="1" i="1" dirty="0" err="1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STarT</a:t>
            </a:r>
            <a:r>
              <a:rPr lang="en-US" altLang="en-US" b="1" i="1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 Back Tool: </a:t>
            </a:r>
          </a:p>
          <a:p>
            <a:pPr lvl="0" defTabSz="384492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Most patients remember completing the tool, although some needed prompting. </a:t>
            </a:r>
          </a:p>
          <a:p>
            <a:pPr lvl="0" defTabSz="384492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Patients had no problems with any of the </a:t>
            </a:r>
            <a:r>
              <a:rPr lang="en-US" altLang="en-US" sz="1600" dirty="0" err="1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STarT</a:t>
            </a:r>
            <a:r>
              <a:rPr lang="en-US" altLang="en-US" sz="1600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 Back tool items.</a:t>
            </a:r>
            <a:endParaRPr lang="en-US" altLang="en-US" sz="1600" dirty="0">
              <a:solidFill>
                <a:srgbClr val="000000"/>
              </a:solidFill>
              <a:latin typeface="Calibri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07529" y="3865442"/>
            <a:ext cx="4220959" cy="1714500"/>
          </a:xfrm>
          <a:prstGeom prst="roundRect">
            <a:avLst/>
          </a:prstGeom>
          <a:solidFill>
            <a:srgbClr val="BBD4F3">
              <a:alpha val="40000"/>
            </a:srgb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38449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b="1" i="1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Discussion of </a:t>
            </a:r>
            <a:r>
              <a:rPr lang="en-CA" altLang="en-US" b="1" i="1" dirty="0" err="1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STarT</a:t>
            </a:r>
            <a:r>
              <a:rPr lang="en-CA" altLang="en-US" b="1" i="1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 Back results between physicians and patients</a:t>
            </a:r>
            <a:r>
              <a:rPr lang="en-US" altLang="en-US" b="1" i="1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: </a:t>
            </a:r>
          </a:p>
          <a:p>
            <a:pPr lvl="0" defTabSz="38449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1600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With rare exception, physicians did not discuss the </a:t>
            </a:r>
            <a:r>
              <a:rPr lang="en-CA" altLang="en-US" sz="1600" dirty="0" err="1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STarT</a:t>
            </a:r>
            <a:r>
              <a:rPr lang="en-CA" altLang="en-US" sz="1600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 Back results with their patients.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692113" y="1817914"/>
            <a:ext cx="3257853" cy="1714500"/>
          </a:xfrm>
          <a:prstGeom prst="roundRect">
            <a:avLst/>
          </a:prstGeom>
          <a:solidFill>
            <a:srgbClr val="BBD4F3">
              <a:alpha val="40000"/>
            </a:srgb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38449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b="1" i="1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Imaging</a:t>
            </a:r>
            <a:r>
              <a:rPr lang="en-US" altLang="en-US" b="1" i="1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: </a:t>
            </a:r>
          </a:p>
          <a:p>
            <a:pPr lvl="0" defTabSz="38449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1600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Patients often raised the topic of visiting their physician due to wanting to have imaging arranged.</a:t>
            </a:r>
          </a:p>
        </p:txBody>
      </p:sp>
    </p:spTree>
    <p:extLst>
      <p:ext uri="{BB962C8B-B14F-4D97-AF65-F5344CB8AC3E}">
        <p14:creationId xmlns:p14="http://schemas.microsoft.com/office/powerpoint/2010/main" val="254315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/>
          <a:lstStyle/>
          <a:p>
            <a:r>
              <a:rPr lang="en-US" dirty="0"/>
              <a:t>Themes from patient interviews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73344" y="1705929"/>
            <a:ext cx="6965702" cy="1764303"/>
          </a:xfrm>
          <a:prstGeom prst="roundRect">
            <a:avLst/>
          </a:prstGeom>
          <a:solidFill>
            <a:srgbClr val="BBD4F3">
              <a:alpha val="40000"/>
            </a:srgb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38449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b="1" i="1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Understanding and agreement with the </a:t>
            </a:r>
            <a:r>
              <a:rPr lang="en-CA" altLang="en-US" b="1" i="1" dirty="0" err="1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STarT</a:t>
            </a:r>
            <a:r>
              <a:rPr lang="en-CA" altLang="en-US" b="1" i="1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 Back risk categorization</a:t>
            </a:r>
            <a:r>
              <a:rPr lang="en-US" altLang="en-US" b="1" i="1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: </a:t>
            </a:r>
          </a:p>
          <a:p>
            <a:pPr lvl="0" defTabSz="38449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Understanding of what the risk categorization meant was highly variable. </a:t>
            </a:r>
          </a:p>
          <a:p>
            <a:pPr lvl="0" defTabSz="38449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Some, but not all, patients in high or medium risk categories agreed with their risk categorization, and patients in low risk category generally didn’t agree.</a:t>
            </a:r>
            <a:endParaRPr lang="en-US" altLang="en-US" sz="1600" dirty="0">
              <a:solidFill>
                <a:srgbClr val="000000"/>
              </a:solidFill>
              <a:latin typeface="Calibri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46174" y="3884879"/>
            <a:ext cx="6473628" cy="1819237"/>
          </a:xfrm>
          <a:prstGeom prst="roundRect">
            <a:avLst/>
          </a:prstGeom>
          <a:solidFill>
            <a:srgbClr val="BBD4F3">
              <a:alpha val="40000"/>
            </a:srgb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38449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b="1" i="1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Matched treatments</a:t>
            </a:r>
            <a:r>
              <a:rPr lang="en-US" altLang="en-US" b="1" i="1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: </a:t>
            </a:r>
          </a:p>
          <a:p>
            <a:pPr lvl="0" defTabSz="38449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1600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The treatment patients were recommended, and subsequently received, was typically not consistent with their </a:t>
            </a:r>
            <a:r>
              <a:rPr lang="en-CA" altLang="en-US" sz="1600" dirty="0" err="1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STarT</a:t>
            </a:r>
            <a:r>
              <a:rPr lang="en-CA" altLang="en-US" sz="1600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 Back risk category: </a:t>
            </a:r>
          </a:p>
          <a:p>
            <a:pPr lvl="0" defTabSz="38449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1600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i.e., low risk patients were referred to physiotherapy and medium/high risk patients were not referred</a:t>
            </a:r>
            <a:r>
              <a:rPr lang="en-US" altLang="en-US" sz="1600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.</a:t>
            </a:r>
            <a:endParaRPr lang="en-US" altLang="en-US" sz="1600" dirty="0">
              <a:solidFill>
                <a:srgbClr val="000000"/>
              </a:solidFill>
              <a:latin typeface="Calibri" charset="0"/>
              <a:ea typeface="ヒラギノ角ゴ ProN W3" charset="-128"/>
              <a:sym typeface="Gill Sans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54471" y="3816915"/>
            <a:ext cx="3208830" cy="1830123"/>
          </a:xfrm>
          <a:prstGeom prst="roundRect">
            <a:avLst/>
          </a:prstGeom>
          <a:solidFill>
            <a:srgbClr val="BBD4F3">
              <a:alpha val="40000"/>
            </a:srgbClr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38449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b="1" i="1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Capacity to pay for allied healthcare services</a:t>
            </a:r>
            <a:r>
              <a:rPr lang="en-US" altLang="en-US" b="1" i="1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: </a:t>
            </a:r>
          </a:p>
          <a:p>
            <a:pPr lvl="0" defTabSz="38449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1600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Capacity to pay was often a barrier to seeking those services</a:t>
            </a:r>
            <a:r>
              <a:rPr lang="en-US" altLang="en-US" sz="1600" dirty="0">
                <a:solidFill>
                  <a:schemeClr val="tx1"/>
                </a:solidFill>
                <a:latin typeface="Calibri" charset="0"/>
                <a:ea typeface="MS PGothic" charset="-128"/>
                <a:sym typeface="Gill Sans" charset="0"/>
              </a:rPr>
              <a:t>.</a:t>
            </a:r>
            <a:endParaRPr lang="en-US" altLang="en-US" sz="1600" dirty="0">
              <a:solidFill>
                <a:srgbClr val="000000"/>
              </a:solidFill>
              <a:latin typeface="Calibri" charset="0"/>
              <a:ea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Themes from physician interviews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072958"/>
              </p:ext>
            </p:extLst>
          </p:nvPr>
        </p:nvGraphicFramePr>
        <p:xfrm>
          <a:off x="5261883" y="1456566"/>
          <a:ext cx="4408901" cy="4815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408901">
                  <a:extLst>
                    <a:ext uri="{9D8B030D-6E8A-4147-A177-3AD203B41FA5}">
                      <a16:colId xmlns:a16="http://schemas.microsoft.com/office/drawing/2014/main" val="349992649"/>
                    </a:ext>
                  </a:extLst>
                </a:gridCol>
              </a:tblGrid>
              <a:tr h="346039">
                <a:tc>
                  <a:txBody>
                    <a:bodyPr/>
                    <a:lstStyle/>
                    <a:p>
                      <a:r>
                        <a:rPr lang="en-US" dirty="0"/>
                        <a:t>Domains in TDF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572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Knowledge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73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Skills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227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Professional role and identity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484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Beliefs</a:t>
                      </a:r>
                      <a:r>
                        <a:rPr lang="en-US" baseline="0" dirty="0"/>
                        <a:t> about capabilities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105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Beliefs about consequences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328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Motivation and 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035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Memory, attention and</a:t>
                      </a:r>
                      <a:r>
                        <a:rPr lang="en-US" baseline="0" dirty="0"/>
                        <a:t> decision processes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0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Environmental context and resources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678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Social influences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675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Emotion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205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Action plans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140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Nature of the </a:t>
                      </a:r>
                      <a:r>
                        <a:rPr lang="en-US" dirty="0" err="1"/>
                        <a:t>behaviour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93520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81203" y="1391830"/>
            <a:ext cx="37445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Theoretical Domains Framework</a:t>
            </a:r>
          </a:p>
          <a:p>
            <a:pPr lvl="1"/>
            <a:r>
              <a:rPr lang="en-US" sz="1600" dirty="0" err="1"/>
              <a:t>Michie</a:t>
            </a:r>
            <a:r>
              <a:rPr lang="en-US" sz="1600" dirty="0"/>
              <a:t> et al., Quality and Safety in Health Care, 2005.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4805490" y="3204446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805490" y="4301456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Participants will be able to...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48640"/>
          <a:lstStyle/>
          <a:p>
            <a:pPr marL="514350" lvl="0" indent="-514350">
              <a:buFont typeface="+mj-lt"/>
              <a:buAutoNum type="arabicPeriod"/>
            </a:pPr>
            <a:r>
              <a:rPr lang="en-CA" dirty="0"/>
              <a:t>Understand the rationale for the use of the </a:t>
            </a:r>
            <a:r>
              <a:rPr lang="en-CA" dirty="0" err="1"/>
              <a:t>STarT</a:t>
            </a:r>
            <a:r>
              <a:rPr lang="en-CA" dirty="0"/>
              <a:t> Back tool in primary care as a component of management for patients with low back pain.</a:t>
            </a:r>
          </a:p>
          <a:p>
            <a:pPr marL="514350" lvl="0" indent="-514350">
              <a:buFont typeface="+mj-lt"/>
              <a:buAutoNum type="arabicPeriod"/>
            </a:pPr>
            <a:endParaRPr lang="en-CA" dirty="0"/>
          </a:p>
          <a:p>
            <a:pPr marL="514350" lvl="0" indent="-514350">
              <a:buFont typeface="+mj-lt"/>
              <a:buAutoNum type="arabicPeriod"/>
            </a:pPr>
            <a:endParaRPr lang="en-CA" dirty="0"/>
          </a:p>
          <a:p>
            <a:pPr marL="514350" lvl="0" indent="-514350">
              <a:buFont typeface="+mj-lt"/>
              <a:buAutoNum type="arabicPeriod"/>
            </a:pP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CA" dirty="0"/>
              <a:t>Discuss the results of a feasibility study to determine the barriers and facilitators to implementing the </a:t>
            </a:r>
            <a:r>
              <a:rPr lang="en-CA" dirty="0" err="1"/>
              <a:t>STarT</a:t>
            </a:r>
            <a:r>
              <a:rPr lang="en-CA" dirty="0"/>
              <a:t> Back stratified approach into Ontario primary care.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91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Themes from physician interviews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3346" y="1448474"/>
            <a:ext cx="373852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Beliefs about consequences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1867" y="1483900"/>
            <a:ext cx="3236814" cy="40011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tx1"/>
                </a:solidFill>
              </a:rPr>
              <a:t>re: using the </a:t>
            </a:r>
            <a:r>
              <a:rPr lang="en-US" sz="2000" b="1" i="1" dirty="0" err="1">
                <a:solidFill>
                  <a:schemeClr val="tx1"/>
                </a:solidFill>
              </a:rPr>
              <a:t>STarT</a:t>
            </a:r>
            <a:r>
              <a:rPr lang="en-US" sz="2000" b="1" i="1" dirty="0">
                <a:solidFill>
                  <a:schemeClr val="tx1"/>
                </a:solidFill>
              </a:rPr>
              <a:t> Back tool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8082" y="2290046"/>
            <a:ext cx="153362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Facilitators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0251" y="2290046"/>
            <a:ext cx="116044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Barriers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3346" y="2945501"/>
            <a:ext cx="44587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Physicians found the </a:t>
            </a:r>
            <a:r>
              <a:rPr lang="en-US" sz="2000" dirty="0" err="1"/>
              <a:t>STarT</a:t>
            </a:r>
            <a:r>
              <a:rPr lang="en-US" sz="2000" dirty="0"/>
              <a:t> Back tool helpful, concept of stratification fits with physician’s clinical decision making.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tool was helpful for identifying psychosocial factors that physician might not otherwise have explored.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6969" y="2937409"/>
            <a:ext cx="44587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Tool results do not necessarily change what physician already knew.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Reluctance to use the tool in patients with longstanding LBP and physician already had relationship with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Concern about labelling “high risk” especially when patient had no access to matched treatment.</a:t>
            </a:r>
          </a:p>
        </p:txBody>
      </p:sp>
      <p:sp>
        <p:nvSpPr>
          <p:cNvPr id="13" name="Left-Right Arrow 12"/>
          <p:cNvSpPr/>
          <p:nvPr/>
        </p:nvSpPr>
        <p:spPr>
          <a:xfrm>
            <a:off x="5534952" y="3208340"/>
            <a:ext cx="1007274" cy="380326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4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Themes from physician interviews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3346" y="1448474"/>
            <a:ext cx="373852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Beliefs about consequences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11866" y="1504122"/>
            <a:ext cx="4167398" cy="36933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1"/>
                </a:solidFill>
              </a:rPr>
              <a:t>re: acting on the tool’s recommendations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8082" y="2370967"/>
            <a:ext cx="153362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Facilitators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0251" y="2370967"/>
            <a:ext cx="116044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Barriers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3346" y="3026422"/>
            <a:ext cx="4458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Physicians generally supportive of referral to PT for patients with low back pain.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6969" y="3018330"/>
            <a:ext cx="44587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Patients in low risk category may want PT anyway.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Patients in medium or high risk often do not have financial access to PT.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Physicians unsure about what treatment would be provided by PT for high risk patients.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Physicians unsure about how people responded who received PT treatment.</a:t>
            </a:r>
          </a:p>
        </p:txBody>
      </p:sp>
    </p:spTree>
    <p:extLst>
      <p:ext uri="{BB962C8B-B14F-4D97-AF65-F5344CB8AC3E}">
        <p14:creationId xmlns:p14="http://schemas.microsoft.com/office/powerpoint/2010/main" val="146639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Themes from physician interviews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3345" y="1448474"/>
            <a:ext cx="4887589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Environmental context and resources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8082" y="2209129"/>
            <a:ext cx="153362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Facilitators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0251" y="2209129"/>
            <a:ext cx="116044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Barriers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3346" y="2864584"/>
            <a:ext cx="445871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Physicians grateful for resources: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1-page info sheet for patients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the ‘matched treatment’ for low risk patients but available to all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i="1" dirty="0"/>
              <a:t>PT student designed!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information cards for local OHIP EOC clinics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6969" y="2864584"/>
            <a:ext cx="44587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Availability of 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Only 1 PT in the region trained for providing treatment for patients in high risk category.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Absence of PT on-site at the FHT.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Physicians didn’t see it as their role to ask the patient to fill out the </a:t>
            </a:r>
            <a:r>
              <a:rPr lang="en-US" sz="2000" dirty="0" err="1"/>
              <a:t>STarT</a:t>
            </a:r>
            <a:r>
              <a:rPr lang="en-US" sz="2000" dirty="0"/>
              <a:t> Back tool.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Tool was not implemented in the electronic medical record.</a:t>
            </a:r>
          </a:p>
        </p:txBody>
      </p:sp>
    </p:spTree>
    <p:extLst>
      <p:ext uri="{BB962C8B-B14F-4D97-AF65-F5344CB8AC3E}">
        <p14:creationId xmlns:p14="http://schemas.microsoft.com/office/powerpoint/2010/main" val="140484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/ Conclusions [1]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recruit physicians...</a:t>
            </a:r>
          </a:p>
          <a:p>
            <a:pPr lvl="3"/>
            <a:r>
              <a:rPr lang="en-US" dirty="0"/>
              <a:t>engagement? buy-in?</a:t>
            </a:r>
          </a:p>
          <a:p>
            <a:r>
              <a:rPr lang="en-US" dirty="0"/>
              <a:t>We can recruit [a small number of] patients...</a:t>
            </a:r>
          </a:p>
          <a:p>
            <a:pPr lvl="3"/>
            <a:r>
              <a:rPr lang="en-US" dirty="0"/>
              <a:t>using mostly the strategy of protocol with clinic reception staff</a:t>
            </a:r>
          </a:p>
          <a:p>
            <a:pPr lvl="3"/>
            <a:r>
              <a:rPr lang="en-US" dirty="0"/>
              <a:t>most of patients recruited were </a:t>
            </a:r>
            <a:r>
              <a:rPr lang="en-US" u="sng" dirty="0"/>
              <a:t>not</a:t>
            </a:r>
            <a:r>
              <a:rPr lang="en-US" dirty="0"/>
              <a:t> low risk for persistent pain and disability</a:t>
            </a:r>
          </a:p>
          <a:p>
            <a:r>
              <a:rPr lang="en-US" dirty="0"/>
              <a:t>Patients who are recruited will mostly complete all questionnaires</a:t>
            </a:r>
          </a:p>
          <a:p>
            <a:pPr lvl="3"/>
            <a:r>
              <a:rPr lang="en-US" dirty="0"/>
              <a:t>even if it takes up to 30 minutes each time, and they may need multiple reminders to get started</a:t>
            </a:r>
          </a:p>
          <a:p>
            <a:r>
              <a:rPr lang="en-US" dirty="0" err="1"/>
              <a:t>STarT</a:t>
            </a:r>
            <a:r>
              <a:rPr lang="en-US" dirty="0"/>
              <a:t> Back Tool is easy to use... </a:t>
            </a:r>
            <a:r>
              <a:rPr lang="en-US" i="1" dirty="0"/>
              <a:t>but</a:t>
            </a:r>
            <a:endParaRPr lang="en-US" dirty="0"/>
          </a:p>
          <a:p>
            <a:pPr lvl="3"/>
            <a:r>
              <a:rPr lang="en-US" dirty="0"/>
              <a:t>difficult to get attention / buy-in from physicians / patients that the score/risk is relevant</a:t>
            </a:r>
          </a:p>
          <a:p>
            <a:pPr lvl="3"/>
            <a:r>
              <a:rPr lang="en-US" dirty="0"/>
              <a:t>uncertain why “baseline” score was not very stable</a:t>
            </a:r>
          </a:p>
        </p:txBody>
      </p:sp>
    </p:spTree>
    <p:extLst>
      <p:ext uri="{BB962C8B-B14F-4D97-AF65-F5344CB8AC3E}">
        <p14:creationId xmlns:p14="http://schemas.microsoft.com/office/powerpoint/2010/main" val="3924540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 / Conclusions [2]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patients and physicians in this FHT considered capacity to pay for physiotherapy as a barrier</a:t>
            </a:r>
          </a:p>
          <a:p>
            <a:pPr lvl="3"/>
            <a:r>
              <a:rPr lang="en-US" dirty="0"/>
              <a:t>consistent with concerns raised by the physicians in the initial workshops</a:t>
            </a:r>
          </a:p>
          <a:p>
            <a:pPr lvl="3"/>
            <a:r>
              <a:rPr lang="en-US" dirty="0"/>
              <a:t>reinforced as the most important barrier in physician interviews</a:t>
            </a:r>
          </a:p>
          <a:p>
            <a:r>
              <a:rPr lang="en-US" dirty="0"/>
              <a:t>Physicians are supportive that </a:t>
            </a:r>
            <a:r>
              <a:rPr lang="en-US" dirty="0" err="1"/>
              <a:t>STarT</a:t>
            </a:r>
            <a:r>
              <a:rPr lang="en-US" dirty="0"/>
              <a:t> Back tool is useful.</a:t>
            </a:r>
          </a:p>
          <a:p>
            <a:pPr lvl="3"/>
            <a:r>
              <a:rPr lang="en-US" dirty="0"/>
              <a:t>It makes the psychosocial component of LBP more overt.</a:t>
            </a:r>
          </a:p>
          <a:p>
            <a:pPr lvl="3"/>
            <a:r>
              <a:rPr lang="en-US" b="1" dirty="0"/>
              <a:t>However, there are many system barriers to implementing matched treatments.</a:t>
            </a:r>
          </a:p>
        </p:txBody>
      </p:sp>
    </p:spTree>
    <p:extLst>
      <p:ext uri="{BB962C8B-B14F-4D97-AF65-F5344CB8AC3E}">
        <p14:creationId xmlns:p14="http://schemas.microsoft.com/office/powerpoint/2010/main" val="773170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645" y="2435698"/>
            <a:ext cx="2433767" cy="7869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280" y="2367492"/>
            <a:ext cx="1847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Physiotherapy Foundation of Canada</a:t>
            </a:r>
          </a:p>
        </p:txBody>
      </p:sp>
      <p:sp>
        <p:nvSpPr>
          <p:cNvPr id="5" name="Right Brace 4"/>
          <p:cNvSpPr/>
          <p:nvPr/>
        </p:nvSpPr>
        <p:spPr>
          <a:xfrm rot="5400000">
            <a:off x="3152718" y="1510659"/>
            <a:ext cx="288126" cy="3954164"/>
          </a:xfrm>
          <a:prstGeom prst="rightBrace">
            <a:avLst>
              <a:gd name="adj1" fmla="val 56087"/>
              <a:gd name="adj2" fmla="val 5000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1135" y="3631804"/>
            <a:ext cx="323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Kim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Wolny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Research Grant</a:t>
            </a:r>
          </a:p>
        </p:txBody>
      </p:sp>
      <p:pic>
        <p:nvPicPr>
          <p:cNvPr id="7" name="Shape 85" descr="QL_F_R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115" y="4539784"/>
            <a:ext cx="1652114" cy="11455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956370" y="4789405"/>
            <a:ext cx="228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Research Leaders Opportunities Fund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8222" y="1470454"/>
            <a:ext cx="2016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FUNDING</a:t>
            </a:r>
          </a:p>
        </p:txBody>
      </p:sp>
      <p:sp>
        <p:nvSpPr>
          <p:cNvPr id="10" name="Oval 9"/>
          <p:cNvSpPr/>
          <p:nvPr/>
        </p:nvSpPr>
        <p:spPr>
          <a:xfrm>
            <a:off x="612576" y="2805030"/>
            <a:ext cx="288126" cy="28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2576" y="4824444"/>
            <a:ext cx="288126" cy="28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62573" y="1579662"/>
            <a:ext cx="2898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PARTICIPANTS</a:t>
            </a:r>
          </a:p>
        </p:txBody>
      </p:sp>
      <p:sp>
        <p:nvSpPr>
          <p:cNvPr id="13" name="Oval 12"/>
          <p:cNvSpPr/>
          <p:nvPr/>
        </p:nvSpPr>
        <p:spPr>
          <a:xfrm>
            <a:off x="6230474" y="2688221"/>
            <a:ext cx="316939" cy="28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262735" y="2688221"/>
            <a:ext cx="288126" cy="28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49995" y="2545608"/>
            <a:ext cx="2404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Physicians and staff of the Queen’s Family Health Team (QFHT)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83959" y="2545608"/>
            <a:ext cx="2287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Participants through being patients with low back pain at the QFHT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90156" y="4445287"/>
            <a:ext cx="4825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Support for qualitative analysis</a:t>
            </a:r>
          </a:p>
        </p:txBody>
      </p:sp>
      <p:sp>
        <p:nvSpPr>
          <p:cNvPr id="18" name="Oval 17"/>
          <p:cNvSpPr/>
          <p:nvPr/>
        </p:nvSpPr>
        <p:spPr>
          <a:xfrm>
            <a:off x="6758006" y="5283060"/>
            <a:ext cx="288126" cy="28812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339290" y="5023638"/>
            <a:ext cx="3415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Catherine Donnelly</a:t>
            </a:r>
          </a:p>
          <a:p>
            <a:r>
              <a:rPr lang="en-US" sz="2000" dirty="0">
                <a:solidFill>
                  <a:schemeClr val="tx2"/>
                </a:solidFill>
              </a:rPr>
              <a:t>Amanda Mofina</a:t>
            </a:r>
          </a:p>
          <a:p>
            <a:r>
              <a:rPr lang="en-US" sz="2000" dirty="0">
                <a:solidFill>
                  <a:schemeClr val="tx2"/>
                </a:solidFill>
              </a:rPr>
              <a:t>Kevin Varette</a:t>
            </a:r>
          </a:p>
        </p:txBody>
      </p:sp>
    </p:spTree>
    <p:extLst>
      <p:ext uri="{BB962C8B-B14F-4D97-AF65-F5344CB8AC3E}">
        <p14:creationId xmlns:p14="http://schemas.microsoft.com/office/powerpoint/2010/main" val="400794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about Low Back Pain (LBP)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13703"/>
            <a:ext cx="8114682" cy="4707924"/>
          </a:xfrm>
        </p:spPr>
        <p:txBody>
          <a:bodyPr>
            <a:normAutofit/>
          </a:bodyPr>
          <a:lstStyle/>
          <a:p>
            <a:pPr marL="548640" indent="-548640">
              <a:buFont typeface="Arial" panose="020B0604020202020204" pitchFamily="34" charset="0"/>
              <a:buChar char="•"/>
            </a:pPr>
            <a:r>
              <a:rPr lang="en-US" dirty="0"/>
              <a:t>LBP is one of the most common problems seen in Canadian primary care settings. </a:t>
            </a:r>
          </a:p>
          <a:p>
            <a:pPr marL="1207008" lvl="3" indent="-548640">
              <a:buFont typeface="Arial" panose="020B0604020202020204" pitchFamily="34" charset="0"/>
              <a:buChar char="•"/>
            </a:pPr>
            <a:r>
              <a:rPr lang="en-US" alt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</a:rPr>
              <a:t>Rapoport</a:t>
            </a:r>
            <a:r>
              <a:rPr lang="en-US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</a:rPr>
              <a:t> et al. Refining the measurement of the economic burden of chronic diseases in Canada. Chronic Dis Can 2004;25:13-21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48640" indent="-548640">
              <a:buFont typeface="Arial" panose="020B0604020202020204" pitchFamily="34" charset="0"/>
              <a:buChar char="•"/>
            </a:pPr>
            <a:r>
              <a:rPr lang="en-CA" altLang="en-US" dirty="0">
                <a:ea typeface="MS PGothic" charset="-128"/>
              </a:rPr>
              <a:t>The health and function of people experiencing back pain has deteriorated despite the escalating costs of health care devoted to this problem. </a:t>
            </a:r>
          </a:p>
          <a:p>
            <a:pPr marL="1207008" lvl="3" indent="-548640">
              <a:buFont typeface="Arial" panose="020B0604020202020204" pitchFamily="34" charset="0"/>
              <a:buChar char="•"/>
            </a:pPr>
            <a:r>
              <a:rPr lang="en-CA" alt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</a:rPr>
              <a:t>Mafi</a:t>
            </a:r>
            <a:r>
              <a:rPr lang="en-CA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</a:rPr>
              <a:t> et al. Worsening trends in the management and treatment of back pain. JAMA Intern Med 2013;173:1573-81</a:t>
            </a:r>
          </a:p>
          <a:p>
            <a:pPr marL="1207008" lvl="3" indent="-548640">
              <a:buFont typeface="Arial" panose="020B0604020202020204" pitchFamily="34" charset="0"/>
              <a:buChar char="•"/>
            </a:pPr>
            <a:r>
              <a:rPr lang="en-CA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</a:rPr>
              <a:t>Foster NE, </a:t>
            </a:r>
            <a:r>
              <a:rPr lang="en-CA" alt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</a:rPr>
              <a:t>Anema</a:t>
            </a:r>
            <a:r>
              <a:rPr lang="en-CA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</a:rPr>
              <a:t> JR, </a:t>
            </a:r>
            <a:r>
              <a:rPr lang="en-CA" alt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</a:rPr>
              <a:t>Cherkin</a:t>
            </a:r>
            <a:r>
              <a:rPr lang="en-CA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" charset="0"/>
              </a:rPr>
              <a:t> D, Chou R, Cohen SP, Gross DP, et al. Prevention and treatment of low back pain: evidence, challenges, and promising directions. The Lancet 2018; advance online.</a:t>
            </a:r>
          </a:p>
        </p:txBody>
      </p:sp>
      <p:pic>
        <p:nvPicPr>
          <p:cNvPr id="4" name="Picture 3" descr="low_back_pain__1_1_49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962" y="1786398"/>
            <a:ext cx="2565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5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about </a:t>
            </a:r>
            <a:r>
              <a:rPr lang="en-CA" altLang="en-US" b="1" dirty="0" err="1">
                <a:solidFill>
                  <a:schemeClr val="tx2"/>
                </a:solidFill>
                <a:ea typeface="MS PGothic" charset="-128"/>
              </a:rPr>
              <a:t>STarT</a:t>
            </a:r>
            <a:r>
              <a:rPr lang="en-CA" altLang="en-US" b="1" dirty="0">
                <a:solidFill>
                  <a:schemeClr val="tx2"/>
                </a:solidFill>
                <a:ea typeface="MS PGothic" charset="-128"/>
              </a:rPr>
              <a:t> Back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513703"/>
            <a:ext cx="8653648" cy="1998595"/>
          </a:xfrm>
        </p:spPr>
        <p:txBody>
          <a:bodyPr/>
          <a:lstStyle/>
          <a:p>
            <a:pPr marL="548640" indent="-548640">
              <a:buFont typeface="Arial" panose="020B0604020202020204" pitchFamily="34" charset="0"/>
              <a:buChar char="•"/>
            </a:pPr>
            <a:r>
              <a:rPr lang="en-US" dirty="0" err="1"/>
              <a:t>STarT</a:t>
            </a:r>
            <a:r>
              <a:rPr lang="en-US" dirty="0"/>
              <a:t> Back model of care was developed in the United Kingdom by Jonathan Hill (PT, PhD) and colleagues</a:t>
            </a:r>
          </a:p>
          <a:p>
            <a:pPr marL="841248" lvl="1" indent="-548640">
              <a:buFont typeface="Arial" panose="020B0604020202020204" pitchFamily="34" charset="0"/>
              <a:buChar char="•"/>
            </a:pPr>
            <a:r>
              <a:rPr lang="en-CA" altLang="en-US" dirty="0">
                <a:ea typeface="MS PGothic" charset="-128"/>
              </a:rPr>
              <a:t>stratifies patients with back pain by their risk of ongoing pain and disability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061" y="3713321"/>
            <a:ext cx="3358791" cy="1993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50" y="3713321"/>
            <a:ext cx="1719920" cy="21286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912569" y="3810169"/>
            <a:ext cx="2068590" cy="4129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952147" y="4765607"/>
            <a:ext cx="1996582" cy="1503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40999" y="413891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Stratify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22390" y="5427943"/>
            <a:ext cx="2058769" cy="413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Smiley Face 9"/>
          <p:cNvSpPr/>
          <p:nvPr/>
        </p:nvSpPr>
        <p:spPr>
          <a:xfrm>
            <a:off x="9152321" y="3505369"/>
            <a:ext cx="432048" cy="433416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Smiley Face 10"/>
          <p:cNvSpPr/>
          <p:nvPr/>
        </p:nvSpPr>
        <p:spPr>
          <a:xfrm>
            <a:off x="9668090" y="3722077"/>
            <a:ext cx="432048" cy="433416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Smiley Face 11"/>
          <p:cNvSpPr/>
          <p:nvPr/>
        </p:nvSpPr>
        <p:spPr>
          <a:xfrm>
            <a:off x="10135359" y="3376753"/>
            <a:ext cx="432048" cy="433416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Smiley Face 12"/>
          <p:cNvSpPr/>
          <p:nvPr/>
        </p:nvSpPr>
        <p:spPr>
          <a:xfrm>
            <a:off x="10619541" y="3593461"/>
            <a:ext cx="432048" cy="433416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Smiley Face 13"/>
          <p:cNvSpPr/>
          <p:nvPr/>
        </p:nvSpPr>
        <p:spPr>
          <a:xfrm>
            <a:off x="11066263" y="3294834"/>
            <a:ext cx="432048" cy="433416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Smiley Face 14"/>
          <p:cNvSpPr/>
          <p:nvPr/>
        </p:nvSpPr>
        <p:spPr>
          <a:xfrm>
            <a:off x="11346458" y="3722077"/>
            <a:ext cx="432048" cy="433416"/>
          </a:xfrm>
          <a:prstGeom prst="smileyFac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Smiley Face 15"/>
          <p:cNvSpPr/>
          <p:nvPr/>
        </p:nvSpPr>
        <p:spPr>
          <a:xfrm>
            <a:off x="9218042" y="4545107"/>
            <a:ext cx="432048" cy="433416"/>
          </a:xfrm>
          <a:prstGeom prst="smileyFace">
            <a:avLst>
              <a:gd name="adj" fmla="val 74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Smiley Face 16"/>
          <p:cNvSpPr/>
          <p:nvPr/>
        </p:nvSpPr>
        <p:spPr>
          <a:xfrm>
            <a:off x="9750928" y="4771439"/>
            <a:ext cx="432048" cy="433416"/>
          </a:xfrm>
          <a:prstGeom prst="smileyFace">
            <a:avLst>
              <a:gd name="adj" fmla="val 74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Smiley Face 17"/>
          <p:cNvSpPr/>
          <p:nvPr/>
        </p:nvSpPr>
        <p:spPr>
          <a:xfrm>
            <a:off x="10813260" y="4805861"/>
            <a:ext cx="432048" cy="433416"/>
          </a:xfrm>
          <a:prstGeom prst="smileyFace">
            <a:avLst>
              <a:gd name="adj" fmla="val 74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Smiley Face 18"/>
          <p:cNvSpPr/>
          <p:nvPr/>
        </p:nvSpPr>
        <p:spPr>
          <a:xfrm>
            <a:off x="10199863" y="4430341"/>
            <a:ext cx="432048" cy="433416"/>
          </a:xfrm>
          <a:prstGeom prst="smileyFace">
            <a:avLst>
              <a:gd name="adj" fmla="val 74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Smiley Face 19"/>
          <p:cNvSpPr/>
          <p:nvPr/>
        </p:nvSpPr>
        <p:spPr>
          <a:xfrm>
            <a:off x="9217734" y="5605136"/>
            <a:ext cx="432048" cy="433416"/>
          </a:xfrm>
          <a:prstGeom prst="smileyFace">
            <a:avLst>
              <a:gd name="adj" fmla="val -4653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Smiley Face 20"/>
          <p:cNvSpPr/>
          <p:nvPr/>
        </p:nvSpPr>
        <p:spPr>
          <a:xfrm>
            <a:off x="9860248" y="5556840"/>
            <a:ext cx="432048" cy="433416"/>
          </a:xfrm>
          <a:prstGeom prst="smileyFace">
            <a:avLst>
              <a:gd name="adj" fmla="val -3161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907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</a:t>
            </a:r>
            <a:r>
              <a:rPr lang="en-CA" altLang="en-US" b="1" dirty="0" err="1">
                <a:solidFill>
                  <a:schemeClr val="tx2"/>
                </a:solidFill>
                <a:ea typeface="MS PGothic" charset="-128"/>
              </a:rPr>
              <a:t>STarT</a:t>
            </a:r>
            <a:r>
              <a:rPr lang="en-CA" altLang="en-US" b="1" dirty="0">
                <a:solidFill>
                  <a:schemeClr val="tx2"/>
                </a:solidFill>
                <a:ea typeface="MS PGothic" charset="-128"/>
              </a:rPr>
              <a:t> Back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3984" y="1623996"/>
            <a:ext cx="5172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1. Has your back pain spread down your leg(s) at some time in the last 2 weeks?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3984" y="1997455"/>
            <a:ext cx="50845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2. Have you had pain in the shoulder or neck at some time in the last 2 weeks?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3984" y="2361555"/>
            <a:ext cx="4399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3. Have you only walked short distances because of your back pain?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3984" y="2725655"/>
            <a:ext cx="5546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4. In the last 2 weeks, have you dressed more slowly than usual because of back pain?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3984" y="3089755"/>
            <a:ext cx="6082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5. Do you think it’s really </a:t>
            </a:r>
            <a:r>
              <a:rPr lang="en-CA" sz="1200" b="1" i="1" dirty="0"/>
              <a:t>not</a:t>
            </a:r>
            <a:r>
              <a:rPr lang="en-CA" sz="1200" dirty="0"/>
              <a:t> safe for a person with condition like yours to be physically active?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3984" y="3453855"/>
            <a:ext cx="4920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6. Have worrying thoughts been going through your mind a lot of the time?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3984" y="3817955"/>
            <a:ext cx="5302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7. Do you feel that your back pain is terrible and it’s never going to get any better?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3984" y="4182055"/>
            <a:ext cx="4720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8. In general, have you stopped enjoying all the things you usually enjoy?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3984" y="4547199"/>
            <a:ext cx="4731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9. Overall, how bothersome has your back pain been in the last 2 weeks?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1705" y="4831888"/>
            <a:ext cx="755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dirty="0"/>
              <a:t>Not at all</a:t>
            </a:r>
            <a:endParaRPr lang="en-CA" sz="900" dirty="0"/>
          </a:p>
        </p:txBody>
      </p:sp>
      <p:sp>
        <p:nvSpPr>
          <p:cNvPr id="32" name="TextBox 31"/>
          <p:cNvSpPr txBox="1"/>
          <p:nvPr/>
        </p:nvSpPr>
        <p:spPr>
          <a:xfrm>
            <a:off x="2293361" y="4831888"/>
            <a:ext cx="632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dirty="0"/>
              <a:t>Slightly</a:t>
            </a:r>
            <a:endParaRPr lang="en-CA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3571585" y="4831888"/>
            <a:ext cx="907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dirty="0"/>
              <a:t>Moderately</a:t>
            </a:r>
            <a:endParaRPr lang="en-CA" sz="900" dirty="0"/>
          </a:p>
        </p:txBody>
      </p:sp>
      <p:sp>
        <p:nvSpPr>
          <p:cNvPr id="34" name="TextBox 33"/>
          <p:cNvSpPr txBox="1"/>
          <p:nvPr/>
        </p:nvSpPr>
        <p:spPr>
          <a:xfrm>
            <a:off x="5125526" y="4831888"/>
            <a:ext cx="847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200" dirty="0"/>
              <a:t>Very much</a:t>
            </a:r>
            <a:endParaRPr lang="en-CA" sz="900" dirty="0"/>
          </a:p>
        </p:txBody>
      </p:sp>
      <p:sp>
        <p:nvSpPr>
          <p:cNvPr id="35" name="TextBox 34"/>
          <p:cNvSpPr txBox="1"/>
          <p:nvPr/>
        </p:nvSpPr>
        <p:spPr>
          <a:xfrm>
            <a:off x="6619451" y="4831888"/>
            <a:ext cx="811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Extremely</a:t>
            </a:r>
            <a:endParaRPr lang="en-CA" sz="900" dirty="0"/>
          </a:p>
        </p:txBody>
      </p:sp>
      <p:sp>
        <p:nvSpPr>
          <p:cNvPr id="36" name="Rectangle 35"/>
          <p:cNvSpPr/>
          <p:nvPr/>
        </p:nvSpPr>
        <p:spPr>
          <a:xfrm>
            <a:off x="754896" y="4892851"/>
            <a:ext cx="149072" cy="1490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2161950" y="4892851"/>
            <a:ext cx="149072" cy="1490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/>
          <p:cNvSpPr/>
          <p:nvPr/>
        </p:nvSpPr>
        <p:spPr>
          <a:xfrm>
            <a:off x="3446040" y="4892851"/>
            <a:ext cx="149072" cy="1490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ectangle 38"/>
          <p:cNvSpPr/>
          <p:nvPr/>
        </p:nvSpPr>
        <p:spPr>
          <a:xfrm>
            <a:off x="6494331" y="4892851"/>
            <a:ext cx="149072" cy="1490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ectangle 39"/>
          <p:cNvSpPr/>
          <p:nvPr/>
        </p:nvSpPr>
        <p:spPr>
          <a:xfrm>
            <a:off x="5015915" y="4892851"/>
            <a:ext cx="149072" cy="1490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TextBox 40"/>
          <p:cNvSpPr txBox="1"/>
          <p:nvPr/>
        </p:nvSpPr>
        <p:spPr>
          <a:xfrm>
            <a:off x="708245" y="5009074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15299" y="5009074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/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99389" y="5009074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/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69264" y="5009074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47680" y="5009074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900" dirty="0"/>
              <a:t>1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332305" y="1612105"/>
            <a:ext cx="1449950" cy="414291"/>
            <a:chOff x="6705232" y="1109165"/>
            <a:chExt cx="1449950" cy="414291"/>
          </a:xfrm>
        </p:grpSpPr>
        <p:sp>
          <p:nvSpPr>
            <p:cNvPr id="47" name="TextBox 46"/>
            <p:cNvSpPr txBox="1"/>
            <p:nvPr/>
          </p:nvSpPr>
          <p:spPr>
            <a:xfrm>
              <a:off x="7768346" y="1109165"/>
              <a:ext cx="386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 dirty="0"/>
                <a:t>Yes</a:t>
              </a:r>
              <a:endParaRPr lang="en-CA" sz="9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03894" y="1113983"/>
              <a:ext cx="3658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 dirty="0"/>
                <a:t>No</a:t>
              </a:r>
              <a:endParaRPr lang="en-CA" sz="9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751883" y="1176401"/>
              <a:ext cx="149072" cy="1490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05232" y="1292624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900" dirty="0"/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651007" y="1176401"/>
              <a:ext cx="149072" cy="1490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04356" y="1292624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900" dirty="0"/>
                <a:t>1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332305" y="4185409"/>
            <a:ext cx="1449950" cy="414291"/>
            <a:chOff x="6705232" y="1109165"/>
            <a:chExt cx="1449950" cy="414291"/>
          </a:xfrm>
        </p:grpSpPr>
        <p:sp>
          <p:nvSpPr>
            <p:cNvPr id="54" name="TextBox 53"/>
            <p:cNvSpPr txBox="1"/>
            <p:nvPr/>
          </p:nvSpPr>
          <p:spPr>
            <a:xfrm>
              <a:off x="7768346" y="1109165"/>
              <a:ext cx="386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 dirty="0"/>
                <a:t>Yes</a:t>
              </a:r>
              <a:endParaRPr lang="en-CA" sz="9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903894" y="1113983"/>
              <a:ext cx="3658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 dirty="0"/>
                <a:t>No</a:t>
              </a:r>
              <a:endParaRPr lang="en-CA" sz="9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751883" y="1176401"/>
              <a:ext cx="149072" cy="1490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705232" y="1292624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900" dirty="0"/>
                <a:t>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651007" y="1176401"/>
              <a:ext cx="149072" cy="1490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04356" y="1292624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900" dirty="0"/>
                <a:t>1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32305" y="3450180"/>
            <a:ext cx="1449950" cy="414291"/>
            <a:chOff x="6705232" y="1109165"/>
            <a:chExt cx="1449950" cy="414291"/>
          </a:xfrm>
        </p:grpSpPr>
        <p:sp>
          <p:nvSpPr>
            <p:cNvPr id="61" name="TextBox 60"/>
            <p:cNvSpPr txBox="1"/>
            <p:nvPr/>
          </p:nvSpPr>
          <p:spPr>
            <a:xfrm>
              <a:off x="7768346" y="1109165"/>
              <a:ext cx="386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 dirty="0"/>
                <a:t>Yes</a:t>
              </a:r>
              <a:endParaRPr lang="en-CA" sz="9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903894" y="1113983"/>
              <a:ext cx="3658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 dirty="0"/>
                <a:t>No</a:t>
              </a:r>
              <a:endParaRPr lang="en-CA" sz="9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751883" y="1176401"/>
              <a:ext cx="149072" cy="1490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705232" y="1292624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900" dirty="0"/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651007" y="1176401"/>
              <a:ext cx="149072" cy="1490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604356" y="1292624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900" dirty="0"/>
                <a:t>1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332305" y="1979720"/>
            <a:ext cx="1449950" cy="414291"/>
            <a:chOff x="6705232" y="1109165"/>
            <a:chExt cx="1449950" cy="414291"/>
          </a:xfrm>
        </p:grpSpPr>
        <p:sp>
          <p:nvSpPr>
            <p:cNvPr id="68" name="TextBox 67"/>
            <p:cNvSpPr txBox="1"/>
            <p:nvPr/>
          </p:nvSpPr>
          <p:spPr>
            <a:xfrm>
              <a:off x="7768346" y="1109165"/>
              <a:ext cx="386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 dirty="0"/>
                <a:t>Yes</a:t>
              </a:r>
              <a:endParaRPr lang="en-CA" sz="9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03894" y="1113983"/>
              <a:ext cx="3658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 dirty="0"/>
                <a:t>No</a:t>
              </a:r>
              <a:endParaRPr lang="en-CA" sz="9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751883" y="1176401"/>
              <a:ext cx="149072" cy="1490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705232" y="1292624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900" dirty="0"/>
                <a:t>0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651007" y="1176401"/>
              <a:ext cx="149072" cy="1490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604356" y="1292624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900" dirty="0"/>
                <a:t>1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332305" y="2347335"/>
            <a:ext cx="1449950" cy="414291"/>
            <a:chOff x="6705232" y="1109165"/>
            <a:chExt cx="1449950" cy="414291"/>
          </a:xfrm>
        </p:grpSpPr>
        <p:sp>
          <p:nvSpPr>
            <p:cNvPr id="75" name="TextBox 74"/>
            <p:cNvSpPr txBox="1"/>
            <p:nvPr/>
          </p:nvSpPr>
          <p:spPr>
            <a:xfrm>
              <a:off x="7768346" y="1109165"/>
              <a:ext cx="386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 dirty="0"/>
                <a:t>Yes</a:t>
              </a:r>
              <a:endParaRPr lang="en-CA" sz="9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903894" y="1113983"/>
              <a:ext cx="3658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 dirty="0"/>
                <a:t>No</a:t>
              </a:r>
              <a:endParaRPr lang="en-CA" sz="9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751883" y="1176401"/>
              <a:ext cx="149072" cy="1490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705232" y="1292624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900" dirty="0"/>
                <a:t>0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651007" y="1176401"/>
              <a:ext cx="149072" cy="1490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604356" y="1292624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900" dirty="0"/>
                <a:t>1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332305" y="2714950"/>
            <a:ext cx="1449950" cy="414291"/>
            <a:chOff x="6705232" y="1109165"/>
            <a:chExt cx="1449950" cy="414291"/>
          </a:xfrm>
        </p:grpSpPr>
        <p:sp>
          <p:nvSpPr>
            <p:cNvPr id="82" name="TextBox 81"/>
            <p:cNvSpPr txBox="1"/>
            <p:nvPr/>
          </p:nvSpPr>
          <p:spPr>
            <a:xfrm>
              <a:off x="7768346" y="1109165"/>
              <a:ext cx="386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 dirty="0"/>
                <a:t>Yes</a:t>
              </a:r>
              <a:endParaRPr lang="en-CA" sz="9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903894" y="1113983"/>
              <a:ext cx="3658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 dirty="0"/>
                <a:t>No</a:t>
              </a:r>
              <a:endParaRPr lang="en-CA" sz="900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751883" y="1176401"/>
              <a:ext cx="149072" cy="1490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705232" y="1292624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900" dirty="0"/>
                <a:t>0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651007" y="1176401"/>
              <a:ext cx="149072" cy="1490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604356" y="1292624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900" dirty="0"/>
                <a:t>1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32305" y="3082565"/>
            <a:ext cx="1449950" cy="414291"/>
            <a:chOff x="6705232" y="1109165"/>
            <a:chExt cx="1449950" cy="414291"/>
          </a:xfrm>
        </p:grpSpPr>
        <p:sp>
          <p:nvSpPr>
            <p:cNvPr id="89" name="TextBox 88"/>
            <p:cNvSpPr txBox="1"/>
            <p:nvPr/>
          </p:nvSpPr>
          <p:spPr>
            <a:xfrm>
              <a:off x="7768346" y="1109165"/>
              <a:ext cx="386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 dirty="0"/>
                <a:t>Yes</a:t>
              </a:r>
              <a:endParaRPr lang="en-CA" sz="90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903894" y="1113983"/>
              <a:ext cx="3658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 dirty="0"/>
                <a:t>No</a:t>
              </a:r>
              <a:endParaRPr lang="en-CA" sz="900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751883" y="1176401"/>
              <a:ext cx="149072" cy="1490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705232" y="1292624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900" dirty="0"/>
                <a:t>0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651007" y="1176401"/>
              <a:ext cx="149072" cy="1490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604356" y="1292624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900" dirty="0"/>
                <a:t>1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332305" y="3817795"/>
            <a:ext cx="1449950" cy="414291"/>
            <a:chOff x="6705232" y="1109165"/>
            <a:chExt cx="1449950" cy="414291"/>
          </a:xfrm>
        </p:grpSpPr>
        <p:sp>
          <p:nvSpPr>
            <p:cNvPr id="96" name="TextBox 95"/>
            <p:cNvSpPr txBox="1"/>
            <p:nvPr/>
          </p:nvSpPr>
          <p:spPr>
            <a:xfrm>
              <a:off x="7768346" y="1109165"/>
              <a:ext cx="3868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 dirty="0"/>
                <a:t>Yes</a:t>
              </a:r>
              <a:endParaRPr lang="en-CA" sz="9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903894" y="1113983"/>
              <a:ext cx="3658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200" dirty="0"/>
                <a:t>No</a:t>
              </a:r>
              <a:endParaRPr lang="en-CA" sz="9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751883" y="1176401"/>
              <a:ext cx="149072" cy="1490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705232" y="1292624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900" dirty="0"/>
                <a:t>0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651007" y="1176401"/>
              <a:ext cx="149072" cy="14907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604356" y="1292624"/>
              <a:ext cx="2423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900" dirty="0"/>
                <a:t>1</a:t>
              </a:r>
            </a:p>
          </p:txBody>
        </p:sp>
      </p:grpSp>
      <p:sp>
        <p:nvSpPr>
          <p:cNvPr id="102" name="Right Brace 101"/>
          <p:cNvSpPr/>
          <p:nvPr/>
        </p:nvSpPr>
        <p:spPr>
          <a:xfrm>
            <a:off x="7737805" y="3082565"/>
            <a:ext cx="291684" cy="2157341"/>
          </a:xfrm>
          <a:prstGeom prst="rightBrace">
            <a:avLst>
              <a:gd name="adj1" fmla="val 62758"/>
              <a:gd name="adj2" fmla="val 50000"/>
            </a:avLst>
          </a:prstGeom>
          <a:noFill/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1"/>
              </a:solidFill>
            </a:endParaRPr>
          </a:p>
        </p:txBody>
      </p:sp>
      <p:sp>
        <p:nvSpPr>
          <p:cNvPr id="103" name="4-Point Star 102"/>
          <p:cNvSpPr/>
          <p:nvPr/>
        </p:nvSpPr>
        <p:spPr>
          <a:xfrm>
            <a:off x="8172497" y="4040739"/>
            <a:ext cx="240991" cy="240991"/>
          </a:xfrm>
          <a:prstGeom prst="star4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910301" y="1427439"/>
            <a:ext cx="2674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accent3"/>
                </a:solidFill>
              </a:rPr>
              <a:t>If Total score is 3 or less, </a:t>
            </a:r>
          </a:p>
          <a:p>
            <a:r>
              <a:rPr lang="en-CA" sz="1600" dirty="0">
                <a:solidFill>
                  <a:schemeClr val="accent3"/>
                </a:solidFill>
              </a:rPr>
              <a:t>the patient’s category is </a:t>
            </a:r>
            <a:r>
              <a:rPr lang="en-CA" sz="1600" b="1" dirty="0">
                <a:solidFill>
                  <a:schemeClr val="accent3"/>
                </a:solidFill>
              </a:rPr>
              <a:t>LOW</a:t>
            </a:r>
            <a:r>
              <a:rPr lang="en-CA" sz="1600" dirty="0">
                <a:solidFill>
                  <a:schemeClr val="accent3"/>
                </a:solidFill>
              </a:rPr>
              <a:t>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910301" y="2200339"/>
            <a:ext cx="2280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chemeClr val="accent3"/>
                </a:solidFill>
              </a:rPr>
              <a:t>If Total score is</a:t>
            </a:r>
            <a:r>
              <a:rPr lang="en-CA" sz="1600" b="1" dirty="0">
                <a:solidFill>
                  <a:schemeClr val="accent3"/>
                </a:solidFill>
              </a:rPr>
              <a:t> 4 </a:t>
            </a:r>
            <a:r>
              <a:rPr lang="en-CA" sz="1600" dirty="0">
                <a:solidFill>
                  <a:schemeClr val="accent3"/>
                </a:solidFill>
              </a:rPr>
              <a:t>or more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9102944" y="2461549"/>
            <a:ext cx="1298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i="1" dirty="0">
                <a:solidFill>
                  <a:schemeClr val="accent3"/>
                </a:solidFill>
              </a:rPr>
              <a:t>and</a:t>
            </a:r>
            <a:r>
              <a:rPr lang="en-CA" sz="1600" dirty="0">
                <a:solidFill>
                  <a:schemeClr val="accent3"/>
                </a:solidFill>
              </a:rPr>
              <a:t> </a:t>
            </a:r>
            <a:r>
              <a:rPr lang="en-CA" sz="1600" dirty="0" err="1">
                <a:solidFill>
                  <a:schemeClr val="accent3"/>
                </a:solidFill>
              </a:rPr>
              <a:t>subscore</a:t>
            </a:r>
            <a:endParaRPr lang="en-CA" sz="1600" b="1" i="1" dirty="0">
              <a:solidFill>
                <a:schemeClr val="accent3"/>
              </a:solidFill>
            </a:endParaRPr>
          </a:p>
        </p:txBody>
      </p:sp>
      <p:sp>
        <p:nvSpPr>
          <p:cNvPr id="108" name="4-Point Star 107"/>
          <p:cNvSpPr/>
          <p:nvPr/>
        </p:nvSpPr>
        <p:spPr>
          <a:xfrm>
            <a:off x="10357338" y="2513341"/>
            <a:ext cx="260812" cy="240991"/>
          </a:xfrm>
          <a:prstGeom prst="star4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schemeClr val="accent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0618916" y="2461549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chemeClr val="accent3"/>
                </a:solidFill>
              </a:rPr>
              <a:t>is 3 or less,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910301" y="3280903"/>
            <a:ext cx="2280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chemeClr val="accent3"/>
                </a:solidFill>
              </a:rPr>
              <a:t>If Total score is</a:t>
            </a:r>
            <a:r>
              <a:rPr lang="en-CA" sz="1600" b="1" dirty="0">
                <a:solidFill>
                  <a:schemeClr val="accent3"/>
                </a:solidFill>
              </a:rPr>
              <a:t> 4 </a:t>
            </a:r>
            <a:r>
              <a:rPr lang="en-CA" sz="1600" dirty="0">
                <a:solidFill>
                  <a:schemeClr val="accent3"/>
                </a:solidFill>
              </a:rPr>
              <a:t>or more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9102944" y="3548922"/>
            <a:ext cx="1298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i="1" dirty="0">
                <a:solidFill>
                  <a:schemeClr val="accent3"/>
                </a:solidFill>
              </a:rPr>
              <a:t>and</a:t>
            </a:r>
            <a:r>
              <a:rPr lang="en-CA" sz="1600" dirty="0">
                <a:solidFill>
                  <a:schemeClr val="accent3"/>
                </a:solidFill>
              </a:rPr>
              <a:t> </a:t>
            </a:r>
            <a:r>
              <a:rPr lang="en-CA" sz="1600" dirty="0" err="1">
                <a:solidFill>
                  <a:schemeClr val="accent3"/>
                </a:solidFill>
              </a:rPr>
              <a:t>subscore</a:t>
            </a:r>
            <a:endParaRPr lang="en-CA" sz="1600" b="1" i="1" dirty="0">
              <a:solidFill>
                <a:schemeClr val="accent3"/>
              </a:solidFill>
            </a:endParaRPr>
          </a:p>
        </p:txBody>
      </p:sp>
      <p:sp>
        <p:nvSpPr>
          <p:cNvPr id="113" name="4-Point Star 112"/>
          <p:cNvSpPr/>
          <p:nvPr/>
        </p:nvSpPr>
        <p:spPr>
          <a:xfrm>
            <a:off x="10358552" y="3623480"/>
            <a:ext cx="240991" cy="240991"/>
          </a:xfrm>
          <a:prstGeom prst="star4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>
              <a:solidFill>
                <a:schemeClr val="accent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618150" y="3554393"/>
            <a:ext cx="1231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chemeClr val="accent3"/>
                </a:solidFill>
              </a:rPr>
              <a:t>is 4 or more,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910301" y="2690199"/>
            <a:ext cx="3046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chemeClr val="accent3"/>
                </a:solidFill>
              </a:rPr>
              <a:t>the patient’s category is </a:t>
            </a:r>
            <a:r>
              <a:rPr lang="en-CA" sz="1600" b="1" dirty="0">
                <a:solidFill>
                  <a:schemeClr val="accent3"/>
                </a:solidFill>
              </a:rPr>
              <a:t>MEDIUM</a:t>
            </a:r>
            <a:r>
              <a:rPr lang="en-CA" sz="1600" dirty="0">
                <a:solidFill>
                  <a:schemeClr val="accent3"/>
                </a:solidFill>
              </a:rPr>
              <a:t>.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8910301" y="3799116"/>
            <a:ext cx="2717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chemeClr val="accent3"/>
                </a:solidFill>
              </a:rPr>
              <a:t>the patient’s category is </a:t>
            </a:r>
            <a:r>
              <a:rPr lang="en-CA" sz="1600" b="1" dirty="0">
                <a:solidFill>
                  <a:schemeClr val="accent3"/>
                </a:solidFill>
              </a:rPr>
              <a:t>HIGH.</a:t>
            </a:r>
            <a:endParaRPr lang="en-CA" sz="1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3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/>
      <p:bldP spid="106" grpId="0"/>
      <p:bldP spid="107" grpId="0"/>
      <p:bldP spid="108" grpId="0" animBg="1"/>
      <p:bldP spid="109" grpId="0"/>
      <p:bldP spid="111" grpId="0"/>
      <p:bldP spid="112" grpId="0"/>
      <p:bldP spid="113" grpId="0" animBg="1"/>
      <p:bldP spid="114" grpId="0"/>
      <p:bldP spid="115" grpId="0"/>
      <p:bldP spid="1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treatment to risk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281" y="171466"/>
            <a:ext cx="3635896" cy="257190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199002"/>
              </p:ext>
            </p:extLst>
          </p:nvPr>
        </p:nvGraphicFramePr>
        <p:xfrm>
          <a:off x="557892" y="4807251"/>
          <a:ext cx="4439558" cy="10972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439558">
                  <a:extLst>
                    <a:ext uri="{9D8B030D-6E8A-4147-A177-3AD203B41FA5}">
                      <a16:colId xmlns:a16="http://schemas.microsoft.com/office/drawing/2014/main" val="884871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LOW risk of persisting pain &amp;</a:t>
                      </a:r>
                      <a:r>
                        <a:rPr lang="en-US" sz="2000" baseline="0" dirty="0"/>
                        <a:t> disability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024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Advice, reassurance, and pain relief.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/>
                        <a:t>Avoid over treatment and investigation.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92483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534697"/>
              </p:ext>
            </p:extLst>
          </p:nvPr>
        </p:nvGraphicFramePr>
        <p:xfrm>
          <a:off x="557892" y="2686714"/>
          <a:ext cx="4439558" cy="14020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439558">
                  <a:extLst>
                    <a:ext uri="{9D8B030D-6E8A-4147-A177-3AD203B41FA5}">
                      <a16:colId xmlns:a16="http://schemas.microsoft.com/office/drawing/2014/main" val="884871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MEDIUM risk of persisting pain &amp;</a:t>
                      </a:r>
                      <a:r>
                        <a:rPr lang="en-US" sz="2000" baseline="0" dirty="0"/>
                        <a:t> disability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024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Advice, reassurance, and pain relief.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Evidence based physical therapy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92483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525532"/>
              </p:ext>
            </p:extLst>
          </p:nvPr>
        </p:nvGraphicFramePr>
        <p:xfrm>
          <a:off x="5241973" y="2686883"/>
          <a:ext cx="5420584" cy="32308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5420584">
                  <a:extLst>
                    <a:ext uri="{9D8B030D-6E8A-4147-A177-3AD203B41FA5}">
                      <a16:colId xmlns:a16="http://schemas.microsoft.com/office/drawing/2014/main" val="884871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ysClr val="windowText" lastClr="000000"/>
                          </a:solidFill>
                        </a:rPr>
                        <a:t>HIGH risk of persisting pain &amp;</a:t>
                      </a:r>
                      <a:r>
                        <a:rPr lang="en-US" sz="2000" baseline="0" dirty="0">
                          <a:solidFill>
                            <a:sysClr val="windowText" lastClr="000000"/>
                          </a:solidFill>
                        </a:rPr>
                        <a:t> disability</a:t>
                      </a:r>
                      <a:endParaRPr lang="en-US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024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Standard PT Care Plus+</a:t>
                      </a:r>
                    </a:p>
                    <a:p>
                      <a:pPr lvl="1"/>
                      <a:r>
                        <a:rPr lang="en-CA" dirty="0"/>
                        <a:t>Comprehensive Biopsychosocial Treatment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Address gaps in patient’s knowledge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Correct possible misunderstandings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Provide guidance on a variety of pain rehabilitation techniques including pacing, graded activity &amp; exposure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600" dirty="0"/>
                        <a:t>Specifically focus on the psychological prognostic indicators (catastrophizing, low mood, anxiety, and pain-related fear) with the adoption of simple CBTs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924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75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for </a:t>
            </a:r>
            <a:r>
              <a:rPr lang="en-CA" altLang="en-US" b="1" dirty="0" err="1">
                <a:solidFill>
                  <a:schemeClr val="tx2"/>
                </a:solidFill>
                <a:ea typeface="MS PGothic" charset="-128"/>
              </a:rPr>
              <a:t>STarT</a:t>
            </a:r>
            <a:r>
              <a:rPr lang="en-CA" altLang="en-US" b="1" dirty="0">
                <a:solidFill>
                  <a:schemeClr val="tx2"/>
                </a:solidFill>
                <a:ea typeface="MS PGothic" charset="-128"/>
              </a:rPr>
              <a:t> Back</a:t>
            </a:r>
            <a:r>
              <a:rPr lang="en-US" dirty="0"/>
              <a:t>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097" y="2686536"/>
            <a:ext cx="1971776" cy="139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88" y="2189024"/>
            <a:ext cx="1292633" cy="1631082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09513" y="2188111"/>
            <a:ext cx="1521335" cy="1567379"/>
            <a:chOff x="598234" y="2189012"/>
            <a:chExt cx="5119681" cy="3962188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8234" y="2189012"/>
              <a:ext cx="5119681" cy="396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08095" y="2241364"/>
              <a:ext cx="2249979" cy="758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 rot="20945749">
            <a:off x="3697154" y="2666319"/>
            <a:ext cx="1695401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Proof of principle</a:t>
            </a:r>
            <a:r>
              <a:rPr lang="en-GB" sz="1500" dirty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RCT</a:t>
            </a:r>
          </a:p>
        </p:txBody>
      </p:sp>
      <p:sp>
        <p:nvSpPr>
          <p:cNvPr id="9" name="TextBox 8"/>
          <p:cNvSpPr txBox="1"/>
          <p:nvPr/>
        </p:nvSpPr>
        <p:spPr>
          <a:xfrm rot="20945749">
            <a:off x="6252147" y="2592537"/>
            <a:ext cx="1746081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Primary care implementation</a:t>
            </a:r>
          </a:p>
          <a:p>
            <a:pPr algn="ctr"/>
            <a:r>
              <a:rPr lang="en-GB" dirty="0">
                <a:solidFill>
                  <a:prstClr val="black"/>
                </a:solidFill>
              </a:rPr>
              <a:t>&amp; Qualitative research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1127" y="3784191"/>
            <a:ext cx="152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Hill et al 2011</a:t>
            </a:r>
          </a:p>
          <a:p>
            <a:pPr algn="ctr"/>
            <a:r>
              <a:rPr lang="en-GB" dirty="0"/>
              <a:t>(n=851)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9451" y="3810900"/>
            <a:ext cx="1521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Foster et al 2014</a:t>
            </a:r>
          </a:p>
          <a:p>
            <a:pPr algn="ctr"/>
            <a:r>
              <a:rPr lang="en-GB" dirty="0"/>
              <a:t>(n=922)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9050" y="2198127"/>
            <a:ext cx="1431429" cy="15827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0945749">
            <a:off x="1286896" y="2648430"/>
            <a:ext cx="2151483" cy="3231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500" dirty="0">
                <a:solidFill>
                  <a:prstClr val="black"/>
                </a:solidFill>
              </a:rPr>
              <a:t>Validated prognostic tool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80746" y="3755490"/>
            <a:ext cx="152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Hill et al 2008</a:t>
            </a:r>
          </a:p>
          <a:p>
            <a:pPr algn="ctr"/>
            <a:r>
              <a:rPr lang="en-GB" dirty="0"/>
              <a:t>(n=500)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0879" y="3324027"/>
            <a:ext cx="454658" cy="43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379" y="1933553"/>
            <a:ext cx="604578" cy="74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 rot="20945749">
            <a:off x="8975248" y="2681400"/>
            <a:ext cx="1612555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</a:rPr>
              <a:t>NICE recommended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08504" y="2013174"/>
            <a:ext cx="467609" cy="589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39811" y="4813116"/>
            <a:ext cx="1161535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100" dirty="0">
                <a:solidFill>
                  <a:prstClr val="black"/>
                </a:solidFill>
                <a:latin typeface="+mn-lt"/>
              </a:rPr>
              <a:t>Hill et al, </a:t>
            </a:r>
            <a:r>
              <a:rPr lang="en-US" sz="1100" b="1" dirty="0">
                <a:solidFill>
                  <a:prstClr val="black"/>
                </a:solidFill>
                <a:latin typeface="+mn-lt"/>
              </a:rPr>
              <a:t>A primary care back pain screening tool: identifying patient subgroups for initial treatment.</a:t>
            </a:r>
            <a:r>
              <a:rPr lang="en-US" sz="1100" dirty="0">
                <a:solidFill>
                  <a:prstClr val="black"/>
                </a:solidFill>
                <a:latin typeface="+mn-lt"/>
              </a:rPr>
              <a:t> Arthritis Rheum 2008;59:632-41</a:t>
            </a:r>
          </a:p>
          <a:p>
            <a:pPr marL="342900" indent="-342900">
              <a:buAutoNum type="arabicPeriod"/>
            </a:pPr>
            <a:r>
              <a:rPr lang="en-US" sz="1100" dirty="0">
                <a:latin typeface="+mn-lt"/>
              </a:rPr>
              <a:t>Hill et al, </a:t>
            </a:r>
            <a:r>
              <a:rPr lang="en-US" sz="1100" b="1" dirty="0">
                <a:latin typeface="+mn-lt"/>
              </a:rPr>
              <a:t>Comparison of stratified primary care management for low back pain with current best practice (</a:t>
            </a:r>
            <a:r>
              <a:rPr lang="en-US" sz="1100" b="1" dirty="0" err="1">
                <a:latin typeface="+mn-lt"/>
              </a:rPr>
              <a:t>STarT</a:t>
            </a:r>
            <a:r>
              <a:rPr lang="en-US" sz="1100" b="1" dirty="0">
                <a:latin typeface="+mn-lt"/>
              </a:rPr>
              <a:t> Back): a </a:t>
            </a:r>
            <a:r>
              <a:rPr lang="en-US" sz="1100" b="1" dirty="0" err="1">
                <a:latin typeface="+mn-lt"/>
              </a:rPr>
              <a:t>randomised</a:t>
            </a:r>
            <a:r>
              <a:rPr lang="en-US" sz="1100" b="1" dirty="0">
                <a:latin typeface="+mn-lt"/>
              </a:rPr>
              <a:t> controlled trial.</a:t>
            </a:r>
            <a:r>
              <a:rPr lang="en-US" sz="1100" dirty="0">
                <a:latin typeface="+mn-lt"/>
              </a:rPr>
              <a:t> Lancet 2011;378:1560-71</a:t>
            </a:r>
          </a:p>
          <a:p>
            <a:pPr marL="342900" indent="-342900">
              <a:buAutoNum type="arabicPeriod"/>
            </a:pPr>
            <a:r>
              <a:rPr lang="en-US" sz="1100" dirty="0">
                <a:latin typeface="+mn-lt"/>
              </a:rPr>
              <a:t>Foster et al, </a:t>
            </a:r>
            <a:r>
              <a:rPr lang="en-US" sz="1100" b="1" dirty="0">
                <a:latin typeface="+mn-lt"/>
              </a:rPr>
              <a:t>Effect of stratified care for low back pain in family practice (</a:t>
            </a:r>
            <a:r>
              <a:rPr lang="en-US" sz="1100" b="1" dirty="0" err="1">
                <a:latin typeface="+mn-lt"/>
              </a:rPr>
              <a:t>IMPaCT</a:t>
            </a:r>
            <a:r>
              <a:rPr lang="en-US" sz="1100" b="1" dirty="0">
                <a:latin typeface="+mn-lt"/>
              </a:rPr>
              <a:t> Back)</a:t>
            </a:r>
            <a:r>
              <a:rPr lang="en-US" sz="1100" dirty="0">
                <a:latin typeface="+mn-lt"/>
              </a:rPr>
              <a:t>. Ann Fam Med 2014;12:102-11</a:t>
            </a:r>
          </a:p>
          <a:p>
            <a:pPr marL="342900" indent="-342900">
              <a:buAutoNum type="arabicPeriod"/>
            </a:pPr>
            <a:r>
              <a:rPr lang="en-US" sz="1100" dirty="0">
                <a:latin typeface="+mn-lt"/>
              </a:rPr>
              <a:t>Whitehurst et al. </a:t>
            </a:r>
            <a:r>
              <a:rPr lang="en-US" sz="1100" b="1" dirty="0">
                <a:latin typeface="+mn-lt"/>
              </a:rPr>
              <a:t>Implementing Stratified Primary Care Management for Low Back Pain: Cost-Utility Analysis Alongside a Prospective, Population-Based, Sequential Comparison Study.</a:t>
            </a:r>
            <a:r>
              <a:rPr lang="en-US" sz="1100" dirty="0">
                <a:latin typeface="+mn-lt"/>
              </a:rPr>
              <a:t> Spine 2015;40:405-14</a:t>
            </a:r>
          </a:p>
        </p:txBody>
      </p:sp>
    </p:spTree>
    <p:extLst>
      <p:ext uri="{BB962C8B-B14F-4D97-AF65-F5344CB8AC3E}">
        <p14:creationId xmlns:p14="http://schemas.microsoft.com/office/powerpoint/2010/main" val="6435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Feasibility?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097280" y="1513703"/>
            <a:ext cx="10058400" cy="2269083"/>
          </a:xfrm>
        </p:spPr>
        <p:txBody>
          <a:bodyPr/>
          <a:lstStyle/>
          <a:p>
            <a:r>
              <a:rPr lang="en-CA" dirty="0"/>
              <a:t>Implementation of the </a:t>
            </a:r>
            <a:r>
              <a:rPr lang="en-CA" b="1" dirty="0" err="1">
                <a:solidFill>
                  <a:schemeClr val="tx2"/>
                </a:solidFill>
              </a:rPr>
              <a:t>STarT</a:t>
            </a:r>
            <a:r>
              <a:rPr lang="en-CA" b="1" dirty="0">
                <a:solidFill>
                  <a:schemeClr val="tx2"/>
                </a:solidFill>
              </a:rPr>
              <a:t> Back</a:t>
            </a:r>
            <a:r>
              <a:rPr lang="en-CA" dirty="0"/>
              <a:t> model in the UK: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significantly improved patients’ functional outcomes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CA" dirty="0"/>
              <a:t>effect size 0.32 at 6 months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led to a 50% reduction in time off work due to back pain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reduced healthcare costs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984" y="4108299"/>
            <a:ext cx="2743199" cy="1371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223" y="4108299"/>
            <a:ext cx="2743199" cy="13716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519895" y="4009269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tx2"/>
                </a:solidFill>
              </a:rPr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137587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Ultimate aim/hope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1155" y="1392253"/>
            <a:ext cx="540549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Fully powered cluster randomized controlled trial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7280" y="2679210"/>
            <a:ext cx="1610203" cy="941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3223" y="2811162"/>
            <a:ext cx="337494" cy="674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31336" y="2811162"/>
            <a:ext cx="337494" cy="674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69449" y="2811162"/>
            <a:ext cx="337494" cy="6749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1383" y="4090306"/>
            <a:ext cx="337494" cy="6749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177" y="3818458"/>
            <a:ext cx="337494" cy="6749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72671" y="3985274"/>
            <a:ext cx="337494" cy="6749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6447" y="3915429"/>
            <a:ext cx="337494" cy="674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3010" y="4155952"/>
            <a:ext cx="337494" cy="6749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23546" y="3894797"/>
            <a:ext cx="337494" cy="67498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477895" y="3552126"/>
            <a:ext cx="1610203" cy="9413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3838" y="3684078"/>
            <a:ext cx="337494" cy="6749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1951" y="3684078"/>
            <a:ext cx="337494" cy="6749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0064" y="3684078"/>
            <a:ext cx="337494" cy="6749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3661" y="5141725"/>
            <a:ext cx="337494" cy="67498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5792" y="4691374"/>
            <a:ext cx="337494" cy="6749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2355" y="4765294"/>
            <a:ext cx="337494" cy="6749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37062" y="4788345"/>
            <a:ext cx="337494" cy="6749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3625" y="5028868"/>
            <a:ext cx="337494" cy="6749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4161" y="4767713"/>
            <a:ext cx="337494" cy="67498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113558" y="3718942"/>
            <a:ext cx="1610203" cy="9413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9501" y="3850894"/>
            <a:ext cx="337494" cy="6749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7614" y="3850894"/>
            <a:ext cx="337494" cy="6749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5727" y="3850894"/>
            <a:ext cx="337494" cy="67498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5014" y="4694072"/>
            <a:ext cx="337494" cy="67498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1455" y="4858190"/>
            <a:ext cx="337494" cy="67498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8949" y="5025006"/>
            <a:ext cx="337494" cy="67498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725" y="4955161"/>
            <a:ext cx="337494" cy="67498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9288" y="5195684"/>
            <a:ext cx="337494" cy="67498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9824" y="4934529"/>
            <a:ext cx="337494" cy="67498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0080549" y="1444803"/>
            <a:ext cx="1610203" cy="941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276492" y="1576755"/>
            <a:ext cx="337494" cy="6749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14605" y="1576755"/>
            <a:ext cx="337494" cy="67498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52718" y="1576755"/>
            <a:ext cx="337494" cy="6749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435491" y="3148656"/>
            <a:ext cx="337494" cy="6749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18446" y="2584051"/>
            <a:ext cx="337494" cy="6749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55940" y="2750867"/>
            <a:ext cx="337494" cy="6749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39716" y="2681022"/>
            <a:ext cx="337494" cy="67498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96279" y="2921545"/>
            <a:ext cx="337494" cy="67498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06815" y="2660390"/>
            <a:ext cx="337494" cy="67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25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0&quot;/&gt;&lt;/object&gt;&lt;object type=&quot;3&quot; unique_id=&quot;10004&quot;&gt;&lt;property id=&quot;20148&quot; value=&quot;5&quot;/&gt;&lt;property id=&quot;20300&quot; value=&quot;Slide 2 - &amp;quot;Participants will be able to...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Background about Low Back Pain (LBP)&amp;quot;&quot;/&gt;&lt;property id=&quot;20307&quot; value=&quot;261&quot;/&gt;&lt;/object&gt;&lt;object type=&quot;3&quot; unique_id=&quot;10006&quot;&gt;&lt;property id=&quot;20148&quot; value=&quot;5&quot;/&gt;&lt;property id=&quot;20300&quot; value=&quot;Slide 4 - &amp;quot;Background about STarT Back &amp;quot;&quot;/&gt;&lt;property id=&quot;20307&quot; value=&quot;262&quot;/&gt;&lt;/object&gt;&lt;object type=&quot;3&quot; unique_id=&quot;10007&quot;&gt;&lt;property id=&quot;20148&quot; value=&quot;5&quot;/&gt;&lt;property id=&quot;20300&quot; value=&quot;Slide 5 - &amp;quot;Structure of STarT Back &amp;quot;&quot;/&gt;&lt;property id=&quot;20307&quot; value=&quot;265&quot;/&gt;&lt;/object&gt;&lt;object type=&quot;3&quot; unique_id=&quot;10008&quot;&gt;&lt;property id=&quot;20148&quot; value=&quot;5&quot;/&gt;&lt;property id=&quot;20300&quot; value=&quot;Slide 6 - &amp;quot;Matching treatment to risk&amp;quot;&quot;/&gt;&lt;property id=&quot;20307&quot; value=&quot;266&quot;/&gt;&lt;/object&gt;&lt;object type=&quot;3&quot; unique_id=&quot;10009&quot;&gt;&lt;property id=&quot;20148&quot; value=&quot;5&quot;/&gt;&lt;property id=&quot;20300&quot; value=&quot;Slide 7 - &amp;quot;Evidence for STarT Back &amp;quot;&quot;/&gt;&lt;property id=&quot;20307&quot; value=&quot;263&quot;/&gt;&lt;/object&gt;&lt;object type=&quot;3&quot; unique_id=&quot;10010&quot;&gt;&lt;property id=&quot;20148&quot; value=&quot;5&quot;/&gt;&lt;property id=&quot;20300&quot; value=&quot;Slide 8 - &amp;quot;Feasibility?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Ultimate aim/hope&amp;quot;&quot;/&gt;&lt;property id=&quot;20307&quot; value=&quot;267&quot;/&gt;&lt;/object&gt;&lt;object type=&quot;3&quot; unique_id=&quot;10012&quot;&gt;&lt;property id=&quot;20148&quot; value=&quot;5&quot;/&gt;&lt;property id=&quot;20300&quot; value=&quot;Slide 10 - &amp;quot;Purpose of current study&amp;quot;&quot;/&gt;&lt;property id=&quot;20307&quot; value=&quot;268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 - &amp;quot;Clinical features &amp;amp; STarT Back scores&amp;quot;&quot;/&gt;&lt;property id=&quot;20307&quot; value=&quot;271&quot;/&gt;&lt;/object&gt;&lt;object type=&quot;3&quot; unique_id=&quot;10016&quot;&gt;&lt;property id=&quot;20148&quot; value=&quot;5&quot;/&gt;&lt;property id=&quot;20300&quot; value=&quot;Slide 14 - &amp;quot;STarT Back scores @ baseline&amp;quot;&quot;/&gt;&lt;property id=&quot;20307&quot; value=&quot;273&quot;/&gt;&lt;/object&gt;&lt;object type=&quot;3&quot; unique_id=&quot;10017&quot;&gt;&lt;property id=&quot;20148&quot; value=&quot;5&quot;/&gt;&lt;property id=&quot;20300&quot; value=&quot;Slide 15 - &amp;quot;Referred to physiotherapist*&amp;quot;&quot;/&gt;&lt;property id=&quot;20307&quot; value=&quot;274&quot;/&gt;&lt;/object&gt;&lt;object type=&quot;3&quot; unique_id=&quot;10018&quot;&gt;&lt;property id=&quot;20148&quot; value=&quot;5&quot;/&gt;&lt;property id=&quot;20300&quot; value=&quot;Slide 16 - &amp;quot;Patients’ completion of questionnaires&amp;quot;&quot;/&gt;&lt;property id=&quot;20307&quot; value=&quot;275&quot;/&gt;&lt;/object&gt;&lt;object type=&quot;3&quot; unique_id=&quot;10019&quot;&gt;&lt;property id=&quot;20148&quot; value=&quot;5&quot;/&gt;&lt;property id=&quot;20300&quot; value=&quot;Slide 17 - &amp;quot;Themes from patient interviews&amp;quot;&quot;/&gt;&lt;property id=&quot;20307&quot; value=&quot;276&quot;/&gt;&lt;/object&gt;&lt;object type=&quot;3&quot; unique_id=&quot;10020&quot;&gt;&lt;property id=&quot;20148&quot; value=&quot;5&quot;/&gt;&lt;property id=&quot;20300&quot; value=&quot;Slide 18 - &amp;quot;Themes from patient interviews&amp;quot;&quot;/&gt;&lt;property id=&quot;20307&quot; value=&quot;280&quot;/&gt;&lt;/object&gt;&lt;object type=&quot;3&quot; unique_id=&quot;10021&quot;&gt;&lt;property id=&quot;20148&quot; value=&quot;5&quot;/&gt;&lt;property id=&quot;20300&quot; value=&quot;Slide 19 - &amp;quot;Themes from physician interviews&amp;quot;&quot;/&gt;&lt;property id=&quot;20307&quot; value=&quot;277&quot;/&gt;&lt;/object&gt;&lt;object type=&quot;3&quot; unique_id=&quot;10022&quot;&gt;&lt;property id=&quot;20148&quot; value=&quot;5&quot;/&gt;&lt;property id=&quot;20300&quot; value=&quot;Slide 20 - &amp;quot;Themes from physician interviews&amp;quot;&quot;/&gt;&lt;property id=&quot;20307&quot; value=&quot;281&quot;/&gt;&lt;/object&gt;&lt;object type=&quot;3&quot; unique_id=&quot;10023&quot;&gt;&lt;property id=&quot;20148&quot; value=&quot;5&quot;/&gt;&lt;property id=&quot;20300&quot; value=&quot;Slide 21 - &amp;quot;Themes from physician interviews&amp;quot;&quot;/&gt;&lt;property id=&quot;20307&quot; value=&quot;284&quot;/&gt;&lt;/object&gt;&lt;object type=&quot;3&quot; unique_id=&quot;10024&quot;&gt;&lt;property id=&quot;20148&quot; value=&quot;5&quot;/&gt;&lt;property id=&quot;20300&quot; value=&quot;Slide 22 - &amp;quot;Themes from physician interviews&amp;quot;&quot;/&gt;&lt;property id=&quot;20307&quot; value=&quot;282&quot;/&gt;&lt;/object&gt;&lt;object type=&quot;3&quot; unique_id=&quot;10025&quot;&gt;&lt;property id=&quot;20148&quot; value=&quot;5&quot;/&gt;&lt;property id=&quot;20300&quot; value=&quot;Slide 23 - &amp;quot;Reflections / Conclusions [1]&amp;quot;&quot;/&gt;&lt;property id=&quot;20307&quot; value=&quot;278&quot;/&gt;&lt;/object&gt;&lt;object type=&quot;3&quot; unique_id=&quot;10026&quot;&gt;&lt;property id=&quot;20148&quot; value=&quot;5&quot;/&gt;&lt;property id=&quot;20300&quot; value=&quot;Slide 24 - &amp;quot;Reflections / Conclusions [2]&amp;quot;&quot;/&gt;&lt;property id=&quot;20307&quot; value=&quot;279&quot;/&gt;&lt;/object&gt;&lt;object type=&quot;3&quot; unique_id=&quot;10027&quot;&gt;&lt;property id=&quot;20148&quot; value=&quot;5&quot;/&gt;&lt;property id=&quot;20300&quot; value=&quot;Slide 25 - &amp;quot;Acknowledgements&amp;quot;&quot;/&gt;&lt;property id=&quot;20307&quot; value=&quot;258&quot;/&gt;&lt;/object&gt;&lt;/object&gt;&lt;object type=&quot;8&quot; unique_id=&quot;1005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Retrospect">
  <a:themeElements>
    <a:clrScheme name="Custom 3 Queen's">
      <a:dk1>
        <a:sysClr val="windowText" lastClr="000000"/>
      </a:dk1>
      <a:lt1>
        <a:sysClr val="window" lastClr="FFFFFF"/>
      </a:lt1>
      <a:dk2>
        <a:srgbClr val="11335D"/>
      </a:dk2>
      <a:lt2>
        <a:srgbClr val="E2DFCC"/>
      </a:lt2>
      <a:accent1>
        <a:srgbClr val="9D1939"/>
      </a:accent1>
      <a:accent2>
        <a:srgbClr val="EEBD31"/>
      </a:accent2>
      <a:accent3>
        <a:srgbClr val="11335D"/>
      </a:accent3>
      <a:accent4>
        <a:srgbClr val="00A65E"/>
      </a:accent4>
      <a:accent5>
        <a:srgbClr val="662D91"/>
      </a:accent5>
      <a:accent6>
        <a:srgbClr val="51C3F9"/>
      </a:accent6>
      <a:hlink>
        <a:srgbClr val="11335D"/>
      </a:hlink>
      <a:folHlink>
        <a:srgbClr val="11335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612</TotalTime>
  <Words>2393</Words>
  <Application>Microsoft Office PowerPoint</Application>
  <PresentationFormat>Widescreen</PresentationFormat>
  <Paragraphs>338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MS PGothic</vt:lpstr>
      <vt:lpstr>Arial</vt:lpstr>
      <vt:lpstr>Calibri</vt:lpstr>
      <vt:lpstr>Calibri Light</vt:lpstr>
      <vt:lpstr>Gill Sans</vt:lpstr>
      <vt:lpstr>ヒラギノ角ゴ ProN W3</vt:lpstr>
      <vt:lpstr>Retrospect</vt:lpstr>
      <vt:lpstr>Custom Design</vt:lpstr>
      <vt:lpstr>PowerPoint Presentation</vt:lpstr>
      <vt:lpstr>Participants will be able to...</vt:lpstr>
      <vt:lpstr>Background about Low Back Pain (LBP)</vt:lpstr>
      <vt:lpstr>Background about STarT Back </vt:lpstr>
      <vt:lpstr>Structure of STarT Back </vt:lpstr>
      <vt:lpstr>Matching treatment to risk</vt:lpstr>
      <vt:lpstr>Evidence for STarT Back </vt:lpstr>
      <vt:lpstr>Feasibility?</vt:lpstr>
      <vt:lpstr>Ultimate aim/hope</vt:lpstr>
      <vt:lpstr>Purpose of current study</vt:lpstr>
      <vt:lpstr>PowerPoint Presentation</vt:lpstr>
      <vt:lpstr>PowerPoint Presentation</vt:lpstr>
      <vt:lpstr>Clinical features &amp; STarT Back scores</vt:lpstr>
      <vt:lpstr>STarT Back scores @ baseline</vt:lpstr>
      <vt:lpstr>Referred to physiotherapist*</vt:lpstr>
      <vt:lpstr>Patients’ completion of questionnaires</vt:lpstr>
      <vt:lpstr>Themes from patient interviews</vt:lpstr>
      <vt:lpstr>Themes from patient interviews</vt:lpstr>
      <vt:lpstr>Themes from physician interviews</vt:lpstr>
      <vt:lpstr>Themes from physician interviews</vt:lpstr>
      <vt:lpstr>Themes from physician interviews</vt:lpstr>
      <vt:lpstr>Themes from physician interviews</vt:lpstr>
      <vt:lpstr>Reflections / Conclusions [1]</vt:lpstr>
      <vt:lpstr>Reflections / Conclusions [2]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Norman</dc:creator>
  <cp:lastModifiedBy>Leigh Anne Butler</cp:lastModifiedBy>
  <cp:revision>77</cp:revision>
  <dcterms:created xsi:type="dcterms:W3CDTF">2018-03-14T20:43:19Z</dcterms:created>
  <dcterms:modified xsi:type="dcterms:W3CDTF">2018-04-24T13:55:01Z</dcterms:modified>
</cp:coreProperties>
</file>