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2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8" r:id="rId1"/>
  </p:sldMasterIdLst>
  <p:notesMasterIdLst>
    <p:notesMasterId r:id="rId49"/>
  </p:notesMasterIdLst>
  <p:sldIdLst>
    <p:sldId id="257" r:id="rId2"/>
    <p:sldId id="258" r:id="rId3"/>
    <p:sldId id="308" r:id="rId4"/>
    <p:sldId id="301" r:id="rId5"/>
    <p:sldId id="303" r:id="rId6"/>
    <p:sldId id="302" r:id="rId7"/>
    <p:sldId id="336" r:id="rId8"/>
    <p:sldId id="259" r:id="rId9"/>
    <p:sldId id="304" r:id="rId10"/>
    <p:sldId id="305" r:id="rId11"/>
    <p:sldId id="306" r:id="rId12"/>
    <p:sldId id="307" r:id="rId13"/>
    <p:sldId id="309" r:id="rId14"/>
    <p:sldId id="263" r:id="rId15"/>
    <p:sldId id="311" r:id="rId16"/>
    <p:sldId id="312" r:id="rId17"/>
    <p:sldId id="314" r:id="rId18"/>
    <p:sldId id="313" r:id="rId19"/>
    <p:sldId id="315" r:id="rId20"/>
    <p:sldId id="310" r:id="rId21"/>
    <p:sldId id="316" r:id="rId22"/>
    <p:sldId id="317" r:id="rId23"/>
    <p:sldId id="318" r:id="rId24"/>
    <p:sldId id="319" r:id="rId25"/>
    <p:sldId id="320" r:id="rId26"/>
    <p:sldId id="321" r:id="rId27"/>
    <p:sldId id="322" r:id="rId28"/>
    <p:sldId id="264" r:id="rId29"/>
    <p:sldId id="265" r:id="rId30"/>
    <p:sldId id="266" r:id="rId31"/>
    <p:sldId id="267" r:id="rId32"/>
    <p:sldId id="268" r:id="rId33"/>
    <p:sldId id="325" r:id="rId34"/>
    <p:sldId id="269" r:id="rId35"/>
    <p:sldId id="326" r:id="rId36"/>
    <p:sldId id="270" r:id="rId37"/>
    <p:sldId id="327" r:id="rId38"/>
    <p:sldId id="271" r:id="rId39"/>
    <p:sldId id="273" r:id="rId40"/>
    <p:sldId id="330" r:id="rId41"/>
    <p:sldId id="335" r:id="rId42"/>
    <p:sldId id="272" r:id="rId43"/>
    <p:sldId id="331" r:id="rId44"/>
    <p:sldId id="332" r:id="rId45"/>
    <p:sldId id="333" r:id="rId46"/>
    <p:sldId id="334" r:id="rId47"/>
    <p:sldId id="337" r:id="rId48"/>
  </p:sldIdLst>
  <p:sldSz cx="12192000" cy="6858000"/>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 Kalu" initials="MK" lastIdx="3" clrIdx="0">
    <p:extLst>
      <p:ext uri="{19B8F6BF-5375-455C-9EA6-DF929625EA0E}">
        <p15:presenceInfo xmlns:p15="http://schemas.microsoft.com/office/powerpoint/2012/main" userId="ab7399fe-d240-4edb-b700-8681d99349df" providerId="Windows Live"/>
      </p:ext>
    </p:extLst>
  </p:cmAuthor>
  <p:cmAuthor id="2" name="Martine Quesnel" initials="MQ" lastIdx="46" clrIdx="1">
    <p:extLst>
      <p:ext uri="{19B8F6BF-5375-455C-9EA6-DF929625EA0E}">
        <p15:presenceInfo xmlns:p15="http://schemas.microsoft.com/office/powerpoint/2012/main" userId="S-1-5-21-2447618316-1514975726-2187248871-2583" providerId="AD"/>
      </p:ext>
    </p:extLst>
  </p:cmAuthor>
  <p:cmAuthor id="3" name="Sharon Switzer-McIntyre" initials="SS" lastIdx="29" clrIdx="2">
    <p:extLst>
      <p:ext uri="{19B8F6BF-5375-455C-9EA6-DF929625EA0E}">
        <p15:presenceInfo xmlns:p15="http://schemas.microsoft.com/office/powerpoint/2012/main" userId="04941c7cc83790bc" providerId="Windows Live"/>
      </p:ext>
    </p:extLst>
  </p:cmAuthor>
  <p:cmAuthor id="4" name="Sharon Switzer-McIntyre" initials="SS [2]" lastIdx="10" clrIdx="3">
    <p:extLst>
      <p:ext uri="{19B8F6BF-5375-455C-9EA6-DF929625EA0E}">
        <p15:presenceInfo xmlns:p15="http://schemas.microsoft.com/office/powerpoint/2012/main" userId="S-1-5-21-2447618316-1514975726-2187248871-18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FEFF"/>
    <a:srgbClr val="00AF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p:restoredTop sz="84650" autoAdjust="0"/>
  </p:normalViewPr>
  <p:slideViewPr>
    <p:cSldViewPr snapToGrid="0" snapToObjects="1">
      <p:cViewPr varScale="1">
        <p:scale>
          <a:sx n="78" d="100"/>
          <a:sy n="78" d="100"/>
        </p:scale>
        <p:origin x="102"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3.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4.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5.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Category 1</c:v>
                </c:pt>
                <c:pt idx="1">
                  <c:v>Category 2</c:v>
                </c:pt>
                <c:pt idx="2">
                  <c:v>Category 3</c:v>
                </c:pt>
                <c:pt idx="3">
                  <c:v>Category 4</c:v>
                </c:pt>
                <c:pt idx="4">
                  <c:v>Category 5</c:v>
                </c:pt>
              </c:strCache>
            </c:strRef>
          </c:cat>
          <c:val>
            <c:numRef>
              <c:f>Sheet1!$B$2:$B$6</c:f>
              <c:numCache>
                <c:formatCode>General</c:formatCode>
                <c:ptCount val="5"/>
                <c:pt idx="0">
                  <c:v>5</c:v>
                </c:pt>
                <c:pt idx="1">
                  <c:v>18</c:v>
                </c:pt>
                <c:pt idx="2">
                  <c:v>25</c:v>
                </c:pt>
                <c:pt idx="3">
                  <c:v>7</c:v>
                </c:pt>
                <c:pt idx="4">
                  <c:v>2</c:v>
                </c:pt>
              </c:numCache>
            </c:numRef>
          </c:val>
          <c:extLst>
            <c:ext xmlns:c16="http://schemas.microsoft.com/office/drawing/2014/chart" uri="{C3380CC4-5D6E-409C-BE32-E72D297353CC}">
              <c16:uniqueId val="{00000000-543E-5343-9707-9FEBBB309325}"/>
            </c:ext>
          </c:extLst>
        </c:ser>
        <c:dLbls>
          <c:showLegendKey val="0"/>
          <c:showVal val="0"/>
          <c:showCatName val="0"/>
          <c:showSerName val="0"/>
          <c:showPercent val="0"/>
          <c:showBubbleSize val="0"/>
        </c:dLbls>
        <c:gapWidth val="219"/>
        <c:overlap val="-27"/>
        <c:axId val="496416168"/>
        <c:axId val="496415184"/>
      </c:barChart>
      <c:catAx>
        <c:axId val="49641616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CA" sz="2000" b="1" dirty="0">
                    <a:solidFill>
                      <a:srgbClr val="FF0000"/>
                    </a:solidFill>
                  </a:rPr>
                  <a:t>Categories </a:t>
                </a:r>
              </a:p>
            </c:rich>
          </c:tx>
          <c:layout>
            <c:manualLayout>
              <c:xMode val="edge"/>
              <c:yMode val="edge"/>
              <c:x val="0.43878921207000665"/>
              <c:y val="0.9198015872836103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6415184"/>
        <c:crosses val="autoZero"/>
        <c:auto val="1"/>
        <c:lblAlgn val="ctr"/>
        <c:lblOffset val="100"/>
        <c:noMultiLvlLbl val="0"/>
      </c:catAx>
      <c:valAx>
        <c:axId val="496415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CA" sz="2000" b="0" dirty="0">
                    <a:solidFill>
                      <a:srgbClr val="FF0000"/>
                    </a:solidFill>
                  </a:rPr>
                  <a:t>Frequency</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6416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tockChart>
        <c:ser>
          <c:idx val="0"/>
          <c:order val="0"/>
          <c:tx>
            <c:v>internship 1 final</c:v>
          </c:tx>
          <c:spPr>
            <a:ln w="28575" cap="rnd">
              <a:noFill/>
              <a:round/>
            </a:ln>
            <a:effectLst/>
          </c:spPr>
          <c:marker>
            <c:symbol val="square"/>
            <c:size val="5"/>
            <c:spPr>
              <a:solidFill>
                <a:schemeClr val="tx1"/>
              </a:solidFill>
              <a:ln w="9525">
                <a:solidFill>
                  <a:schemeClr val="tx1"/>
                </a:solidFill>
              </a:ln>
              <a:effectLst/>
            </c:spPr>
          </c:marker>
          <c:cat>
            <c:multiLvlStrRef>
              <c:f>'D20'!$I$15:$J$35</c:f>
              <c:multiLvlStrCache>
                <c:ptCount val="21"/>
                <c:lvl>
                  <c:pt idx="0">
                    <c:v>1.1</c:v>
                  </c:pt>
                  <c:pt idx="1">
                    <c:v>1.2</c:v>
                  </c:pt>
                  <c:pt idx="2">
                    <c:v>1.3</c:v>
                  </c:pt>
                  <c:pt idx="3">
                    <c:v>1.4</c:v>
                  </c:pt>
                  <c:pt idx="4">
                    <c:v>1.5</c:v>
                  </c:pt>
                  <c:pt idx="5">
                    <c:v>1.6</c:v>
                  </c:pt>
                  <c:pt idx="6">
                    <c:v>1.7</c:v>
                  </c:pt>
                  <c:pt idx="7">
                    <c:v>1.8</c:v>
                  </c:pt>
                  <c:pt idx="8">
                    <c:v>2.1</c:v>
                  </c:pt>
                  <c:pt idx="9">
                    <c:v>2.2</c:v>
                  </c:pt>
                  <c:pt idx="10">
                    <c:v>2.3</c:v>
                  </c:pt>
                  <c:pt idx="11">
                    <c:v>3.1</c:v>
                  </c:pt>
                  <c:pt idx="12">
                    <c:v>3.2</c:v>
                  </c:pt>
                  <c:pt idx="13">
                    <c:v>4.1</c:v>
                  </c:pt>
                  <c:pt idx="14">
                    <c:v>4.2</c:v>
                  </c:pt>
                  <c:pt idx="15">
                    <c:v>4.3</c:v>
                  </c:pt>
                  <c:pt idx="16">
                    <c:v>5.0</c:v>
                  </c:pt>
                  <c:pt idx="17">
                    <c:v>6.1
-6.3</c:v>
                  </c:pt>
                  <c:pt idx="18">
                    <c:v>7.1</c:v>
                  </c:pt>
                  <c:pt idx="19">
                    <c:v>7.2</c:v>
                  </c:pt>
                  <c:pt idx="20">
                    <c:v>7.3</c:v>
                  </c:pt>
                </c:lvl>
                <c:lvl>
                  <c:pt idx="0">
                    <c:v>Expert</c:v>
                  </c:pt>
                  <c:pt idx="8">
                    <c:v>Communicator</c:v>
                  </c:pt>
                  <c:pt idx="11">
                    <c:v>Collaborator</c:v>
                  </c:pt>
                  <c:pt idx="13">
                    <c:v>Manager</c:v>
                  </c:pt>
                  <c:pt idx="16">
                    <c:v>Advoc </c:v>
                  </c:pt>
                  <c:pt idx="17">
                    <c:v>Schol 
Pract</c:v>
                  </c:pt>
                  <c:pt idx="18">
                    <c:v>Professional</c:v>
                  </c:pt>
                </c:lvl>
              </c:multiLvlStrCache>
            </c:multiLvlStrRef>
          </c:cat>
          <c:val>
            <c:numRef>
              <c:f>'D20'!$L$15:$L$35</c:f>
              <c:numCache>
                <c:formatCode>0.00</c:formatCode>
                <c:ptCount val="21"/>
                <c:pt idx="0">
                  <c:v>8</c:v>
                </c:pt>
                <c:pt idx="1">
                  <c:v>8</c:v>
                </c:pt>
                <c:pt idx="2">
                  <c:v>8</c:v>
                </c:pt>
                <c:pt idx="3">
                  <c:v>9</c:v>
                </c:pt>
                <c:pt idx="4">
                  <c:v>9</c:v>
                </c:pt>
                <c:pt idx="5">
                  <c:v>8</c:v>
                </c:pt>
                <c:pt idx="6">
                  <c:v>9</c:v>
                </c:pt>
                <c:pt idx="7">
                  <c:v>8</c:v>
                </c:pt>
                <c:pt idx="8">
                  <c:v>9</c:v>
                </c:pt>
                <c:pt idx="9">
                  <c:v>9</c:v>
                </c:pt>
                <c:pt idx="10">
                  <c:v>9</c:v>
                </c:pt>
                <c:pt idx="11">
                  <c:v>9</c:v>
                </c:pt>
                <c:pt idx="12">
                  <c:v>9</c:v>
                </c:pt>
                <c:pt idx="13">
                  <c:v>9</c:v>
                </c:pt>
                <c:pt idx="14">
                  <c:v>9</c:v>
                </c:pt>
                <c:pt idx="15">
                  <c:v>9</c:v>
                </c:pt>
                <c:pt idx="16">
                  <c:v>9</c:v>
                </c:pt>
                <c:pt idx="17">
                  <c:v>9</c:v>
                </c:pt>
                <c:pt idx="18">
                  <c:v>9</c:v>
                </c:pt>
                <c:pt idx="19">
                  <c:v>9</c:v>
                </c:pt>
                <c:pt idx="20">
                  <c:v>9</c:v>
                </c:pt>
              </c:numCache>
            </c:numRef>
          </c:val>
          <c:smooth val="0"/>
          <c:extLst>
            <c:ext xmlns:c16="http://schemas.microsoft.com/office/drawing/2014/chart" uri="{C3380CC4-5D6E-409C-BE32-E72D297353CC}">
              <c16:uniqueId val="{00000000-56BD-4435-9501-3EBBD3AB98A0}"/>
            </c:ext>
          </c:extLst>
        </c:ser>
        <c:ser>
          <c:idx val="1"/>
          <c:order val="1"/>
          <c:tx>
            <c:v>internship 1 interim</c:v>
          </c:tx>
          <c:spPr>
            <a:ln w="28575" cap="rnd">
              <a:noFill/>
              <a:round/>
            </a:ln>
            <a:effectLst/>
          </c:spPr>
          <c:marker>
            <c:symbol val="square"/>
            <c:size val="5"/>
            <c:spPr>
              <a:noFill/>
              <a:ln w="9525">
                <a:solidFill>
                  <a:schemeClr val="tx1"/>
                </a:solidFill>
              </a:ln>
              <a:effectLst/>
            </c:spPr>
          </c:marker>
          <c:cat>
            <c:multiLvlStrRef>
              <c:f>'D20'!$I$15:$J$35</c:f>
              <c:multiLvlStrCache>
                <c:ptCount val="21"/>
                <c:lvl>
                  <c:pt idx="0">
                    <c:v>1.1</c:v>
                  </c:pt>
                  <c:pt idx="1">
                    <c:v>1.2</c:v>
                  </c:pt>
                  <c:pt idx="2">
                    <c:v>1.3</c:v>
                  </c:pt>
                  <c:pt idx="3">
                    <c:v>1.4</c:v>
                  </c:pt>
                  <c:pt idx="4">
                    <c:v>1.5</c:v>
                  </c:pt>
                  <c:pt idx="5">
                    <c:v>1.6</c:v>
                  </c:pt>
                  <c:pt idx="6">
                    <c:v>1.7</c:v>
                  </c:pt>
                  <c:pt idx="7">
                    <c:v>1.8</c:v>
                  </c:pt>
                  <c:pt idx="8">
                    <c:v>2.1</c:v>
                  </c:pt>
                  <c:pt idx="9">
                    <c:v>2.2</c:v>
                  </c:pt>
                  <c:pt idx="10">
                    <c:v>2.3</c:v>
                  </c:pt>
                  <c:pt idx="11">
                    <c:v>3.1</c:v>
                  </c:pt>
                  <c:pt idx="12">
                    <c:v>3.2</c:v>
                  </c:pt>
                  <c:pt idx="13">
                    <c:v>4.1</c:v>
                  </c:pt>
                  <c:pt idx="14">
                    <c:v>4.2</c:v>
                  </c:pt>
                  <c:pt idx="15">
                    <c:v>4.3</c:v>
                  </c:pt>
                  <c:pt idx="16">
                    <c:v>5.0</c:v>
                  </c:pt>
                  <c:pt idx="17">
                    <c:v>6.1
-6.3</c:v>
                  </c:pt>
                  <c:pt idx="18">
                    <c:v>7.1</c:v>
                  </c:pt>
                  <c:pt idx="19">
                    <c:v>7.2</c:v>
                  </c:pt>
                  <c:pt idx="20">
                    <c:v>7.3</c:v>
                  </c:pt>
                </c:lvl>
                <c:lvl>
                  <c:pt idx="0">
                    <c:v>Expert</c:v>
                  </c:pt>
                  <c:pt idx="8">
                    <c:v>Communicator</c:v>
                  </c:pt>
                  <c:pt idx="11">
                    <c:v>Collaborator</c:v>
                  </c:pt>
                  <c:pt idx="13">
                    <c:v>Manager</c:v>
                  </c:pt>
                  <c:pt idx="16">
                    <c:v>Advoc </c:v>
                  </c:pt>
                  <c:pt idx="17">
                    <c:v>Schol 
Pract</c:v>
                  </c:pt>
                  <c:pt idx="18">
                    <c:v>Professional</c:v>
                  </c:pt>
                </c:lvl>
              </c:multiLvlStrCache>
            </c:multiLvlStrRef>
          </c:cat>
          <c:val>
            <c:numRef>
              <c:f>'D20'!$K$15:$K$35</c:f>
              <c:numCache>
                <c:formatCode>0.00</c:formatCode>
                <c:ptCount val="21"/>
                <c:pt idx="0">
                  <c:v>7</c:v>
                </c:pt>
                <c:pt idx="1">
                  <c:v>7</c:v>
                </c:pt>
                <c:pt idx="2">
                  <c:v>6</c:v>
                </c:pt>
                <c:pt idx="3">
                  <c:v>9</c:v>
                </c:pt>
                <c:pt idx="4">
                  <c:v>8</c:v>
                </c:pt>
                <c:pt idx="5">
                  <c:v>8</c:v>
                </c:pt>
                <c:pt idx="6">
                  <c:v>9</c:v>
                </c:pt>
                <c:pt idx="7">
                  <c:v>7</c:v>
                </c:pt>
                <c:pt idx="8">
                  <c:v>8</c:v>
                </c:pt>
                <c:pt idx="9">
                  <c:v>8</c:v>
                </c:pt>
                <c:pt idx="10">
                  <c:v>8</c:v>
                </c:pt>
                <c:pt idx="11">
                  <c:v>9</c:v>
                </c:pt>
                <c:pt idx="12">
                  <c:v>9</c:v>
                </c:pt>
                <c:pt idx="13">
                  <c:v>7</c:v>
                </c:pt>
                <c:pt idx="14">
                  <c:v>7</c:v>
                </c:pt>
                <c:pt idx="15">
                  <c:v>7</c:v>
                </c:pt>
                <c:pt idx="16">
                  <c:v>7</c:v>
                </c:pt>
                <c:pt idx="17">
                  <c:v>9</c:v>
                </c:pt>
                <c:pt idx="18">
                  <c:v>9</c:v>
                </c:pt>
                <c:pt idx="19">
                  <c:v>9</c:v>
                </c:pt>
                <c:pt idx="20">
                  <c:v>9</c:v>
                </c:pt>
              </c:numCache>
            </c:numRef>
          </c:val>
          <c:smooth val="0"/>
          <c:extLst>
            <c:ext xmlns:c16="http://schemas.microsoft.com/office/drawing/2014/chart" uri="{C3380CC4-5D6E-409C-BE32-E72D297353CC}">
              <c16:uniqueId val="{00000001-56BD-4435-9501-3EBBD3AB98A0}"/>
            </c:ext>
          </c:extLst>
        </c:ser>
        <c:ser>
          <c:idx val="2"/>
          <c:order val="2"/>
          <c:tx>
            <c:v>dummy 1</c:v>
          </c:tx>
          <c:spPr>
            <a:ln w="28575" cap="rnd">
              <a:noFill/>
              <a:round/>
            </a:ln>
            <a:effectLst/>
          </c:spPr>
          <c:marker>
            <c:symbol val="none"/>
          </c:marker>
          <c:cat>
            <c:multiLvlStrRef>
              <c:f>'D20'!$I$15:$J$35</c:f>
              <c:multiLvlStrCache>
                <c:ptCount val="21"/>
                <c:lvl>
                  <c:pt idx="0">
                    <c:v>1.1</c:v>
                  </c:pt>
                  <c:pt idx="1">
                    <c:v>1.2</c:v>
                  </c:pt>
                  <c:pt idx="2">
                    <c:v>1.3</c:v>
                  </c:pt>
                  <c:pt idx="3">
                    <c:v>1.4</c:v>
                  </c:pt>
                  <c:pt idx="4">
                    <c:v>1.5</c:v>
                  </c:pt>
                  <c:pt idx="5">
                    <c:v>1.6</c:v>
                  </c:pt>
                  <c:pt idx="6">
                    <c:v>1.7</c:v>
                  </c:pt>
                  <c:pt idx="7">
                    <c:v>1.8</c:v>
                  </c:pt>
                  <c:pt idx="8">
                    <c:v>2.1</c:v>
                  </c:pt>
                  <c:pt idx="9">
                    <c:v>2.2</c:v>
                  </c:pt>
                  <c:pt idx="10">
                    <c:v>2.3</c:v>
                  </c:pt>
                  <c:pt idx="11">
                    <c:v>3.1</c:v>
                  </c:pt>
                  <c:pt idx="12">
                    <c:v>3.2</c:v>
                  </c:pt>
                  <c:pt idx="13">
                    <c:v>4.1</c:v>
                  </c:pt>
                  <c:pt idx="14">
                    <c:v>4.2</c:v>
                  </c:pt>
                  <c:pt idx="15">
                    <c:v>4.3</c:v>
                  </c:pt>
                  <c:pt idx="16">
                    <c:v>5.0</c:v>
                  </c:pt>
                  <c:pt idx="17">
                    <c:v>6.1
-6.3</c:v>
                  </c:pt>
                  <c:pt idx="18">
                    <c:v>7.1</c:v>
                  </c:pt>
                  <c:pt idx="19">
                    <c:v>7.2</c:v>
                  </c:pt>
                  <c:pt idx="20">
                    <c:v>7.3</c:v>
                  </c:pt>
                </c:lvl>
                <c:lvl>
                  <c:pt idx="0">
                    <c:v>Expert</c:v>
                  </c:pt>
                  <c:pt idx="8">
                    <c:v>Communicator</c:v>
                  </c:pt>
                  <c:pt idx="11">
                    <c:v>Collaborator</c:v>
                  </c:pt>
                  <c:pt idx="13">
                    <c:v>Manager</c:v>
                  </c:pt>
                  <c:pt idx="16">
                    <c:v>Advoc </c:v>
                  </c:pt>
                  <c:pt idx="17">
                    <c:v>Schol 
Pract</c:v>
                  </c:pt>
                  <c:pt idx="18">
                    <c:v>Professional</c:v>
                  </c:pt>
                </c:lvl>
              </c:multiLvlStrCache>
            </c:multiLvlStrRef>
          </c:cat>
          <c:val>
            <c:numRef>
              <c:f>'D20'!$O$15:$O$35</c:f>
              <c:numCache>
                <c:formatCode>General</c:formatCode>
                <c:ptCount val="21"/>
                <c:pt idx="0">
                  <c:v>7.5</c:v>
                </c:pt>
                <c:pt idx="1">
                  <c:v>7.5</c:v>
                </c:pt>
                <c:pt idx="2">
                  <c:v>7</c:v>
                </c:pt>
                <c:pt idx="3">
                  <c:v>9</c:v>
                </c:pt>
                <c:pt idx="4">
                  <c:v>8.5</c:v>
                </c:pt>
                <c:pt idx="5">
                  <c:v>8</c:v>
                </c:pt>
                <c:pt idx="6">
                  <c:v>9</c:v>
                </c:pt>
                <c:pt idx="7">
                  <c:v>7.5</c:v>
                </c:pt>
                <c:pt idx="8">
                  <c:v>8.5</c:v>
                </c:pt>
                <c:pt idx="9">
                  <c:v>8.5</c:v>
                </c:pt>
                <c:pt idx="10">
                  <c:v>8.5</c:v>
                </c:pt>
                <c:pt idx="11">
                  <c:v>9</c:v>
                </c:pt>
                <c:pt idx="12">
                  <c:v>9</c:v>
                </c:pt>
                <c:pt idx="13">
                  <c:v>8</c:v>
                </c:pt>
                <c:pt idx="14">
                  <c:v>8</c:v>
                </c:pt>
                <c:pt idx="15">
                  <c:v>8</c:v>
                </c:pt>
                <c:pt idx="16">
                  <c:v>8</c:v>
                </c:pt>
                <c:pt idx="17">
                  <c:v>9</c:v>
                </c:pt>
                <c:pt idx="18">
                  <c:v>9</c:v>
                </c:pt>
                <c:pt idx="19">
                  <c:v>9</c:v>
                </c:pt>
                <c:pt idx="20">
                  <c:v>9</c:v>
                </c:pt>
              </c:numCache>
            </c:numRef>
          </c:val>
          <c:smooth val="0"/>
          <c:extLst>
            <c:ext xmlns:c16="http://schemas.microsoft.com/office/drawing/2014/chart" uri="{C3380CC4-5D6E-409C-BE32-E72D297353CC}">
              <c16:uniqueId val="{00000002-56BD-4435-9501-3EBBD3AB98A0}"/>
            </c:ext>
          </c:extLst>
        </c:ser>
        <c:ser>
          <c:idx val="3"/>
          <c:order val="3"/>
          <c:tx>
            <c:v>internship 2 interim</c:v>
          </c:tx>
          <c:spPr>
            <a:ln w="25400" cap="rnd">
              <a:noFill/>
              <a:round/>
            </a:ln>
            <a:effectLst/>
          </c:spPr>
          <c:marker>
            <c:symbol val="circle"/>
            <c:size val="10"/>
            <c:spPr>
              <a:noFill/>
              <a:ln w="9525">
                <a:solidFill>
                  <a:schemeClr val="accent2">
                    <a:lumMod val="50000"/>
                  </a:schemeClr>
                </a:solidFill>
              </a:ln>
              <a:effectLst/>
            </c:spPr>
          </c:marker>
          <c:cat>
            <c:multiLvlStrRef>
              <c:f>'D20'!$I$15:$J$35</c:f>
              <c:multiLvlStrCache>
                <c:ptCount val="21"/>
                <c:lvl>
                  <c:pt idx="0">
                    <c:v>1.1</c:v>
                  </c:pt>
                  <c:pt idx="1">
                    <c:v>1.2</c:v>
                  </c:pt>
                  <c:pt idx="2">
                    <c:v>1.3</c:v>
                  </c:pt>
                  <c:pt idx="3">
                    <c:v>1.4</c:v>
                  </c:pt>
                  <c:pt idx="4">
                    <c:v>1.5</c:v>
                  </c:pt>
                  <c:pt idx="5">
                    <c:v>1.6</c:v>
                  </c:pt>
                  <c:pt idx="6">
                    <c:v>1.7</c:v>
                  </c:pt>
                  <c:pt idx="7">
                    <c:v>1.8</c:v>
                  </c:pt>
                  <c:pt idx="8">
                    <c:v>2.1</c:v>
                  </c:pt>
                  <c:pt idx="9">
                    <c:v>2.2</c:v>
                  </c:pt>
                  <c:pt idx="10">
                    <c:v>2.3</c:v>
                  </c:pt>
                  <c:pt idx="11">
                    <c:v>3.1</c:v>
                  </c:pt>
                  <c:pt idx="12">
                    <c:v>3.2</c:v>
                  </c:pt>
                  <c:pt idx="13">
                    <c:v>4.1</c:v>
                  </c:pt>
                  <c:pt idx="14">
                    <c:v>4.2</c:v>
                  </c:pt>
                  <c:pt idx="15">
                    <c:v>4.3</c:v>
                  </c:pt>
                  <c:pt idx="16">
                    <c:v>5.0</c:v>
                  </c:pt>
                  <c:pt idx="17">
                    <c:v>6.1
-6.3</c:v>
                  </c:pt>
                  <c:pt idx="18">
                    <c:v>7.1</c:v>
                  </c:pt>
                  <c:pt idx="19">
                    <c:v>7.2</c:v>
                  </c:pt>
                  <c:pt idx="20">
                    <c:v>7.3</c:v>
                  </c:pt>
                </c:lvl>
                <c:lvl>
                  <c:pt idx="0">
                    <c:v>Expert</c:v>
                  </c:pt>
                  <c:pt idx="8">
                    <c:v>Communicator</c:v>
                  </c:pt>
                  <c:pt idx="11">
                    <c:v>Collaborator</c:v>
                  </c:pt>
                  <c:pt idx="13">
                    <c:v>Manager</c:v>
                  </c:pt>
                  <c:pt idx="16">
                    <c:v>Advoc </c:v>
                  </c:pt>
                  <c:pt idx="17">
                    <c:v>Schol 
Pract</c:v>
                  </c:pt>
                  <c:pt idx="18">
                    <c:v>Professional</c:v>
                  </c:pt>
                </c:lvl>
              </c:multiLvlStrCache>
            </c:multiLvlStrRef>
          </c:cat>
          <c:val>
            <c:numRef>
              <c:f>'D20'!$M$15:$M$35</c:f>
              <c:numCache>
                <c:formatCode>0.00</c:formatCode>
                <c:ptCount val="21"/>
                <c:pt idx="0">
                  <c:v>8</c:v>
                </c:pt>
                <c:pt idx="1">
                  <c:v>9</c:v>
                </c:pt>
                <c:pt idx="2">
                  <c:v>9</c:v>
                </c:pt>
                <c:pt idx="3">
                  <c:v>8</c:v>
                </c:pt>
                <c:pt idx="4">
                  <c:v>8</c:v>
                </c:pt>
                <c:pt idx="5">
                  <c:v>9</c:v>
                </c:pt>
                <c:pt idx="6">
                  <c:v>9</c:v>
                </c:pt>
                <c:pt idx="7">
                  <c:v>8</c:v>
                </c:pt>
                <c:pt idx="8">
                  <c:v>9</c:v>
                </c:pt>
                <c:pt idx="9">
                  <c:v>9</c:v>
                </c:pt>
                <c:pt idx="10">
                  <c:v>8</c:v>
                </c:pt>
                <c:pt idx="11">
                  <c:v>9</c:v>
                </c:pt>
                <c:pt idx="12">
                  <c:v>9</c:v>
                </c:pt>
                <c:pt idx="13">
                  <c:v>7</c:v>
                </c:pt>
                <c:pt idx="14">
                  <c:v>9</c:v>
                </c:pt>
                <c:pt idx="15">
                  <c:v>9</c:v>
                </c:pt>
                <c:pt idx="16">
                  <c:v>9</c:v>
                </c:pt>
                <c:pt idx="17">
                  <c:v>9</c:v>
                </c:pt>
                <c:pt idx="18">
                  <c:v>9</c:v>
                </c:pt>
                <c:pt idx="19">
                  <c:v>9</c:v>
                </c:pt>
                <c:pt idx="20">
                  <c:v>9</c:v>
                </c:pt>
              </c:numCache>
            </c:numRef>
          </c:val>
          <c:smooth val="0"/>
          <c:extLst>
            <c:ext xmlns:c16="http://schemas.microsoft.com/office/drawing/2014/chart" uri="{C3380CC4-5D6E-409C-BE32-E72D297353CC}">
              <c16:uniqueId val="{00000003-56BD-4435-9501-3EBBD3AB98A0}"/>
            </c:ext>
          </c:extLst>
        </c:ser>
        <c:ser>
          <c:idx val="4"/>
          <c:order val="4"/>
          <c:tx>
            <c:v>internship 2 final</c:v>
          </c:tx>
          <c:spPr>
            <a:ln w="25400" cap="rnd">
              <a:noFill/>
              <a:round/>
            </a:ln>
            <a:effectLst/>
          </c:spPr>
          <c:marker>
            <c:symbol val="circle"/>
            <c:size val="5"/>
            <c:spPr>
              <a:solidFill>
                <a:srgbClr val="C00000"/>
              </a:solidFill>
              <a:ln w="9525">
                <a:solidFill>
                  <a:schemeClr val="accent2">
                    <a:lumMod val="50000"/>
                  </a:schemeClr>
                </a:solidFill>
              </a:ln>
              <a:effectLst/>
            </c:spPr>
          </c:marker>
          <c:cat>
            <c:multiLvlStrRef>
              <c:f>'D20'!$I$15:$J$35</c:f>
              <c:multiLvlStrCache>
                <c:ptCount val="21"/>
                <c:lvl>
                  <c:pt idx="0">
                    <c:v>1.1</c:v>
                  </c:pt>
                  <c:pt idx="1">
                    <c:v>1.2</c:v>
                  </c:pt>
                  <c:pt idx="2">
                    <c:v>1.3</c:v>
                  </c:pt>
                  <c:pt idx="3">
                    <c:v>1.4</c:v>
                  </c:pt>
                  <c:pt idx="4">
                    <c:v>1.5</c:v>
                  </c:pt>
                  <c:pt idx="5">
                    <c:v>1.6</c:v>
                  </c:pt>
                  <c:pt idx="6">
                    <c:v>1.7</c:v>
                  </c:pt>
                  <c:pt idx="7">
                    <c:v>1.8</c:v>
                  </c:pt>
                  <c:pt idx="8">
                    <c:v>2.1</c:v>
                  </c:pt>
                  <c:pt idx="9">
                    <c:v>2.2</c:v>
                  </c:pt>
                  <c:pt idx="10">
                    <c:v>2.3</c:v>
                  </c:pt>
                  <c:pt idx="11">
                    <c:v>3.1</c:v>
                  </c:pt>
                  <c:pt idx="12">
                    <c:v>3.2</c:v>
                  </c:pt>
                  <c:pt idx="13">
                    <c:v>4.1</c:v>
                  </c:pt>
                  <c:pt idx="14">
                    <c:v>4.2</c:v>
                  </c:pt>
                  <c:pt idx="15">
                    <c:v>4.3</c:v>
                  </c:pt>
                  <c:pt idx="16">
                    <c:v>5.0</c:v>
                  </c:pt>
                  <c:pt idx="17">
                    <c:v>6.1
-6.3</c:v>
                  </c:pt>
                  <c:pt idx="18">
                    <c:v>7.1</c:v>
                  </c:pt>
                  <c:pt idx="19">
                    <c:v>7.2</c:v>
                  </c:pt>
                  <c:pt idx="20">
                    <c:v>7.3</c:v>
                  </c:pt>
                </c:lvl>
                <c:lvl>
                  <c:pt idx="0">
                    <c:v>Expert</c:v>
                  </c:pt>
                  <c:pt idx="8">
                    <c:v>Communicator</c:v>
                  </c:pt>
                  <c:pt idx="11">
                    <c:v>Collaborator</c:v>
                  </c:pt>
                  <c:pt idx="13">
                    <c:v>Manager</c:v>
                  </c:pt>
                  <c:pt idx="16">
                    <c:v>Advoc </c:v>
                  </c:pt>
                  <c:pt idx="17">
                    <c:v>Schol 
Pract</c:v>
                  </c:pt>
                  <c:pt idx="18">
                    <c:v>Professional</c:v>
                  </c:pt>
                </c:lvl>
              </c:multiLvlStrCache>
            </c:multiLvlStrRef>
          </c:cat>
          <c:val>
            <c:numRef>
              <c:f>'D20'!$N$15:$N$35</c:f>
              <c:numCache>
                <c:formatCode>0.00</c:formatCode>
                <c:ptCount val="21"/>
                <c:pt idx="0">
                  <c:v>9</c:v>
                </c:pt>
                <c:pt idx="1">
                  <c:v>9</c:v>
                </c:pt>
                <c:pt idx="2">
                  <c:v>9</c:v>
                </c:pt>
                <c:pt idx="3">
                  <c:v>9</c:v>
                </c:pt>
                <c:pt idx="4">
                  <c:v>9</c:v>
                </c:pt>
                <c:pt idx="5">
                  <c:v>9</c:v>
                </c:pt>
                <c:pt idx="6">
                  <c:v>9</c:v>
                </c:pt>
                <c:pt idx="7">
                  <c:v>9</c:v>
                </c:pt>
                <c:pt idx="8">
                  <c:v>9</c:v>
                </c:pt>
                <c:pt idx="9">
                  <c:v>9</c:v>
                </c:pt>
                <c:pt idx="10">
                  <c:v>9</c:v>
                </c:pt>
                <c:pt idx="11">
                  <c:v>9</c:v>
                </c:pt>
                <c:pt idx="12">
                  <c:v>9</c:v>
                </c:pt>
                <c:pt idx="13">
                  <c:v>9</c:v>
                </c:pt>
                <c:pt idx="14">
                  <c:v>9</c:v>
                </c:pt>
                <c:pt idx="15">
                  <c:v>9</c:v>
                </c:pt>
                <c:pt idx="16">
                  <c:v>9</c:v>
                </c:pt>
                <c:pt idx="17">
                  <c:v>9</c:v>
                </c:pt>
                <c:pt idx="18">
                  <c:v>9</c:v>
                </c:pt>
                <c:pt idx="19">
                  <c:v>9</c:v>
                </c:pt>
                <c:pt idx="20">
                  <c:v>9</c:v>
                </c:pt>
              </c:numCache>
            </c:numRef>
          </c:val>
          <c:smooth val="0"/>
          <c:extLst>
            <c:ext xmlns:c16="http://schemas.microsoft.com/office/drawing/2014/chart" uri="{C3380CC4-5D6E-409C-BE32-E72D297353CC}">
              <c16:uniqueId val="{00000004-56BD-4435-9501-3EBBD3AB98A0}"/>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1367054880"/>
        <c:axId val="1367055424"/>
      </c:stockChart>
      <c:catAx>
        <c:axId val="136705488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CA" sz="1200" b="1"/>
                  <a:t>ACP Items</a:t>
                </a:r>
                <a:r>
                  <a:rPr lang="en-CA" sz="1200" b="1" baseline="0"/>
                  <a:t> and Roles</a:t>
                </a:r>
                <a:endParaRPr lang="en-CA" sz="1200" b="1"/>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Narrow" panose="020B0606020202030204" pitchFamily="34" charset="0"/>
                <a:ea typeface="+mn-ea"/>
                <a:cs typeface="+mn-cs"/>
              </a:defRPr>
            </a:pPr>
            <a:endParaRPr lang="en-US"/>
          </a:p>
        </c:txPr>
        <c:crossAx val="1367055424"/>
        <c:crosses val="autoZero"/>
        <c:auto val="1"/>
        <c:lblAlgn val="ctr"/>
        <c:lblOffset val="100"/>
        <c:noMultiLvlLbl val="0"/>
      </c:catAx>
      <c:valAx>
        <c:axId val="1367055424"/>
        <c:scaling>
          <c:orientation val="minMax"/>
          <c:max val="1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CA" sz="1200" b="1"/>
                  <a:t>ACP Rating</a:t>
                </a:r>
                <a:r>
                  <a:rPr lang="en-CA" sz="1200" b="1" baseline="0"/>
                  <a:t> Score</a:t>
                </a:r>
                <a:endParaRPr lang="en-CA" sz="1200" b="1"/>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Narrow" panose="020B0606020202030204" pitchFamily="34" charset="0"/>
                <a:ea typeface="+mn-ea"/>
                <a:cs typeface="+mn-cs"/>
              </a:defRPr>
            </a:pPr>
            <a:endParaRPr lang="en-US"/>
          </a:p>
        </c:txPr>
        <c:crossAx val="1367054880"/>
        <c:crosses val="autoZero"/>
        <c:crossBetween val="between"/>
      </c:valAx>
      <c:spPr>
        <a:solidFill>
          <a:schemeClr val="accent2">
            <a:lumMod val="20000"/>
            <a:lumOff val="80000"/>
          </a:schemeClr>
        </a:solidFill>
        <a:ln>
          <a:noFill/>
        </a:ln>
        <a:effectLst/>
      </c:spPr>
    </c:plotArea>
    <c:plotVisOnly val="1"/>
    <c:dispBlanksAs val="gap"/>
    <c:showDLblsOverMax val="0"/>
  </c:chart>
  <c:spPr>
    <a:solidFill>
      <a:schemeClr val="bg2"/>
    </a:solidFill>
    <a:ln w="57150" cap="flat" cmpd="sng" algn="ctr">
      <a:solidFill>
        <a:srgbClr val="C00000"/>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tockChart>
        <c:ser>
          <c:idx val="0"/>
          <c:order val="0"/>
          <c:tx>
            <c:v>internship 1 final</c:v>
          </c:tx>
          <c:spPr>
            <a:ln w="28575" cap="rnd">
              <a:noFill/>
              <a:round/>
            </a:ln>
            <a:effectLst/>
          </c:spPr>
          <c:marker>
            <c:symbol val="square"/>
            <c:size val="5"/>
            <c:spPr>
              <a:solidFill>
                <a:schemeClr val="tx1"/>
              </a:solidFill>
              <a:ln w="9525">
                <a:solidFill>
                  <a:schemeClr val="tx1"/>
                </a:solidFill>
              </a:ln>
              <a:effectLst/>
            </c:spPr>
          </c:marker>
          <c:cat>
            <c:multiLvlStrRef>
              <c:f>'E30'!$I$15:$J$35</c:f>
              <c:multiLvlStrCache>
                <c:ptCount val="21"/>
                <c:lvl>
                  <c:pt idx="0">
                    <c:v>1.1</c:v>
                  </c:pt>
                  <c:pt idx="1">
                    <c:v>1.2</c:v>
                  </c:pt>
                  <c:pt idx="2">
                    <c:v>1.3</c:v>
                  </c:pt>
                  <c:pt idx="3">
                    <c:v>1.4</c:v>
                  </c:pt>
                  <c:pt idx="4">
                    <c:v>1.5</c:v>
                  </c:pt>
                  <c:pt idx="5">
                    <c:v>1.6</c:v>
                  </c:pt>
                  <c:pt idx="6">
                    <c:v>1.7</c:v>
                  </c:pt>
                  <c:pt idx="7">
                    <c:v>1.8</c:v>
                  </c:pt>
                  <c:pt idx="8">
                    <c:v>2.1</c:v>
                  </c:pt>
                  <c:pt idx="9">
                    <c:v>2.2</c:v>
                  </c:pt>
                  <c:pt idx="10">
                    <c:v>2.3</c:v>
                  </c:pt>
                  <c:pt idx="11">
                    <c:v>3.1</c:v>
                  </c:pt>
                  <c:pt idx="12">
                    <c:v>3.2</c:v>
                  </c:pt>
                  <c:pt idx="13">
                    <c:v>4.1</c:v>
                  </c:pt>
                  <c:pt idx="14">
                    <c:v>4.2</c:v>
                  </c:pt>
                  <c:pt idx="15">
                    <c:v>4.3</c:v>
                  </c:pt>
                  <c:pt idx="16">
                    <c:v>5.0</c:v>
                  </c:pt>
                  <c:pt idx="17">
                    <c:v>6.1
-6.3</c:v>
                  </c:pt>
                  <c:pt idx="18">
                    <c:v>7.1</c:v>
                  </c:pt>
                  <c:pt idx="19">
                    <c:v>7.2</c:v>
                  </c:pt>
                  <c:pt idx="20">
                    <c:v>7.3</c:v>
                  </c:pt>
                </c:lvl>
                <c:lvl>
                  <c:pt idx="0">
                    <c:v>Expert</c:v>
                  </c:pt>
                  <c:pt idx="8">
                    <c:v>Communicator</c:v>
                  </c:pt>
                  <c:pt idx="11">
                    <c:v>Collaborator</c:v>
                  </c:pt>
                  <c:pt idx="13">
                    <c:v>Manager</c:v>
                  </c:pt>
                  <c:pt idx="16">
                    <c:v>Advoc </c:v>
                  </c:pt>
                  <c:pt idx="17">
                    <c:v>Schol 
Pract</c:v>
                  </c:pt>
                  <c:pt idx="18">
                    <c:v>Professional</c:v>
                  </c:pt>
                </c:lvl>
              </c:multiLvlStrCache>
            </c:multiLvlStrRef>
          </c:cat>
          <c:val>
            <c:numRef>
              <c:f>'E30'!$L$15:$L$35</c:f>
              <c:numCache>
                <c:formatCode>0.00</c:formatCode>
                <c:ptCount val="21"/>
                <c:pt idx="0">
                  <c:v>5</c:v>
                </c:pt>
                <c:pt idx="1">
                  <c:v>3</c:v>
                </c:pt>
                <c:pt idx="2">
                  <c:v>5</c:v>
                </c:pt>
                <c:pt idx="3">
                  <c:v>6</c:v>
                </c:pt>
                <c:pt idx="4">
                  <c:v>4</c:v>
                </c:pt>
                <c:pt idx="5">
                  <c:v>4</c:v>
                </c:pt>
                <c:pt idx="6">
                  <c:v>4</c:v>
                </c:pt>
                <c:pt idx="7">
                  <c:v>3</c:v>
                </c:pt>
                <c:pt idx="8">
                  <c:v>6</c:v>
                </c:pt>
                <c:pt idx="9">
                  <c:v>3</c:v>
                </c:pt>
                <c:pt idx="10">
                  <c:v>5</c:v>
                </c:pt>
                <c:pt idx="11">
                  <c:v>4</c:v>
                </c:pt>
                <c:pt idx="12">
                  <c:v>3</c:v>
                </c:pt>
                <c:pt idx="13">
                  <c:v>4</c:v>
                </c:pt>
                <c:pt idx="14">
                  <c:v>4</c:v>
                </c:pt>
                <c:pt idx="15">
                  <c:v>4</c:v>
                </c:pt>
                <c:pt idx="16">
                  <c:v>3</c:v>
                </c:pt>
                <c:pt idx="17">
                  <c:v>6</c:v>
                </c:pt>
                <c:pt idx="18">
                  <c:v>9</c:v>
                </c:pt>
                <c:pt idx="19">
                  <c:v>9</c:v>
                </c:pt>
                <c:pt idx="20">
                  <c:v>1</c:v>
                </c:pt>
              </c:numCache>
            </c:numRef>
          </c:val>
          <c:smooth val="0"/>
          <c:extLst>
            <c:ext xmlns:c16="http://schemas.microsoft.com/office/drawing/2014/chart" uri="{C3380CC4-5D6E-409C-BE32-E72D297353CC}">
              <c16:uniqueId val="{00000000-8970-4E0C-A57C-F8053115A28E}"/>
            </c:ext>
          </c:extLst>
        </c:ser>
        <c:ser>
          <c:idx val="1"/>
          <c:order val="1"/>
          <c:tx>
            <c:v>internship 1 interim</c:v>
          </c:tx>
          <c:spPr>
            <a:ln w="28575" cap="rnd">
              <a:noFill/>
              <a:round/>
            </a:ln>
            <a:effectLst/>
          </c:spPr>
          <c:marker>
            <c:symbol val="square"/>
            <c:size val="5"/>
            <c:spPr>
              <a:noFill/>
              <a:ln w="9525">
                <a:solidFill>
                  <a:schemeClr val="tx1"/>
                </a:solidFill>
              </a:ln>
              <a:effectLst/>
            </c:spPr>
          </c:marker>
          <c:cat>
            <c:multiLvlStrRef>
              <c:f>'E30'!$I$15:$J$35</c:f>
              <c:multiLvlStrCache>
                <c:ptCount val="21"/>
                <c:lvl>
                  <c:pt idx="0">
                    <c:v>1.1</c:v>
                  </c:pt>
                  <c:pt idx="1">
                    <c:v>1.2</c:v>
                  </c:pt>
                  <c:pt idx="2">
                    <c:v>1.3</c:v>
                  </c:pt>
                  <c:pt idx="3">
                    <c:v>1.4</c:v>
                  </c:pt>
                  <c:pt idx="4">
                    <c:v>1.5</c:v>
                  </c:pt>
                  <c:pt idx="5">
                    <c:v>1.6</c:v>
                  </c:pt>
                  <c:pt idx="6">
                    <c:v>1.7</c:v>
                  </c:pt>
                  <c:pt idx="7">
                    <c:v>1.8</c:v>
                  </c:pt>
                  <c:pt idx="8">
                    <c:v>2.1</c:v>
                  </c:pt>
                  <c:pt idx="9">
                    <c:v>2.2</c:v>
                  </c:pt>
                  <c:pt idx="10">
                    <c:v>2.3</c:v>
                  </c:pt>
                  <c:pt idx="11">
                    <c:v>3.1</c:v>
                  </c:pt>
                  <c:pt idx="12">
                    <c:v>3.2</c:v>
                  </c:pt>
                  <c:pt idx="13">
                    <c:v>4.1</c:v>
                  </c:pt>
                  <c:pt idx="14">
                    <c:v>4.2</c:v>
                  </c:pt>
                  <c:pt idx="15">
                    <c:v>4.3</c:v>
                  </c:pt>
                  <c:pt idx="16">
                    <c:v>5.0</c:v>
                  </c:pt>
                  <c:pt idx="17">
                    <c:v>6.1
-6.3</c:v>
                  </c:pt>
                  <c:pt idx="18">
                    <c:v>7.1</c:v>
                  </c:pt>
                  <c:pt idx="19">
                    <c:v>7.2</c:v>
                  </c:pt>
                  <c:pt idx="20">
                    <c:v>7.3</c:v>
                  </c:pt>
                </c:lvl>
                <c:lvl>
                  <c:pt idx="0">
                    <c:v>Expert</c:v>
                  </c:pt>
                  <c:pt idx="8">
                    <c:v>Communicator</c:v>
                  </c:pt>
                  <c:pt idx="11">
                    <c:v>Collaborator</c:v>
                  </c:pt>
                  <c:pt idx="13">
                    <c:v>Manager</c:v>
                  </c:pt>
                  <c:pt idx="16">
                    <c:v>Advoc </c:v>
                  </c:pt>
                  <c:pt idx="17">
                    <c:v>Schol 
Pract</c:v>
                  </c:pt>
                  <c:pt idx="18">
                    <c:v>Professional</c:v>
                  </c:pt>
                </c:lvl>
              </c:multiLvlStrCache>
            </c:multiLvlStrRef>
          </c:cat>
          <c:val>
            <c:numRef>
              <c:f>'E30'!$K$15:$K$35</c:f>
              <c:numCache>
                <c:formatCode>0.00</c:formatCode>
                <c:ptCount val="21"/>
                <c:pt idx="0">
                  <c:v>2</c:v>
                </c:pt>
                <c:pt idx="1">
                  <c:v>1</c:v>
                </c:pt>
                <c:pt idx="2">
                  <c:v>3</c:v>
                </c:pt>
                <c:pt idx="3">
                  <c:v>3</c:v>
                </c:pt>
                <c:pt idx="4">
                  <c:v>3</c:v>
                </c:pt>
                <c:pt idx="5">
                  <c:v>3</c:v>
                </c:pt>
                <c:pt idx="6">
                  <c:v>2</c:v>
                </c:pt>
                <c:pt idx="7">
                  <c:v>1</c:v>
                </c:pt>
                <c:pt idx="8">
                  <c:v>6</c:v>
                </c:pt>
                <c:pt idx="9">
                  <c:v>2</c:v>
                </c:pt>
                <c:pt idx="10">
                  <c:v>3</c:v>
                </c:pt>
                <c:pt idx="11">
                  <c:v>1</c:v>
                </c:pt>
                <c:pt idx="12">
                  <c:v>1</c:v>
                </c:pt>
                <c:pt idx="13">
                  <c:v>3</c:v>
                </c:pt>
                <c:pt idx="14">
                  <c:v>1</c:v>
                </c:pt>
                <c:pt idx="15">
                  <c:v>3</c:v>
                </c:pt>
                <c:pt idx="16">
                  <c:v>1</c:v>
                </c:pt>
                <c:pt idx="17">
                  <c:v>5</c:v>
                </c:pt>
                <c:pt idx="18">
                  <c:v>9</c:v>
                </c:pt>
                <c:pt idx="19">
                  <c:v>9</c:v>
                </c:pt>
                <c:pt idx="20">
                  <c:v>1</c:v>
                </c:pt>
              </c:numCache>
            </c:numRef>
          </c:val>
          <c:smooth val="0"/>
          <c:extLst>
            <c:ext xmlns:c16="http://schemas.microsoft.com/office/drawing/2014/chart" uri="{C3380CC4-5D6E-409C-BE32-E72D297353CC}">
              <c16:uniqueId val="{00000001-8970-4E0C-A57C-F8053115A28E}"/>
            </c:ext>
          </c:extLst>
        </c:ser>
        <c:ser>
          <c:idx val="2"/>
          <c:order val="2"/>
          <c:tx>
            <c:v>dummy 1</c:v>
          </c:tx>
          <c:spPr>
            <a:ln w="28575" cap="rnd">
              <a:noFill/>
              <a:round/>
            </a:ln>
            <a:effectLst/>
          </c:spPr>
          <c:marker>
            <c:symbol val="none"/>
          </c:marker>
          <c:cat>
            <c:multiLvlStrRef>
              <c:f>'E30'!$I$15:$J$35</c:f>
              <c:multiLvlStrCache>
                <c:ptCount val="21"/>
                <c:lvl>
                  <c:pt idx="0">
                    <c:v>1.1</c:v>
                  </c:pt>
                  <c:pt idx="1">
                    <c:v>1.2</c:v>
                  </c:pt>
                  <c:pt idx="2">
                    <c:v>1.3</c:v>
                  </c:pt>
                  <c:pt idx="3">
                    <c:v>1.4</c:v>
                  </c:pt>
                  <c:pt idx="4">
                    <c:v>1.5</c:v>
                  </c:pt>
                  <c:pt idx="5">
                    <c:v>1.6</c:v>
                  </c:pt>
                  <c:pt idx="6">
                    <c:v>1.7</c:v>
                  </c:pt>
                  <c:pt idx="7">
                    <c:v>1.8</c:v>
                  </c:pt>
                  <c:pt idx="8">
                    <c:v>2.1</c:v>
                  </c:pt>
                  <c:pt idx="9">
                    <c:v>2.2</c:v>
                  </c:pt>
                  <c:pt idx="10">
                    <c:v>2.3</c:v>
                  </c:pt>
                  <c:pt idx="11">
                    <c:v>3.1</c:v>
                  </c:pt>
                  <c:pt idx="12">
                    <c:v>3.2</c:v>
                  </c:pt>
                  <c:pt idx="13">
                    <c:v>4.1</c:v>
                  </c:pt>
                  <c:pt idx="14">
                    <c:v>4.2</c:v>
                  </c:pt>
                  <c:pt idx="15">
                    <c:v>4.3</c:v>
                  </c:pt>
                  <c:pt idx="16">
                    <c:v>5.0</c:v>
                  </c:pt>
                  <c:pt idx="17">
                    <c:v>6.1
-6.3</c:v>
                  </c:pt>
                  <c:pt idx="18">
                    <c:v>7.1</c:v>
                  </c:pt>
                  <c:pt idx="19">
                    <c:v>7.2</c:v>
                  </c:pt>
                  <c:pt idx="20">
                    <c:v>7.3</c:v>
                  </c:pt>
                </c:lvl>
                <c:lvl>
                  <c:pt idx="0">
                    <c:v>Expert</c:v>
                  </c:pt>
                  <c:pt idx="8">
                    <c:v>Communicator</c:v>
                  </c:pt>
                  <c:pt idx="11">
                    <c:v>Collaborator</c:v>
                  </c:pt>
                  <c:pt idx="13">
                    <c:v>Manager</c:v>
                  </c:pt>
                  <c:pt idx="16">
                    <c:v>Advoc </c:v>
                  </c:pt>
                  <c:pt idx="17">
                    <c:v>Schol 
Pract</c:v>
                  </c:pt>
                  <c:pt idx="18">
                    <c:v>Professional</c:v>
                  </c:pt>
                </c:lvl>
              </c:multiLvlStrCache>
            </c:multiLvlStrRef>
          </c:cat>
          <c:val>
            <c:numRef>
              <c:f>'E30'!$O$15:$O$35</c:f>
              <c:numCache>
                <c:formatCode>General</c:formatCode>
                <c:ptCount val="21"/>
                <c:pt idx="0">
                  <c:v>3.5</c:v>
                </c:pt>
                <c:pt idx="1">
                  <c:v>2</c:v>
                </c:pt>
                <c:pt idx="2">
                  <c:v>4</c:v>
                </c:pt>
                <c:pt idx="3">
                  <c:v>4.5</c:v>
                </c:pt>
                <c:pt idx="4">
                  <c:v>3.5</c:v>
                </c:pt>
                <c:pt idx="5">
                  <c:v>3.5</c:v>
                </c:pt>
                <c:pt idx="6">
                  <c:v>3</c:v>
                </c:pt>
                <c:pt idx="7">
                  <c:v>2</c:v>
                </c:pt>
                <c:pt idx="8">
                  <c:v>6</c:v>
                </c:pt>
                <c:pt idx="9">
                  <c:v>2.5</c:v>
                </c:pt>
                <c:pt idx="10">
                  <c:v>4</c:v>
                </c:pt>
                <c:pt idx="11">
                  <c:v>2.5</c:v>
                </c:pt>
                <c:pt idx="12">
                  <c:v>2</c:v>
                </c:pt>
                <c:pt idx="13">
                  <c:v>3.5</c:v>
                </c:pt>
                <c:pt idx="14">
                  <c:v>2.5</c:v>
                </c:pt>
                <c:pt idx="15">
                  <c:v>3.5</c:v>
                </c:pt>
                <c:pt idx="16">
                  <c:v>2</c:v>
                </c:pt>
                <c:pt idx="17">
                  <c:v>5.5</c:v>
                </c:pt>
                <c:pt idx="18">
                  <c:v>9</c:v>
                </c:pt>
                <c:pt idx="19">
                  <c:v>9</c:v>
                </c:pt>
                <c:pt idx="20">
                  <c:v>1</c:v>
                </c:pt>
              </c:numCache>
            </c:numRef>
          </c:val>
          <c:smooth val="0"/>
          <c:extLst>
            <c:ext xmlns:c16="http://schemas.microsoft.com/office/drawing/2014/chart" uri="{C3380CC4-5D6E-409C-BE32-E72D297353CC}">
              <c16:uniqueId val="{00000002-8970-4E0C-A57C-F8053115A28E}"/>
            </c:ext>
          </c:extLst>
        </c:ser>
        <c:ser>
          <c:idx val="3"/>
          <c:order val="3"/>
          <c:tx>
            <c:v>internship 2 interim</c:v>
          </c:tx>
          <c:spPr>
            <a:ln w="25400" cap="rnd">
              <a:noFill/>
              <a:round/>
            </a:ln>
            <a:effectLst/>
          </c:spPr>
          <c:marker>
            <c:symbol val="circle"/>
            <c:size val="10"/>
            <c:spPr>
              <a:noFill/>
              <a:ln w="9525">
                <a:solidFill>
                  <a:schemeClr val="accent2">
                    <a:lumMod val="50000"/>
                  </a:schemeClr>
                </a:solidFill>
              </a:ln>
              <a:effectLst/>
            </c:spPr>
          </c:marker>
          <c:cat>
            <c:multiLvlStrRef>
              <c:f>'E30'!$I$15:$J$35</c:f>
              <c:multiLvlStrCache>
                <c:ptCount val="21"/>
                <c:lvl>
                  <c:pt idx="0">
                    <c:v>1.1</c:v>
                  </c:pt>
                  <c:pt idx="1">
                    <c:v>1.2</c:v>
                  </c:pt>
                  <c:pt idx="2">
                    <c:v>1.3</c:v>
                  </c:pt>
                  <c:pt idx="3">
                    <c:v>1.4</c:v>
                  </c:pt>
                  <c:pt idx="4">
                    <c:v>1.5</c:v>
                  </c:pt>
                  <c:pt idx="5">
                    <c:v>1.6</c:v>
                  </c:pt>
                  <c:pt idx="6">
                    <c:v>1.7</c:v>
                  </c:pt>
                  <c:pt idx="7">
                    <c:v>1.8</c:v>
                  </c:pt>
                  <c:pt idx="8">
                    <c:v>2.1</c:v>
                  </c:pt>
                  <c:pt idx="9">
                    <c:v>2.2</c:v>
                  </c:pt>
                  <c:pt idx="10">
                    <c:v>2.3</c:v>
                  </c:pt>
                  <c:pt idx="11">
                    <c:v>3.1</c:v>
                  </c:pt>
                  <c:pt idx="12">
                    <c:v>3.2</c:v>
                  </c:pt>
                  <c:pt idx="13">
                    <c:v>4.1</c:v>
                  </c:pt>
                  <c:pt idx="14">
                    <c:v>4.2</c:v>
                  </c:pt>
                  <c:pt idx="15">
                    <c:v>4.3</c:v>
                  </c:pt>
                  <c:pt idx="16">
                    <c:v>5.0</c:v>
                  </c:pt>
                  <c:pt idx="17">
                    <c:v>6.1
-6.3</c:v>
                  </c:pt>
                  <c:pt idx="18">
                    <c:v>7.1</c:v>
                  </c:pt>
                  <c:pt idx="19">
                    <c:v>7.2</c:v>
                  </c:pt>
                  <c:pt idx="20">
                    <c:v>7.3</c:v>
                  </c:pt>
                </c:lvl>
                <c:lvl>
                  <c:pt idx="0">
                    <c:v>Expert</c:v>
                  </c:pt>
                  <c:pt idx="8">
                    <c:v>Communicator</c:v>
                  </c:pt>
                  <c:pt idx="11">
                    <c:v>Collaborator</c:v>
                  </c:pt>
                  <c:pt idx="13">
                    <c:v>Manager</c:v>
                  </c:pt>
                  <c:pt idx="16">
                    <c:v>Advoc </c:v>
                  </c:pt>
                  <c:pt idx="17">
                    <c:v>Schol 
Pract</c:v>
                  </c:pt>
                  <c:pt idx="18">
                    <c:v>Professional</c:v>
                  </c:pt>
                </c:lvl>
              </c:multiLvlStrCache>
            </c:multiLvlStrRef>
          </c:cat>
          <c:val>
            <c:numRef>
              <c:f>'E30'!$M$15:$M$35</c:f>
              <c:numCache>
                <c:formatCode>0.00</c:formatCode>
                <c:ptCount val="21"/>
                <c:pt idx="0">
                  <c:v>5</c:v>
                </c:pt>
                <c:pt idx="1">
                  <c:v>4</c:v>
                </c:pt>
                <c:pt idx="2">
                  <c:v>4</c:v>
                </c:pt>
                <c:pt idx="3">
                  <c:v>4</c:v>
                </c:pt>
                <c:pt idx="4">
                  <c:v>5</c:v>
                </c:pt>
                <c:pt idx="5">
                  <c:v>7</c:v>
                </c:pt>
                <c:pt idx="6">
                  <c:v>6</c:v>
                </c:pt>
                <c:pt idx="7">
                  <c:v>5</c:v>
                </c:pt>
                <c:pt idx="8">
                  <c:v>5</c:v>
                </c:pt>
                <c:pt idx="9">
                  <c:v>6</c:v>
                </c:pt>
                <c:pt idx="10">
                  <c:v>6</c:v>
                </c:pt>
                <c:pt idx="11">
                  <c:v>6</c:v>
                </c:pt>
                <c:pt idx="12">
                  <c:v>6</c:v>
                </c:pt>
                <c:pt idx="13">
                  <c:v>6</c:v>
                </c:pt>
                <c:pt idx="14">
                  <c:v>5</c:v>
                </c:pt>
                <c:pt idx="15">
                  <c:v>4</c:v>
                </c:pt>
                <c:pt idx="16">
                  <c:v>6</c:v>
                </c:pt>
                <c:pt idx="17">
                  <c:v>6</c:v>
                </c:pt>
                <c:pt idx="18">
                  <c:v>8</c:v>
                </c:pt>
                <c:pt idx="19">
                  <c:v>8</c:v>
                </c:pt>
                <c:pt idx="20">
                  <c:v>7</c:v>
                </c:pt>
              </c:numCache>
            </c:numRef>
          </c:val>
          <c:smooth val="0"/>
          <c:extLst>
            <c:ext xmlns:c16="http://schemas.microsoft.com/office/drawing/2014/chart" uri="{C3380CC4-5D6E-409C-BE32-E72D297353CC}">
              <c16:uniqueId val="{00000003-8970-4E0C-A57C-F8053115A28E}"/>
            </c:ext>
          </c:extLst>
        </c:ser>
        <c:ser>
          <c:idx val="4"/>
          <c:order val="4"/>
          <c:tx>
            <c:v>internship 2 final</c:v>
          </c:tx>
          <c:spPr>
            <a:ln w="25400" cap="rnd">
              <a:noFill/>
              <a:round/>
            </a:ln>
            <a:effectLst/>
          </c:spPr>
          <c:marker>
            <c:symbol val="circle"/>
            <c:size val="5"/>
            <c:spPr>
              <a:solidFill>
                <a:srgbClr val="C00000"/>
              </a:solidFill>
              <a:ln w="9525">
                <a:solidFill>
                  <a:schemeClr val="accent2">
                    <a:lumMod val="50000"/>
                  </a:schemeClr>
                </a:solidFill>
              </a:ln>
              <a:effectLst/>
            </c:spPr>
          </c:marker>
          <c:cat>
            <c:multiLvlStrRef>
              <c:f>'E30'!$I$15:$J$35</c:f>
              <c:multiLvlStrCache>
                <c:ptCount val="21"/>
                <c:lvl>
                  <c:pt idx="0">
                    <c:v>1.1</c:v>
                  </c:pt>
                  <c:pt idx="1">
                    <c:v>1.2</c:v>
                  </c:pt>
                  <c:pt idx="2">
                    <c:v>1.3</c:v>
                  </c:pt>
                  <c:pt idx="3">
                    <c:v>1.4</c:v>
                  </c:pt>
                  <c:pt idx="4">
                    <c:v>1.5</c:v>
                  </c:pt>
                  <c:pt idx="5">
                    <c:v>1.6</c:v>
                  </c:pt>
                  <c:pt idx="6">
                    <c:v>1.7</c:v>
                  </c:pt>
                  <c:pt idx="7">
                    <c:v>1.8</c:v>
                  </c:pt>
                  <c:pt idx="8">
                    <c:v>2.1</c:v>
                  </c:pt>
                  <c:pt idx="9">
                    <c:v>2.2</c:v>
                  </c:pt>
                  <c:pt idx="10">
                    <c:v>2.3</c:v>
                  </c:pt>
                  <c:pt idx="11">
                    <c:v>3.1</c:v>
                  </c:pt>
                  <c:pt idx="12">
                    <c:v>3.2</c:v>
                  </c:pt>
                  <c:pt idx="13">
                    <c:v>4.1</c:v>
                  </c:pt>
                  <c:pt idx="14">
                    <c:v>4.2</c:v>
                  </c:pt>
                  <c:pt idx="15">
                    <c:v>4.3</c:v>
                  </c:pt>
                  <c:pt idx="16">
                    <c:v>5.0</c:v>
                  </c:pt>
                  <c:pt idx="17">
                    <c:v>6.1
-6.3</c:v>
                  </c:pt>
                  <c:pt idx="18">
                    <c:v>7.1</c:v>
                  </c:pt>
                  <c:pt idx="19">
                    <c:v>7.2</c:v>
                  </c:pt>
                  <c:pt idx="20">
                    <c:v>7.3</c:v>
                  </c:pt>
                </c:lvl>
                <c:lvl>
                  <c:pt idx="0">
                    <c:v>Expert</c:v>
                  </c:pt>
                  <c:pt idx="8">
                    <c:v>Communicator</c:v>
                  </c:pt>
                  <c:pt idx="11">
                    <c:v>Collaborator</c:v>
                  </c:pt>
                  <c:pt idx="13">
                    <c:v>Manager</c:v>
                  </c:pt>
                  <c:pt idx="16">
                    <c:v>Advoc </c:v>
                  </c:pt>
                  <c:pt idx="17">
                    <c:v>Schol 
Pract</c:v>
                  </c:pt>
                  <c:pt idx="18">
                    <c:v>Professional</c:v>
                  </c:pt>
                </c:lvl>
              </c:multiLvlStrCache>
            </c:multiLvlStrRef>
          </c:cat>
          <c:val>
            <c:numRef>
              <c:f>'E30'!$N$15:$N$35</c:f>
              <c:numCache>
                <c:formatCode>0.00</c:formatCode>
                <c:ptCount val="21"/>
                <c:pt idx="0">
                  <c:v>9</c:v>
                </c:pt>
                <c:pt idx="1">
                  <c:v>9</c:v>
                </c:pt>
                <c:pt idx="2">
                  <c:v>9</c:v>
                </c:pt>
                <c:pt idx="3">
                  <c:v>9</c:v>
                </c:pt>
                <c:pt idx="4">
                  <c:v>9</c:v>
                </c:pt>
                <c:pt idx="5">
                  <c:v>9</c:v>
                </c:pt>
                <c:pt idx="6">
                  <c:v>9</c:v>
                </c:pt>
                <c:pt idx="7">
                  <c:v>9</c:v>
                </c:pt>
                <c:pt idx="8">
                  <c:v>9</c:v>
                </c:pt>
                <c:pt idx="9">
                  <c:v>9</c:v>
                </c:pt>
                <c:pt idx="10">
                  <c:v>9</c:v>
                </c:pt>
                <c:pt idx="11">
                  <c:v>9</c:v>
                </c:pt>
                <c:pt idx="12">
                  <c:v>9</c:v>
                </c:pt>
                <c:pt idx="13">
                  <c:v>9</c:v>
                </c:pt>
                <c:pt idx="14">
                  <c:v>9</c:v>
                </c:pt>
                <c:pt idx="15">
                  <c:v>9</c:v>
                </c:pt>
                <c:pt idx="16">
                  <c:v>9</c:v>
                </c:pt>
                <c:pt idx="17">
                  <c:v>9</c:v>
                </c:pt>
                <c:pt idx="18">
                  <c:v>9</c:v>
                </c:pt>
                <c:pt idx="19">
                  <c:v>9</c:v>
                </c:pt>
                <c:pt idx="20">
                  <c:v>9</c:v>
                </c:pt>
              </c:numCache>
            </c:numRef>
          </c:val>
          <c:smooth val="0"/>
          <c:extLst>
            <c:ext xmlns:c16="http://schemas.microsoft.com/office/drawing/2014/chart" uri="{C3380CC4-5D6E-409C-BE32-E72D297353CC}">
              <c16:uniqueId val="{00000004-8970-4E0C-A57C-F8053115A28E}"/>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1367054880"/>
        <c:axId val="1367055424"/>
      </c:stockChart>
      <c:catAx>
        <c:axId val="13670548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sz="1200" b="1"/>
                  <a:t>ACP Items and Roles</a:t>
                </a:r>
                <a:r>
                  <a:rPr lang="en-CA" sz="1200" b="1" baseline="0"/>
                  <a:t> </a:t>
                </a:r>
                <a:endParaRPr lang="en-CA" sz="1200" b="1"/>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Narrow" panose="020B0606020202030204" pitchFamily="34" charset="0"/>
                <a:ea typeface="+mn-ea"/>
                <a:cs typeface="+mn-cs"/>
              </a:defRPr>
            </a:pPr>
            <a:endParaRPr lang="en-US"/>
          </a:p>
        </c:txPr>
        <c:crossAx val="1367055424"/>
        <c:crosses val="autoZero"/>
        <c:auto val="1"/>
        <c:lblAlgn val="ctr"/>
        <c:lblOffset val="100"/>
        <c:noMultiLvlLbl val="0"/>
      </c:catAx>
      <c:valAx>
        <c:axId val="1367055424"/>
        <c:scaling>
          <c:orientation val="minMax"/>
          <c:max val="1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sz="1200" b="1"/>
                  <a:t>ACP Rating</a:t>
                </a:r>
                <a:r>
                  <a:rPr lang="en-CA" sz="1200" b="1" baseline="0"/>
                  <a:t> Score</a:t>
                </a:r>
                <a:endParaRPr lang="en-CA" sz="1200" b="1"/>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Narrow" panose="020B0606020202030204" pitchFamily="34" charset="0"/>
                <a:ea typeface="+mn-ea"/>
                <a:cs typeface="+mn-cs"/>
              </a:defRPr>
            </a:pPr>
            <a:endParaRPr lang="en-US"/>
          </a:p>
        </c:txPr>
        <c:crossAx val="1367054880"/>
        <c:crosses val="autoZero"/>
        <c:crossBetween val="between"/>
      </c:valAx>
      <c:spPr>
        <a:solidFill>
          <a:schemeClr val="accent2">
            <a:lumMod val="20000"/>
            <a:lumOff val="80000"/>
          </a:schemeClr>
        </a:solidFill>
        <a:ln>
          <a:noFill/>
        </a:ln>
        <a:effectLst/>
      </c:spPr>
    </c:plotArea>
    <c:plotVisOnly val="1"/>
    <c:dispBlanksAs val="gap"/>
    <c:showDLblsOverMax val="0"/>
  </c:chart>
  <c:spPr>
    <a:solidFill>
      <a:schemeClr val="tx2">
        <a:lumMod val="20000"/>
        <a:lumOff val="80000"/>
      </a:schemeClr>
    </a:solidFill>
    <a:ln w="57150" cap="flat" cmpd="sng" algn="ctr">
      <a:solidFill>
        <a:srgbClr val="C00000"/>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tockChart>
        <c:ser>
          <c:idx val="0"/>
          <c:order val="0"/>
          <c:tx>
            <c:v>internship 1 final</c:v>
          </c:tx>
          <c:spPr>
            <a:ln w="28575" cap="rnd">
              <a:noFill/>
              <a:round/>
            </a:ln>
            <a:effectLst/>
          </c:spPr>
          <c:marker>
            <c:symbol val="square"/>
            <c:size val="5"/>
            <c:spPr>
              <a:solidFill>
                <a:schemeClr val="tx1"/>
              </a:solidFill>
              <a:ln w="9525">
                <a:solidFill>
                  <a:schemeClr val="tx1"/>
                </a:solidFill>
              </a:ln>
              <a:effectLst/>
            </c:spPr>
          </c:marker>
          <c:cat>
            <c:multiLvlStrRef>
              <c:f>'E05'!$I$15:$J$35</c:f>
              <c:multiLvlStrCache>
                <c:ptCount val="21"/>
                <c:lvl>
                  <c:pt idx="0">
                    <c:v>1.1</c:v>
                  </c:pt>
                  <c:pt idx="1">
                    <c:v>1.2</c:v>
                  </c:pt>
                  <c:pt idx="2">
                    <c:v>1.3</c:v>
                  </c:pt>
                  <c:pt idx="3">
                    <c:v>1.4</c:v>
                  </c:pt>
                  <c:pt idx="4">
                    <c:v>1.5</c:v>
                  </c:pt>
                  <c:pt idx="5">
                    <c:v>1.6</c:v>
                  </c:pt>
                  <c:pt idx="6">
                    <c:v>1.7</c:v>
                  </c:pt>
                  <c:pt idx="7">
                    <c:v>1.8</c:v>
                  </c:pt>
                  <c:pt idx="8">
                    <c:v>2.1</c:v>
                  </c:pt>
                  <c:pt idx="9">
                    <c:v>2.2</c:v>
                  </c:pt>
                  <c:pt idx="10">
                    <c:v>2.3</c:v>
                  </c:pt>
                  <c:pt idx="11">
                    <c:v>3.1</c:v>
                  </c:pt>
                  <c:pt idx="12">
                    <c:v>3.2</c:v>
                  </c:pt>
                  <c:pt idx="13">
                    <c:v>4.1</c:v>
                  </c:pt>
                  <c:pt idx="14">
                    <c:v>4.2</c:v>
                  </c:pt>
                  <c:pt idx="15">
                    <c:v>4.3</c:v>
                  </c:pt>
                  <c:pt idx="16">
                    <c:v>5.0</c:v>
                  </c:pt>
                  <c:pt idx="17">
                    <c:v>6.1
-6.3</c:v>
                  </c:pt>
                  <c:pt idx="18">
                    <c:v>7.1</c:v>
                  </c:pt>
                  <c:pt idx="19">
                    <c:v>7.2</c:v>
                  </c:pt>
                  <c:pt idx="20">
                    <c:v>7.3</c:v>
                  </c:pt>
                </c:lvl>
                <c:lvl>
                  <c:pt idx="0">
                    <c:v>Expert</c:v>
                  </c:pt>
                  <c:pt idx="8">
                    <c:v>Communicator</c:v>
                  </c:pt>
                  <c:pt idx="11">
                    <c:v>Collaborator</c:v>
                  </c:pt>
                  <c:pt idx="13">
                    <c:v>Manager</c:v>
                  </c:pt>
                  <c:pt idx="16">
                    <c:v>Advoc </c:v>
                  </c:pt>
                  <c:pt idx="17">
                    <c:v>Schol 
Pract</c:v>
                  </c:pt>
                  <c:pt idx="18">
                    <c:v>Professional</c:v>
                  </c:pt>
                </c:lvl>
              </c:multiLvlStrCache>
            </c:multiLvlStrRef>
          </c:cat>
          <c:val>
            <c:numRef>
              <c:f>'E05'!$L$15:$L$35</c:f>
              <c:numCache>
                <c:formatCode>0.00</c:formatCode>
                <c:ptCount val="21"/>
                <c:pt idx="0">
                  <c:v>4</c:v>
                </c:pt>
                <c:pt idx="1">
                  <c:v>2</c:v>
                </c:pt>
                <c:pt idx="2">
                  <c:v>2</c:v>
                </c:pt>
                <c:pt idx="3">
                  <c:v>2</c:v>
                </c:pt>
                <c:pt idx="4">
                  <c:v>2</c:v>
                </c:pt>
                <c:pt idx="5">
                  <c:v>1</c:v>
                </c:pt>
                <c:pt idx="6">
                  <c:v>1</c:v>
                </c:pt>
                <c:pt idx="7">
                  <c:v>1</c:v>
                </c:pt>
                <c:pt idx="8">
                  <c:v>5</c:v>
                </c:pt>
                <c:pt idx="9">
                  <c:v>4</c:v>
                </c:pt>
                <c:pt idx="10">
                  <c:v>5</c:v>
                </c:pt>
                <c:pt idx="11">
                  <c:v>2</c:v>
                </c:pt>
                <c:pt idx="12">
                  <c:v>3</c:v>
                </c:pt>
                <c:pt idx="13">
                  <c:v>2</c:v>
                </c:pt>
                <c:pt idx="15">
                  <c:v>3</c:v>
                </c:pt>
                <c:pt idx="16">
                  <c:v>1</c:v>
                </c:pt>
                <c:pt idx="17">
                  <c:v>3</c:v>
                </c:pt>
                <c:pt idx="18">
                  <c:v>4</c:v>
                </c:pt>
                <c:pt idx="19">
                  <c:v>9</c:v>
                </c:pt>
                <c:pt idx="20">
                  <c:v>1</c:v>
                </c:pt>
              </c:numCache>
            </c:numRef>
          </c:val>
          <c:smooth val="0"/>
          <c:extLst>
            <c:ext xmlns:c16="http://schemas.microsoft.com/office/drawing/2014/chart" uri="{C3380CC4-5D6E-409C-BE32-E72D297353CC}">
              <c16:uniqueId val="{00000000-929E-4A28-8912-92D142378CFD}"/>
            </c:ext>
          </c:extLst>
        </c:ser>
        <c:ser>
          <c:idx val="1"/>
          <c:order val="1"/>
          <c:tx>
            <c:v>internship 1 interim</c:v>
          </c:tx>
          <c:spPr>
            <a:ln w="28575" cap="rnd">
              <a:noFill/>
              <a:round/>
            </a:ln>
            <a:effectLst/>
          </c:spPr>
          <c:marker>
            <c:symbol val="square"/>
            <c:size val="5"/>
            <c:spPr>
              <a:noFill/>
              <a:ln w="9525">
                <a:solidFill>
                  <a:schemeClr val="tx1"/>
                </a:solidFill>
              </a:ln>
              <a:effectLst/>
            </c:spPr>
          </c:marker>
          <c:cat>
            <c:multiLvlStrRef>
              <c:f>'E05'!$I$15:$J$35</c:f>
              <c:multiLvlStrCache>
                <c:ptCount val="21"/>
                <c:lvl>
                  <c:pt idx="0">
                    <c:v>1.1</c:v>
                  </c:pt>
                  <c:pt idx="1">
                    <c:v>1.2</c:v>
                  </c:pt>
                  <c:pt idx="2">
                    <c:v>1.3</c:v>
                  </c:pt>
                  <c:pt idx="3">
                    <c:v>1.4</c:v>
                  </c:pt>
                  <c:pt idx="4">
                    <c:v>1.5</c:v>
                  </c:pt>
                  <c:pt idx="5">
                    <c:v>1.6</c:v>
                  </c:pt>
                  <c:pt idx="6">
                    <c:v>1.7</c:v>
                  </c:pt>
                  <c:pt idx="7">
                    <c:v>1.8</c:v>
                  </c:pt>
                  <c:pt idx="8">
                    <c:v>2.1</c:v>
                  </c:pt>
                  <c:pt idx="9">
                    <c:v>2.2</c:v>
                  </c:pt>
                  <c:pt idx="10">
                    <c:v>2.3</c:v>
                  </c:pt>
                  <c:pt idx="11">
                    <c:v>3.1</c:v>
                  </c:pt>
                  <c:pt idx="12">
                    <c:v>3.2</c:v>
                  </c:pt>
                  <c:pt idx="13">
                    <c:v>4.1</c:v>
                  </c:pt>
                  <c:pt idx="14">
                    <c:v>4.2</c:v>
                  </c:pt>
                  <c:pt idx="15">
                    <c:v>4.3</c:v>
                  </c:pt>
                  <c:pt idx="16">
                    <c:v>5.0</c:v>
                  </c:pt>
                  <c:pt idx="17">
                    <c:v>6.1
-6.3</c:v>
                  </c:pt>
                  <c:pt idx="18">
                    <c:v>7.1</c:v>
                  </c:pt>
                  <c:pt idx="19">
                    <c:v>7.2</c:v>
                  </c:pt>
                  <c:pt idx="20">
                    <c:v>7.3</c:v>
                  </c:pt>
                </c:lvl>
                <c:lvl>
                  <c:pt idx="0">
                    <c:v>Expert</c:v>
                  </c:pt>
                  <c:pt idx="8">
                    <c:v>Communicator</c:v>
                  </c:pt>
                  <c:pt idx="11">
                    <c:v>Collaborator</c:v>
                  </c:pt>
                  <c:pt idx="13">
                    <c:v>Manager</c:v>
                  </c:pt>
                  <c:pt idx="16">
                    <c:v>Advoc </c:v>
                  </c:pt>
                  <c:pt idx="17">
                    <c:v>Schol 
Pract</c:v>
                  </c:pt>
                  <c:pt idx="18">
                    <c:v>Professional</c:v>
                  </c:pt>
                </c:lvl>
              </c:multiLvlStrCache>
            </c:multiLvlStrRef>
          </c:cat>
          <c:val>
            <c:numRef>
              <c:f>'E05'!$K$15:$K$35</c:f>
              <c:numCache>
                <c:formatCode>0.00</c:formatCode>
                <c:ptCount val="21"/>
                <c:pt idx="0">
                  <c:v>2</c:v>
                </c:pt>
                <c:pt idx="1">
                  <c:v>1</c:v>
                </c:pt>
                <c:pt idx="2">
                  <c:v>1</c:v>
                </c:pt>
                <c:pt idx="3">
                  <c:v>1</c:v>
                </c:pt>
                <c:pt idx="4">
                  <c:v>1</c:v>
                </c:pt>
                <c:pt idx="5">
                  <c:v>1</c:v>
                </c:pt>
                <c:pt idx="6">
                  <c:v>1</c:v>
                </c:pt>
                <c:pt idx="7">
                  <c:v>1</c:v>
                </c:pt>
                <c:pt idx="8">
                  <c:v>4</c:v>
                </c:pt>
                <c:pt idx="9">
                  <c:v>3</c:v>
                </c:pt>
                <c:pt idx="10">
                  <c:v>1</c:v>
                </c:pt>
                <c:pt idx="11">
                  <c:v>1</c:v>
                </c:pt>
                <c:pt idx="12">
                  <c:v>3</c:v>
                </c:pt>
                <c:pt idx="13">
                  <c:v>1</c:v>
                </c:pt>
                <c:pt idx="15">
                  <c:v>1</c:v>
                </c:pt>
                <c:pt idx="16">
                  <c:v>1</c:v>
                </c:pt>
                <c:pt idx="17">
                  <c:v>2</c:v>
                </c:pt>
                <c:pt idx="18">
                  <c:v>3</c:v>
                </c:pt>
                <c:pt idx="19">
                  <c:v>5</c:v>
                </c:pt>
              </c:numCache>
            </c:numRef>
          </c:val>
          <c:smooth val="0"/>
          <c:extLst>
            <c:ext xmlns:c16="http://schemas.microsoft.com/office/drawing/2014/chart" uri="{C3380CC4-5D6E-409C-BE32-E72D297353CC}">
              <c16:uniqueId val="{00000001-929E-4A28-8912-92D142378CFD}"/>
            </c:ext>
          </c:extLst>
        </c:ser>
        <c:ser>
          <c:idx val="2"/>
          <c:order val="2"/>
          <c:tx>
            <c:v>dummy 1</c:v>
          </c:tx>
          <c:spPr>
            <a:ln w="28575" cap="rnd">
              <a:noFill/>
              <a:round/>
            </a:ln>
            <a:effectLst/>
          </c:spPr>
          <c:marker>
            <c:symbol val="none"/>
          </c:marker>
          <c:cat>
            <c:multiLvlStrRef>
              <c:f>'E05'!$I$15:$J$35</c:f>
              <c:multiLvlStrCache>
                <c:ptCount val="21"/>
                <c:lvl>
                  <c:pt idx="0">
                    <c:v>1.1</c:v>
                  </c:pt>
                  <c:pt idx="1">
                    <c:v>1.2</c:v>
                  </c:pt>
                  <c:pt idx="2">
                    <c:v>1.3</c:v>
                  </c:pt>
                  <c:pt idx="3">
                    <c:v>1.4</c:v>
                  </c:pt>
                  <c:pt idx="4">
                    <c:v>1.5</c:v>
                  </c:pt>
                  <c:pt idx="5">
                    <c:v>1.6</c:v>
                  </c:pt>
                  <c:pt idx="6">
                    <c:v>1.7</c:v>
                  </c:pt>
                  <c:pt idx="7">
                    <c:v>1.8</c:v>
                  </c:pt>
                  <c:pt idx="8">
                    <c:v>2.1</c:v>
                  </c:pt>
                  <c:pt idx="9">
                    <c:v>2.2</c:v>
                  </c:pt>
                  <c:pt idx="10">
                    <c:v>2.3</c:v>
                  </c:pt>
                  <c:pt idx="11">
                    <c:v>3.1</c:v>
                  </c:pt>
                  <c:pt idx="12">
                    <c:v>3.2</c:v>
                  </c:pt>
                  <c:pt idx="13">
                    <c:v>4.1</c:v>
                  </c:pt>
                  <c:pt idx="14">
                    <c:v>4.2</c:v>
                  </c:pt>
                  <c:pt idx="15">
                    <c:v>4.3</c:v>
                  </c:pt>
                  <c:pt idx="16">
                    <c:v>5.0</c:v>
                  </c:pt>
                  <c:pt idx="17">
                    <c:v>6.1
-6.3</c:v>
                  </c:pt>
                  <c:pt idx="18">
                    <c:v>7.1</c:v>
                  </c:pt>
                  <c:pt idx="19">
                    <c:v>7.2</c:v>
                  </c:pt>
                  <c:pt idx="20">
                    <c:v>7.3</c:v>
                  </c:pt>
                </c:lvl>
                <c:lvl>
                  <c:pt idx="0">
                    <c:v>Expert</c:v>
                  </c:pt>
                  <c:pt idx="8">
                    <c:v>Communicator</c:v>
                  </c:pt>
                  <c:pt idx="11">
                    <c:v>Collaborator</c:v>
                  </c:pt>
                  <c:pt idx="13">
                    <c:v>Manager</c:v>
                  </c:pt>
                  <c:pt idx="16">
                    <c:v>Advoc </c:v>
                  </c:pt>
                  <c:pt idx="17">
                    <c:v>Schol 
Pract</c:v>
                  </c:pt>
                  <c:pt idx="18">
                    <c:v>Professional</c:v>
                  </c:pt>
                </c:lvl>
              </c:multiLvlStrCache>
            </c:multiLvlStrRef>
          </c:cat>
          <c:val>
            <c:numRef>
              <c:f>'E05'!$O$15:$O$35</c:f>
              <c:numCache>
                <c:formatCode>General</c:formatCode>
                <c:ptCount val="21"/>
                <c:pt idx="0">
                  <c:v>3</c:v>
                </c:pt>
                <c:pt idx="1">
                  <c:v>1.5</c:v>
                </c:pt>
                <c:pt idx="2">
                  <c:v>1.5</c:v>
                </c:pt>
                <c:pt idx="3">
                  <c:v>1.5</c:v>
                </c:pt>
                <c:pt idx="4">
                  <c:v>1.5</c:v>
                </c:pt>
                <c:pt idx="5">
                  <c:v>1</c:v>
                </c:pt>
                <c:pt idx="6">
                  <c:v>1</c:v>
                </c:pt>
                <c:pt idx="7">
                  <c:v>1</c:v>
                </c:pt>
                <c:pt idx="8">
                  <c:v>4.5</c:v>
                </c:pt>
                <c:pt idx="9">
                  <c:v>3.5</c:v>
                </c:pt>
                <c:pt idx="10">
                  <c:v>3</c:v>
                </c:pt>
                <c:pt idx="11">
                  <c:v>1.5</c:v>
                </c:pt>
                <c:pt idx="12">
                  <c:v>3</c:v>
                </c:pt>
                <c:pt idx="13">
                  <c:v>1.5</c:v>
                </c:pt>
                <c:pt idx="15">
                  <c:v>2</c:v>
                </c:pt>
                <c:pt idx="16">
                  <c:v>1</c:v>
                </c:pt>
                <c:pt idx="17">
                  <c:v>2.5</c:v>
                </c:pt>
                <c:pt idx="18">
                  <c:v>3.5</c:v>
                </c:pt>
                <c:pt idx="19">
                  <c:v>7</c:v>
                </c:pt>
                <c:pt idx="20">
                  <c:v>1</c:v>
                </c:pt>
              </c:numCache>
            </c:numRef>
          </c:val>
          <c:smooth val="0"/>
          <c:extLst>
            <c:ext xmlns:c16="http://schemas.microsoft.com/office/drawing/2014/chart" uri="{C3380CC4-5D6E-409C-BE32-E72D297353CC}">
              <c16:uniqueId val="{00000002-929E-4A28-8912-92D142378CFD}"/>
            </c:ext>
          </c:extLst>
        </c:ser>
        <c:ser>
          <c:idx val="3"/>
          <c:order val="3"/>
          <c:tx>
            <c:v>internship 2 interim</c:v>
          </c:tx>
          <c:spPr>
            <a:ln w="25400" cap="rnd">
              <a:noFill/>
              <a:round/>
            </a:ln>
            <a:effectLst/>
          </c:spPr>
          <c:marker>
            <c:symbol val="circle"/>
            <c:size val="10"/>
            <c:spPr>
              <a:noFill/>
              <a:ln w="9525">
                <a:solidFill>
                  <a:schemeClr val="accent2">
                    <a:lumMod val="50000"/>
                  </a:schemeClr>
                </a:solidFill>
              </a:ln>
              <a:effectLst/>
            </c:spPr>
          </c:marker>
          <c:cat>
            <c:multiLvlStrRef>
              <c:f>'E05'!$I$15:$J$35</c:f>
              <c:multiLvlStrCache>
                <c:ptCount val="21"/>
                <c:lvl>
                  <c:pt idx="0">
                    <c:v>1.1</c:v>
                  </c:pt>
                  <c:pt idx="1">
                    <c:v>1.2</c:v>
                  </c:pt>
                  <c:pt idx="2">
                    <c:v>1.3</c:v>
                  </c:pt>
                  <c:pt idx="3">
                    <c:v>1.4</c:v>
                  </c:pt>
                  <c:pt idx="4">
                    <c:v>1.5</c:v>
                  </c:pt>
                  <c:pt idx="5">
                    <c:v>1.6</c:v>
                  </c:pt>
                  <c:pt idx="6">
                    <c:v>1.7</c:v>
                  </c:pt>
                  <c:pt idx="7">
                    <c:v>1.8</c:v>
                  </c:pt>
                  <c:pt idx="8">
                    <c:v>2.1</c:v>
                  </c:pt>
                  <c:pt idx="9">
                    <c:v>2.2</c:v>
                  </c:pt>
                  <c:pt idx="10">
                    <c:v>2.3</c:v>
                  </c:pt>
                  <c:pt idx="11">
                    <c:v>3.1</c:v>
                  </c:pt>
                  <c:pt idx="12">
                    <c:v>3.2</c:v>
                  </c:pt>
                  <c:pt idx="13">
                    <c:v>4.1</c:v>
                  </c:pt>
                  <c:pt idx="14">
                    <c:v>4.2</c:v>
                  </c:pt>
                  <c:pt idx="15">
                    <c:v>4.3</c:v>
                  </c:pt>
                  <c:pt idx="16">
                    <c:v>5.0</c:v>
                  </c:pt>
                  <c:pt idx="17">
                    <c:v>6.1
-6.3</c:v>
                  </c:pt>
                  <c:pt idx="18">
                    <c:v>7.1</c:v>
                  </c:pt>
                  <c:pt idx="19">
                    <c:v>7.2</c:v>
                  </c:pt>
                  <c:pt idx="20">
                    <c:v>7.3</c:v>
                  </c:pt>
                </c:lvl>
                <c:lvl>
                  <c:pt idx="0">
                    <c:v>Expert</c:v>
                  </c:pt>
                  <c:pt idx="8">
                    <c:v>Communicator</c:v>
                  </c:pt>
                  <c:pt idx="11">
                    <c:v>Collaborator</c:v>
                  </c:pt>
                  <c:pt idx="13">
                    <c:v>Manager</c:v>
                  </c:pt>
                  <c:pt idx="16">
                    <c:v>Advoc </c:v>
                  </c:pt>
                  <c:pt idx="17">
                    <c:v>Schol 
Pract</c:v>
                  </c:pt>
                  <c:pt idx="18">
                    <c:v>Professional</c:v>
                  </c:pt>
                </c:lvl>
              </c:multiLvlStrCache>
            </c:multiLvlStrRef>
          </c:cat>
          <c:val>
            <c:numRef>
              <c:f>'E05'!$M$15:$M$35</c:f>
              <c:numCache>
                <c:formatCode>0.00</c:formatCode>
                <c:ptCount val="21"/>
                <c:pt idx="0">
                  <c:v>5</c:v>
                </c:pt>
                <c:pt idx="1">
                  <c:v>5</c:v>
                </c:pt>
                <c:pt idx="2">
                  <c:v>5</c:v>
                </c:pt>
                <c:pt idx="3">
                  <c:v>4</c:v>
                </c:pt>
                <c:pt idx="4">
                  <c:v>5</c:v>
                </c:pt>
                <c:pt idx="5">
                  <c:v>5</c:v>
                </c:pt>
                <c:pt idx="6">
                  <c:v>4</c:v>
                </c:pt>
                <c:pt idx="7">
                  <c:v>5</c:v>
                </c:pt>
                <c:pt idx="8">
                  <c:v>6</c:v>
                </c:pt>
                <c:pt idx="9">
                  <c:v>7</c:v>
                </c:pt>
                <c:pt idx="10">
                  <c:v>7</c:v>
                </c:pt>
                <c:pt idx="11">
                  <c:v>6</c:v>
                </c:pt>
                <c:pt idx="12">
                  <c:v>6</c:v>
                </c:pt>
                <c:pt idx="13">
                  <c:v>7</c:v>
                </c:pt>
                <c:pt idx="15">
                  <c:v>7</c:v>
                </c:pt>
                <c:pt idx="16">
                  <c:v>5</c:v>
                </c:pt>
                <c:pt idx="17">
                  <c:v>4</c:v>
                </c:pt>
                <c:pt idx="18">
                  <c:v>6</c:v>
                </c:pt>
                <c:pt idx="19">
                  <c:v>6</c:v>
                </c:pt>
                <c:pt idx="20">
                  <c:v>3</c:v>
                </c:pt>
              </c:numCache>
            </c:numRef>
          </c:val>
          <c:smooth val="0"/>
          <c:extLst>
            <c:ext xmlns:c16="http://schemas.microsoft.com/office/drawing/2014/chart" uri="{C3380CC4-5D6E-409C-BE32-E72D297353CC}">
              <c16:uniqueId val="{00000003-929E-4A28-8912-92D142378CFD}"/>
            </c:ext>
          </c:extLst>
        </c:ser>
        <c:ser>
          <c:idx val="4"/>
          <c:order val="4"/>
          <c:tx>
            <c:v>internship 2 final</c:v>
          </c:tx>
          <c:spPr>
            <a:ln w="25400" cap="rnd">
              <a:noFill/>
              <a:round/>
            </a:ln>
            <a:effectLst/>
          </c:spPr>
          <c:marker>
            <c:symbol val="circle"/>
            <c:size val="5"/>
            <c:spPr>
              <a:solidFill>
                <a:srgbClr val="C00000"/>
              </a:solidFill>
              <a:ln w="9525">
                <a:solidFill>
                  <a:schemeClr val="accent2">
                    <a:lumMod val="50000"/>
                  </a:schemeClr>
                </a:solidFill>
              </a:ln>
              <a:effectLst/>
            </c:spPr>
          </c:marker>
          <c:cat>
            <c:multiLvlStrRef>
              <c:f>'E05'!$I$15:$J$35</c:f>
              <c:multiLvlStrCache>
                <c:ptCount val="21"/>
                <c:lvl>
                  <c:pt idx="0">
                    <c:v>1.1</c:v>
                  </c:pt>
                  <c:pt idx="1">
                    <c:v>1.2</c:v>
                  </c:pt>
                  <c:pt idx="2">
                    <c:v>1.3</c:v>
                  </c:pt>
                  <c:pt idx="3">
                    <c:v>1.4</c:v>
                  </c:pt>
                  <c:pt idx="4">
                    <c:v>1.5</c:v>
                  </c:pt>
                  <c:pt idx="5">
                    <c:v>1.6</c:v>
                  </c:pt>
                  <c:pt idx="6">
                    <c:v>1.7</c:v>
                  </c:pt>
                  <c:pt idx="7">
                    <c:v>1.8</c:v>
                  </c:pt>
                  <c:pt idx="8">
                    <c:v>2.1</c:v>
                  </c:pt>
                  <c:pt idx="9">
                    <c:v>2.2</c:v>
                  </c:pt>
                  <c:pt idx="10">
                    <c:v>2.3</c:v>
                  </c:pt>
                  <c:pt idx="11">
                    <c:v>3.1</c:v>
                  </c:pt>
                  <c:pt idx="12">
                    <c:v>3.2</c:v>
                  </c:pt>
                  <c:pt idx="13">
                    <c:v>4.1</c:v>
                  </c:pt>
                  <c:pt idx="14">
                    <c:v>4.2</c:v>
                  </c:pt>
                  <c:pt idx="15">
                    <c:v>4.3</c:v>
                  </c:pt>
                  <c:pt idx="16">
                    <c:v>5.0</c:v>
                  </c:pt>
                  <c:pt idx="17">
                    <c:v>6.1
-6.3</c:v>
                  </c:pt>
                  <c:pt idx="18">
                    <c:v>7.1</c:v>
                  </c:pt>
                  <c:pt idx="19">
                    <c:v>7.2</c:v>
                  </c:pt>
                  <c:pt idx="20">
                    <c:v>7.3</c:v>
                  </c:pt>
                </c:lvl>
                <c:lvl>
                  <c:pt idx="0">
                    <c:v>Expert</c:v>
                  </c:pt>
                  <c:pt idx="8">
                    <c:v>Communicator</c:v>
                  </c:pt>
                  <c:pt idx="11">
                    <c:v>Collaborator</c:v>
                  </c:pt>
                  <c:pt idx="13">
                    <c:v>Manager</c:v>
                  </c:pt>
                  <c:pt idx="16">
                    <c:v>Advoc </c:v>
                  </c:pt>
                  <c:pt idx="17">
                    <c:v>Schol 
Pract</c:v>
                  </c:pt>
                  <c:pt idx="18">
                    <c:v>Professional</c:v>
                  </c:pt>
                </c:lvl>
              </c:multiLvlStrCache>
            </c:multiLvlStrRef>
          </c:cat>
          <c:val>
            <c:numRef>
              <c:f>'E05'!$N$15:$N$35</c:f>
              <c:numCache>
                <c:formatCode>0.00</c:formatCode>
                <c:ptCount val="21"/>
                <c:pt idx="0">
                  <c:v>7</c:v>
                </c:pt>
                <c:pt idx="1">
                  <c:v>7</c:v>
                </c:pt>
                <c:pt idx="2">
                  <c:v>7</c:v>
                </c:pt>
                <c:pt idx="3">
                  <c:v>6</c:v>
                </c:pt>
                <c:pt idx="4">
                  <c:v>7</c:v>
                </c:pt>
                <c:pt idx="5">
                  <c:v>7</c:v>
                </c:pt>
                <c:pt idx="6">
                  <c:v>7</c:v>
                </c:pt>
                <c:pt idx="7">
                  <c:v>7</c:v>
                </c:pt>
                <c:pt idx="8">
                  <c:v>7</c:v>
                </c:pt>
                <c:pt idx="9">
                  <c:v>7</c:v>
                </c:pt>
                <c:pt idx="10">
                  <c:v>7</c:v>
                </c:pt>
                <c:pt idx="11">
                  <c:v>7</c:v>
                </c:pt>
                <c:pt idx="12">
                  <c:v>6</c:v>
                </c:pt>
                <c:pt idx="13">
                  <c:v>7</c:v>
                </c:pt>
                <c:pt idx="14">
                  <c:v>7</c:v>
                </c:pt>
                <c:pt idx="15">
                  <c:v>7</c:v>
                </c:pt>
                <c:pt idx="16">
                  <c:v>6</c:v>
                </c:pt>
                <c:pt idx="17">
                  <c:v>5</c:v>
                </c:pt>
                <c:pt idx="18">
                  <c:v>7</c:v>
                </c:pt>
                <c:pt idx="19">
                  <c:v>7</c:v>
                </c:pt>
                <c:pt idx="20">
                  <c:v>7</c:v>
                </c:pt>
              </c:numCache>
            </c:numRef>
          </c:val>
          <c:smooth val="0"/>
          <c:extLst>
            <c:ext xmlns:c16="http://schemas.microsoft.com/office/drawing/2014/chart" uri="{C3380CC4-5D6E-409C-BE32-E72D297353CC}">
              <c16:uniqueId val="{00000004-929E-4A28-8912-92D142378CFD}"/>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1367054880"/>
        <c:axId val="1367055424"/>
      </c:stockChart>
      <c:catAx>
        <c:axId val="13670548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sz="1200" b="1"/>
                  <a:t>ACP Items and Roles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Narrow" panose="020B0606020202030204" pitchFamily="34" charset="0"/>
                <a:ea typeface="+mn-ea"/>
                <a:cs typeface="+mn-cs"/>
              </a:defRPr>
            </a:pPr>
            <a:endParaRPr lang="en-US"/>
          </a:p>
        </c:txPr>
        <c:crossAx val="1367055424"/>
        <c:crosses val="autoZero"/>
        <c:auto val="1"/>
        <c:lblAlgn val="ctr"/>
        <c:lblOffset val="100"/>
        <c:noMultiLvlLbl val="0"/>
      </c:catAx>
      <c:valAx>
        <c:axId val="1367055424"/>
        <c:scaling>
          <c:orientation val="minMax"/>
          <c:max val="1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sz="1200"/>
                  <a:t>ACP Rating</a:t>
                </a:r>
                <a:r>
                  <a:rPr lang="en-CA" sz="1200" baseline="0"/>
                  <a:t> Score</a:t>
                </a:r>
                <a:endParaRPr lang="en-CA" sz="120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Narrow" panose="020B0606020202030204" pitchFamily="34" charset="0"/>
                <a:ea typeface="+mn-ea"/>
                <a:cs typeface="+mn-cs"/>
              </a:defRPr>
            </a:pPr>
            <a:endParaRPr lang="en-US"/>
          </a:p>
        </c:txPr>
        <c:crossAx val="1367054880"/>
        <c:crosses val="autoZero"/>
        <c:crossBetween val="between"/>
      </c:valAx>
      <c:spPr>
        <a:solidFill>
          <a:schemeClr val="accent2">
            <a:lumMod val="20000"/>
            <a:lumOff val="80000"/>
          </a:schemeClr>
        </a:solidFill>
        <a:ln>
          <a:noFill/>
        </a:ln>
        <a:effectLst/>
      </c:spPr>
    </c:plotArea>
    <c:plotVisOnly val="1"/>
    <c:dispBlanksAs val="gap"/>
    <c:showDLblsOverMax val="0"/>
  </c:chart>
  <c:spPr>
    <a:solidFill>
      <a:schemeClr val="accent1">
        <a:lumMod val="20000"/>
        <a:lumOff val="80000"/>
      </a:schemeClr>
    </a:solidFill>
    <a:ln w="57150" cap="flat" cmpd="sng" algn="ctr">
      <a:solidFill>
        <a:srgbClr val="C00000"/>
      </a:solid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tockChart>
        <c:ser>
          <c:idx val="0"/>
          <c:order val="0"/>
          <c:tx>
            <c:v>internship 1 final</c:v>
          </c:tx>
          <c:spPr>
            <a:ln w="28575" cap="rnd">
              <a:noFill/>
              <a:round/>
            </a:ln>
            <a:effectLst/>
          </c:spPr>
          <c:marker>
            <c:symbol val="square"/>
            <c:size val="5"/>
            <c:spPr>
              <a:solidFill>
                <a:schemeClr val="tx1"/>
              </a:solidFill>
              <a:ln w="9525">
                <a:solidFill>
                  <a:schemeClr val="tx1"/>
                </a:solidFill>
              </a:ln>
              <a:effectLst/>
            </c:spPr>
          </c:marker>
          <c:cat>
            <c:multiLvlStrRef>
              <c:f>'E23'!$I$15:$J$35</c:f>
              <c:multiLvlStrCache>
                <c:ptCount val="21"/>
                <c:lvl>
                  <c:pt idx="0">
                    <c:v>1.1</c:v>
                  </c:pt>
                  <c:pt idx="1">
                    <c:v>1.2</c:v>
                  </c:pt>
                  <c:pt idx="2">
                    <c:v>1.3</c:v>
                  </c:pt>
                  <c:pt idx="3">
                    <c:v>1.4</c:v>
                  </c:pt>
                  <c:pt idx="4">
                    <c:v>1.5</c:v>
                  </c:pt>
                  <c:pt idx="5">
                    <c:v>1.6</c:v>
                  </c:pt>
                  <c:pt idx="6">
                    <c:v>1.7</c:v>
                  </c:pt>
                  <c:pt idx="7">
                    <c:v>1.8</c:v>
                  </c:pt>
                  <c:pt idx="8">
                    <c:v>2.1</c:v>
                  </c:pt>
                  <c:pt idx="9">
                    <c:v>2.2</c:v>
                  </c:pt>
                  <c:pt idx="10">
                    <c:v>2.3</c:v>
                  </c:pt>
                  <c:pt idx="11">
                    <c:v>3.1</c:v>
                  </c:pt>
                  <c:pt idx="12">
                    <c:v>3.2</c:v>
                  </c:pt>
                  <c:pt idx="13">
                    <c:v>4.1</c:v>
                  </c:pt>
                  <c:pt idx="14">
                    <c:v>4.2</c:v>
                  </c:pt>
                  <c:pt idx="15">
                    <c:v>4.3</c:v>
                  </c:pt>
                  <c:pt idx="16">
                    <c:v>5.0</c:v>
                  </c:pt>
                  <c:pt idx="17">
                    <c:v>6.1
-6.3</c:v>
                  </c:pt>
                  <c:pt idx="18">
                    <c:v>7.1</c:v>
                  </c:pt>
                  <c:pt idx="19">
                    <c:v>7.2</c:v>
                  </c:pt>
                  <c:pt idx="20">
                    <c:v>7.3</c:v>
                  </c:pt>
                </c:lvl>
                <c:lvl>
                  <c:pt idx="0">
                    <c:v>Expert</c:v>
                  </c:pt>
                  <c:pt idx="8">
                    <c:v>Communicator</c:v>
                  </c:pt>
                  <c:pt idx="11">
                    <c:v>Collaborator</c:v>
                  </c:pt>
                  <c:pt idx="13">
                    <c:v>Manager</c:v>
                  </c:pt>
                  <c:pt idx="16">
                    <c:v>Advoc </c:v>
                  </c:pt>
                  <c:pt idx="17">
                    <c:v>Schol 
Pract</c:v>
                  </c:pt>
                  <c:pt idx="18">
                    <c:v>Professional</c:v>
                  </c:pt>
                </c:lvl>
              </c:multiLvlStrCache>
            </c:multiLvlStrRef>
          </c:cat>
          <c:val>
            <c:numRef>
              <c:f>'E23'!$L$15:$L$35</c:f>
              <c:numCache>
                <c:formatCode>0.00</c:formatCode>
                <c:ptCount val="21"/>
                <c:pt idx="0">
                  <c:v>7</c:v>
                </c:pt>
                <c:pt idx="1">
                  <c:v>7</c:v>
                </c:pt>
                <c:pt idx="2">
                  <c:v>5</c:v>
                </c:pt>
                <c:pt idx="3">
                  <c:v>5</c:v>
                </c:pt>
                <c:pt idx="4">
                  <c:v>5</c:v>
                </c:pt>
                <c:pt idx="5">
                  <c:v>5</c:v>
                </c:pt>
                <c:pt idx="6">
                  <c:v>5</c:v>
                </c:pt>
                <c:pt idx="7">
                  <c:v>5</c:v>
                </c:pt>
                <c:pt idx="8">
                  <c:v>7</c:v>
                </c:pt>
                <c:pt idx="9">
                  <c:v>7</c:v>
                </c:pt>
                <c:pt idx="10">
                  <c:v>6</c:v>
                </c:pt>
                <c:pt idx="11">
                  <c:v>5</c:v>
                </c:pt>
                <c:pt idx="12">
                  <c:v>5</c:v>
                </c:pt>
                <c:pt idx="13">
                  <c:v>7</c:v>
                </c:pt>
                <c:pt idx="15">
                  <c:v>5</c:v>
                </c:pt>
                <c:pt idx="16">
                  <c:v>5</c:v>
                </c:pt>
                <c:pt idx="17">
                  <c:v>5</c:v>
                </c:pt>
                <c:pt idx="18">
                  <c:v>7</c:v>
                </c:pt>
                <c:pt idx="19">
                  <c:v>5</c:v>
                </c:pt>
                <c:pt idx="20">
                  <c:v>5</c:v>
                </c:pt>
              </c:numCache>
            </c:numRef>
          </c:val>
          <c:smooth val="0"/>
          <c:extLst>
            <c:ext xmlns:c16="http://schemas.microsoft.com/office/drawing/2014/chart" uri="{C3380CC4-5D6E-409C-BE32-E72D297353CC}">
              <c16:uniqueId val="{00000000-C8B3-49C4-9082-B44EB5C27AA3}"/>
            </c:ext>
          </c:extLst>
        </c:ser>
        <c:ser>
          <c:idx val="1"/>
          <c:order val="1"/>
          <c:tx>
            <c:v>internship 1 interim</c:v>
          </c:tx>
          <c:spPr>
            <a:ln w="28575" cap="rnd">
              <a:noFill/>
              <a:round/>
            </a:ln>
            <a:effectLst/>
          </c:spPr>
          <c:marker>
            <c:symbol val="square"/>
            <c:size val="5"/>
            <c:spPr>
              <a:noFill/>
              <a:ln w="9525">
                <a:solidFill>
                  <a:schemeClr val="tx1"/>
                </a:solidFill>
              </a:ln>
              <a:effectLst/>
            </c:spPr>
          </c:marker>
          <c:cat>
            <c:multiLvlStrRef>
              <c:f>'E23'!$I$15:$J$35</c:f>
              <c:multiLvlStrCache>
                <c:ptCount val="21"/>
                <c:lvl>
                  <c:pt idx="0">
                    <c:v>1.1</c:v>
                  </c:pt>
                  <c:pt idx="1">
                    <c:v>1.2</c:v>
                  </c:pt>
                  <c:pt idx="2">
                    <c:v>1.3</c:v>
                  </c:pt>
                  <c:pt idx="3">
                    <c:v>1.4</c:v>
                  </c:pt>
                  <c:pt idx="4">
                    <c:v>1.5</c:v>
                  </c:pt>
                  <c:pt idx="5">
                    <c:v>1.6</c:v>
                  </c:pt>
                  <c:pt idx="6">
                    <c:v>1.7</c:v>
                  </c:pt>
                  <c:pt idx="7">
                    <c:v>1.8</c:v>
                  </c:pt>
                  <c:pt idx="8">
                    <c:v>2.1</c:v>
                  </c:pt>
                  <c:pt idx="9">
                    <c:v>2.2</c:v>
                  </c:pt>
                  <c:pt idx="10">
                    <c:v>2.3</c:v>
                  </c:pt>
                  <c:pt idx="11">
                    <c:v>3.1</c:v>
                  </c:pt>
                  <c:pt idx="12">
                    <c:v>3.2</c:v>
                  </c:pt>
                  <c:pt idx="13">
                    <c:v>4.1</c:v>
                  </c:pt>
                  <c:pt idx="14">
                    <c:v>4.2</c:v>
                  </c:pt>
                  <c:pt idx="15">
                    <c:v>4.3</c:v>
                  </c:pt>
                  <c:pt idx="16">
                    <c:v>5.0</c:v>
                  </c:pt>
                  <c:pt idx="17">
                    <c:v>6.1
-6.3</c:v>
                  </c:pt>
                  <c:pt idx="18">
                    <c:v>7.1</c:v>
                  </c:pt>
                  <c:pt idx="19">
                    <c:v>7.2</c:v>
                  </c:pt>
                  <c:pt idx="20">
                    <c:v>7.3</c:v>
                  </c:pt>
                </c:lvl>
                <c:lvl>
                  <c:pt idx="0">
                    <c:v>Expert</c:v>
                  </c:pt>
                  <c:pt idx="8">
                    <c:v>Communicator</c:v>
                  </c:pt>
                  <c:pt idx="11">
                    <c:v>Collaborator</c:v>
                  </c:pt>
                  <c:pt idx="13">
                    <c:v>Manager</c:v>
                  </c:pt>
                  <c:pt idx="16">
                    <c:v>Advoc </c:v>
                  </c:pt>
                  <c:pt idx="17">
                    <c:v>Schol 
Pract</c:v>
                  </c:pt>
                  <c:pt idx="18">
                    <c:v>Professional</c:v>
                  </c:pt>
                </c:lvl>
              </c:multiLvlStrCache>
            </c:multiLvlStrRef>
          </c:cat>
          <c:val>
            <c:numRef>
              <c:f>'E23'!$K$15:$K$35</c:f>
              <c:numCache>
                <c:formatCode>0.00</c:formatCode>
                <c:ptCount val="21"/>
                <c:pt idx="0">
                  <c:v>5</c:v>
                </c:pt>
                <c:pt idx="1">
                  <c:v>3</c:v>
                </c:pt>
                <c:pt idx="2">
                  <c:v>3</c:v>
                </c:pt>
                <c:pt idx="3">
                  <c:v>4</c:v>
                </c:pt>
                <c:pt idx="4">
                  <c:v>4</c:v>
                </c:pt>
                <c:pt idx="5">
                  <c:v>5</c:v>
                </c:pt>
                <c:pt idx="6">
                  <c:v>3</c:v>
                </c:pt>
                <c:pt idx="7">
                  <c:v>5</c:v>
                </c:pt>
                <c:pt idx="8">
                  <c:v>5</c:v>
                </c:pt>
                <c:pt idx="9">
                  <c:v>5</c:v>
                </c:pt>
                <c:pt idx="10">
                  <c:v>5</c:v>
                </c:pt>
                <c:pt idx="11">
                  <c:v>4</c:v>
                </c:pt>
                <c:pt idx="12">
                  <c:v>5</c:v>
                </c:pt>
                <c:pt idx="13">
                  <c:v>5</c:v>
                </c:pt>
                <c:pt idx="15">
                  <c:v>5</c:v>
                </c:pt>
                <c:pt idx="16">
                  <c:v>3</c:v>
                </c:pt>
                <c:pt idx="17">
                  <c:v>2</c:v>
                </c:pt>
                <c:pt idx="18">
                  <c:v>5</c:v>
                </c:pt>
                <c:pt idx="19">
                  <c:v>5</c:v>
                </c:pt>
                <c:pt idx="20">
                  <c:v>4</c:v>
                </c:pt>
              </c:numCache>
            </c:numRef>
          </c:val>
          <c:smooth val="0"/>
          <c:extLst>
            <c:ext xmlns:c16="http://schemas.microsoft.com/office/drawing/2014/chart" uri="{C3380CC4-5D6E-409C-BE32-E72D297353CC}">
              <c16:uniqueId val="{00000001-C8B3-49C4-9082-B44EB5C27AA3}"/>
            </c:ext>
          </c:extLst>
        </c:ser>
        <c:ser>
          <c:idx val="2"/>
          <c:order val="2"/>
          <c:tx>
            <c:v>dummy 1</c:v>
          </c:tx>
          <c:spPr>
            <a:ln w="28575" cap="rnd">
              <a:noFill/>
              <a:round/>
            </a:ln>
            <a:effectLst/>
          </c:spPr>
          <c:marker>
            <c:symbol val="none"/>
          </c:marker>
          <c:cat>
            <c:multiLvlStrRef>
              <c:f>'E23'!$I$15:$J$35</c:f>
              <c:multiLvlStrCache>
                <c:ptCount val="21"/>
                <c:lvl>
                  <c:pt idx="0">
                    <c:v>1.1</c:v>
                  </c:pt>
                  <c:pt idx="1">
                    <c:v>1.2</c:v>
                  </c:pt>
                  <c:pt idx="2">
                    <c:v>1.3</c:v>
                  </c:pt>
                  <c:pt idx="3">
                    <c:v>1.4</c:v>
                  </c:pt>
                  <c:pt idx="4">
                    <c:v>1.5</c:v>
                  </c:pt>
                  <c:pt idx="5">
                    <c:v>1.6</c:v>
                  </c:pt>
                  <c:pt idx="6">
                    <c:v>1.7</c:v>
                  </c:pt>
                  <c:pt idx="7">
                    <c:v>1.8</c:v>
                  </c:pt>
                  <c:pt idx="8">
                    <c:v>2.1</c:v>
                  </c:pt>
                  <c:pt idx="9">
                    <c:v>2.2</c:v>
                  </c:pt>
                  <c:pt idx="10">
                    <c:v>2.3</c:v>
                  </c:pt>
                  <c:pt idx="11">
                    <c:v>3.1</c:v>
                  </c:pt>
                  <c:pt idx="12">
                    <c:v>3.2</c:v>
                  </c:pt>
                  <c:pt idx="13">
                    <c:v>4.1</c:v>
                  </c:pt>
                  <c:pt idx="14">
                    <c:v>4.2</c:v>
                  </c:pt>
                  <c:pt idx="15">
                    <c:v>4.3</c:v>
                  </c:pt>
                  <c:pt idx="16">
                    <c:v>5.0</c:v>
                  </c:pt>
                  <c:pt idx="17">
                    <c:v>6.1
-6.3</c:v>
                  </c:pt>
                  <c:pt idx="18">
                    <c:v>7.1</c:v>
                  </c:pt>
                  <c:pt idx="19">
                    <c:v>7.2</c:v>
                  </c:pt>
                  <c:pt idx="20">
                    <c:v>7.3</c:v>
                  </c:pt>
                </c:lvl>
                <c:lvl>
                  <c:pt idx="0">
                    <c:v>Expert</c:v>
                  </c:pt>
                  <c:pt idx="8">
                    <c:v>Communicator</c:v>
                  </c:pt>
                  <c:pt idx="11">
                    <c:v>Collaborator</c:v>
                  </c:pt>
                  <c:pt idx="13">
                    <c:v>Manager</c:v>
                  </c:pt>
                  <c:pt idx="16">
                    <c:v>Advoc </c:v>
                  </c:pt>
                  <c:pt idx="17">
                    <c:v>Schol 
Pract</c:v>
                  </c:pt>
                  <c:pt idx="18">
                    <c:v>Professional</c:v>
                  </c:pt>
                </c:lvl>
              </c:multiLvlStrCache>
            </c:multiLvlStrRef>
          </c:cat>
          <c:val>
            <c:numRef>
              <c:f>'E23'!$O$15:$O$35</c:f>
              <c:numCache>
                <c:formatCode>General</c:formatCode>
                <c:ptCount val="21"/>
                <c:pt idx="0">
                  <c:v>6</c:v>
                </c:pt>
                <c:pt idx="1">
                  <c:v>5</c:v>
                </c:pt>
                <c:pt idx="2">
                  <c:v>4</c:v>
                </c:pt>
                <c:pt idx="3">
                  <c:v>4.5</c:v>
                </c:pt>
                <c:pt idx="4">
                  <c:v>4.5</c:v>
                </c:pt>
                <c:pt idx="5">
                  <c:v>5</c:v>
                </c:pt>
                <c:pt idx="6">
                  <c:v>4</c:v>
                </c:pt>
                <c:pt idx="7">
                  <c:v>5</c:v>
                </c:pt>
                <c:pt idx="8">
                  <c:v>6</c:v>
                </c:pt>
                <c:pt idx="9">
                  <c:v>6</c:v>
                </c:pt>
                <c:pt idx="10">
                  <c:v>5.5</c:v>
                </c:pt>
                <c:pt idx="11">
                  <c:v>4.5</c:v>
                </c:pt>
                <c:pt idx="12">
                  <c:v>5</c:v>
                </c:pt>
                <c:pt idx="13">
                  <c:v>6</c:v>
                </c:pt>
                <c:pt idx="15">
                  <c:v>5</c:v>
                </c:pt>
                <c:pt idx="16">
                  <c:v>4</c:v>
                </c:pt>
                <c:pt idx="17">
                  <c:v>3.5</c:v>
                </c:pt>
                <c:pt idx="18">
                  <c:v>6</c:v>
                </c:pt>
                <c:pt idx="19">
                  <c:v>5</c:v>
                </c:pt>
                <c:pt idx="20">
                  <c:v>4.5</c:v>
                </c:pt>
              </c:numCache>
            </c:numRef>
          </c:val>
          <c:smooth val="0"/>
          <c:extLst>
            <c:ext xmlns:c16="http://schemas.microsoft.com/office/drawing/2014/chart" uri="{C3380CC4-5D6E-409C-BE32-E72D297353CC}">
              <c16:uniqueId val="{00000002-C8B3-49C4-9082-B44EB5C27AA3}"/>
            </c:ext>
          </c:extLst>
        </c:ser>
        <c:ser>
          <c:idx val="3"/>
          <c:order val="3"/>
          <c:tx>
            <c:v>internship 2 interim</c:v>
          </c:tx>
          <c:spPr>
            <a:ln w="25400" cap="rnd">
              <a:noFill/>
              <a:round/>
            </a:ln>
            <a:effectLst/>
          </c:spPr>
          <c:marker>
            <c:symbol val="circle"/>
            <c:size val="10"/>
            <c:spPr>
              <a:noFill/>
              <a:ln w="9525">
                <a:solidFill>
                  <a:schemeClr val="accent2">
                    <a:lumMod val="50000"/>
                  </a:schemeClr>
                </a:solidFill>
              </a:ln>
              <a:effectLst/>
            </c:spPr>
          </c:marker>
          <c:cat>
            <c:multiLvlStrRef>
              <c:f>'E23'!$I$15:$J$35</c:f>
              <c:multiLvlStrCache>
                <c:ptCount val="21"/>
                <c:lvl>
                  <c:pt idx="0">
                    <c:v>1.1</c:v>
                  </c:pt>
                  <c:pt idx="1">
                    <c:v>1.2</c:v>
                  </c:pt>
                  <c:pt idx="2">
                    <c:v>1.3</c:v>
                  </c:pt>
                  <c:pt idx="3">
                    <c:v>1.4</c:v>
                  </c:pt>
                  <c:pt idx="4">
                    <c:v>1.5</c:v>
                  </c:pt>
                  <c:pt idx="5">
                    <c:v>1.6</c:v>
                  </c:pt>
                  <c:pt idx="6">
                    <c:v>1.7</c:v>
                  </c:pt>
                  <c:pt idx="7">
                    <c:v>1.8</c:v>
                  </c:pt>
                  <c:pt idx="8">
                    <c:v>2.1</c:v>
                  </c:pt>
                  <c:pt idx="9">
                    <c:v>2.2</c:v>
                  </c:pt>
                  <c:pt idx="10">
                    <c:v>2.3</c:v>
                  </c:pt>
                  <c:pt idx="11">
                    <c:v>3.1</c:v>
                  </c:pt>
                  <c:pt idx="12">
                    <c:v>3.2</c:v>
                  </c:pt>
                  <c:pt idx="13">
                    <c:v>4.1</c:v>
                  </c:pt>
                  <c:pt idx="14">
                    <c:v>4.2</c:v>
                  </c:pt>
                  <c:pt idx="15">
                    <c:v>4.3</c:v>
                  </c:pt>
                  <c:pt idx="16">
                    <c:v>5.0</c:v>
                  </c:pt>
                  <c:pt idx="17">
                    <c:v>6.1
-6.3</c:v>
                  </c:pt>
                  <c:pt idx="18">
                    <c:v>7.1</c:v>
                  </c:pt>
                  <c:pt idx="19">
                    <c:v>7.2</c:v>
                  </c:pt>
                  <c:pt idx="20">
                    <c:v>7.3</c:v>
                  </c:pt>
                </c:lvl>
                <c:lvl>
                  <c:pt idx="0">
                    <c:v>Expert</c:v>
                  </c:pt>
                  <c:pt idx="8">
                    <c:v>Communicator</c:v>
                  </c:pt>
                  <c:pt idx="11">
                    <c:v>Collaborator</c:v>
                  </c:pt>
                  <c:pt idx="13">
                    <c:v>Manager</c:v>
                  </c:pt>
                  <c:pt idx="16">
                    <c:v>Advoc </c:v>
                  </c:pt>
                  <c:pt idx="17">
                    <c:v>Schol 
Pract</c:v>
                  </c:pt>
                  <c:pt idx="18">
                    <c:v>Professional</c:v>
                  </c:pt>
                </c:lvl>
              </c:multiLvlStrCache>
            </c:multiLvlStrRef>
          </c:cat>
          <c:val>
            <c:numRef>
              <c:f>'E23'!$M$15:$M$35</c:f>
              <c:numCache>
                <c:formatCode>0.00</c:formatCode>
                <c:ptCount val="21"/>
                <c:pt idx="0">
                  <c:v>4</c:v>
                </c:pt>
                <c:pt idx="1">
                  <c:v>4</c:v>
                </c:pt>
                <c:pt idx="2">
                  <c:v>4</c:v>
                </c:pt>
                <c:pt idx="3">
                  <c:v>3</c:v>
                </c:pt>
                <c:pt idx="4">
                  <c:v>4</c:v>
                </c:pt>
                <c:pt idx="5">
                  <c:v>4</c:v>
                </c:pt>
                <c:pt idx="6">
                  <c:v>4</c:v>
                </c:pt>
                <c:pt idx="7">
                  <c:v>3</c:v>
                </c:pt>
                <c:pt idx="8">
                  <c:v>3</c:v>
                </c:pt>
                <c:pt idx="9">
                  <c:v>3</c:v>
                </c:pt>
                <c:pt idx="10">
                  <c:v>3</c:v>
                </c:pt>
                <c:pt idx="11">
                  <c:v>3</c:v>
                </c:pt>
                <c:pt idx="12">
                  <c:v>3</c:v>
                </c:pt>
                <c:pt idx="13">
                  <c:v>3</c:v>
                </c:pt>
                <c:pt idx="15">
                  <c:v>3</c:v>
                </c:pt>
                <c:pt idx="16">
                  <c:v>2</c:v>
                </c:pt>
                <c:pt idx="17">
                  <c:v>3</c:v>
                </c:pt>
                <c:pt idx="18">
                  <c:v>5</c:v>
                </c:pt>
                <c:pt idx="19">
                  <c:v>7</c:v>
                </c:pt>
                <c:pt idx="20">
                  <c:v>3</c:v>
                </c:pt>
              </c:numCache>
            </c:numRef>
          </c:val>
          <c:smooth val="0"/>
          <c:extLst>
            <c:ext xmlns:c16="http://schemas.microsoft.com/office/drawing/2014/chart" uri="{C3380CC4-5D6E-409C-BE32-E72D297353CC}">
              <c16:uniqueId val="{00000003-C8B3-49C4-9082-B44EB5C27AA3}"/>
            </c:ext>
          </c:extLst>
        </c:ser>
        <c:ser>
          <c:idx val="4"/>
          <c:order val="4"/>
          <c:tx>
            <c:v>internship 2 final</c:v>
          </c:tx>
          <c:spPr>
            <a:ln w="25400" cap="rnd">
              <a:noFill/>
              <a:round/>
            </a:ln>
            <a:effectLst/>
          </c:spPr>
          <c:marker>
            <c:symbol val="circle"/>
            <c:size val="5"/>
            <c:spPr>
              <a:solidFill>
                <a:srgbClr val="C00000"/>
              </a:solidFill>
              <a:ln w="9525">
                <a:solidFill>
                  <a:schemeClr val="accent2">
                    <a:lumMod val="50000"/>
                  </a:schemeClr>
                </a:solidFill>
              </a:ln>
              <a:effectLst/>
            </c:spPr>
          </c:marker>
          <c:cat>
            <c:multiLvlStrRef>
              <c:f>'E23'!$I$15:$J$35</c:f>
              <c:multiLvlStrCache>
                <c:ptCount val="21"/>
                <c:lvl>
                  <c:pt idx="0">
                    <c:v>1.1</c:v>
                  </c:pt>
                  <c:pt idx="1">
                    <c:v>1.2</c:v>
                  </c:pt>
                  <c:pt idx="2">
                    <c:v>1.3</c:v>
                  </c:pt>
                  <c:pt idx="3">
                    <c:v>1.4</c:v>
                  </c:pt>
                  <c:pt idx="4">
                    <c:v>1.5</c:v>
                  </c:pt>
                  <c:pt idx="5">
                    <c:v>1.6</c:v>
                  </c:pt>
                  <c:pt idx="6">
                    <c:v>1.7</c:v>
                  </c:pt>
                  <c:pt idx="7">
                    <c:v>1.8</c:v>
                  </c:pt>
                  <c:pt idx="8">
                    <c:v>2.1</c:v>
                  </c:pt>
                  <c:pt idx="9">
                    <c:v>2.2</c:v>
                  </c:pt>
                  <c:pt idx="10">
                    <c:v>2.3</c:v>
                  </c:pt>
                  <c:pt idx="11">
                    <c:v>3.1</c:v>
                  </c:pt>
                  <c:pt idx="12">
                    <c:v>3.2</c:v>
                  </c:pt>
                  <c:pt idx="13">
                    <c:v>4.1</c:v>
                  </c:pt>
                  <c:pt idx="14">
                    <c:v>4.2</c:v>
                  </c:pt>
                  <c:pt idx="15">
                    <c:v>4.3</c:v>
                  </c:pt>
                  <c:pt idx="16">
                    <c:v>5.0</c:v>
                  </c:pt>
                  <c:pt idx="17">
                    <c:v>6.1
-6.3</c:v>
                  </c:pt>
                  <c:pt idx="18">
                    <c:v>7.1</c:v>
                  </c:pt>
                  <c:pt idx="19">
                    <c:v>7.2</c:v>
                  </c:pt>
                  <c:pt idx="20">
                    <c:v>7.3</c:v>
                  </c:pt>
                </c:lvl>
                <c:lvl>
                  <c:pt idx="0">
                    <c:v>Expert</c:v>
                  </c:pt>
                  <c:pt idx="8">
                    <c:v>Communicator</c:v>
                  </c:pt>
                  <c:pt idx="11">
                    <c:v>Collaborator</c:v>
                  </c:pt>
                  <c:pt idx="13">
                    <c:v>Manager</c:v>
                  </c:pt>
                  <c:pt idx="16">
                    <c:v>Advoc </c:v>
                  </c:pt>
                  <c:pt idx="17">
                    <c:v>Schol 
Pract</c:v>
                  </c:pt>
                  <c:pt idx="18">
                    <c:v>Professional</c:v>
                  </c:pt>
                </c:lvl>
              </c:multiLvlStrCache>
            </c:multiLvlStrRef>
          </c:cat>
          <c:val>
            <c:numRef>
              <c:f>'E23'!$N$15:$N$35</c:f>
              <c:numCache>
                <c:formatCode>0.00</c:formatCode>
                <c:ptCount val="21"/>
                <c:pt idx="0">
                  <c:v>6</c:v>
                </c:pt>
                <c:pt idx="1">
                  <c:v>6</c:v>
                </c:pt>
                <c:pt idx="2">
                  <c:v>6</c:v>
                </c:pt>
                <c:pt idx="3">
                  <c:v>5</c:v>
                </c:pt>
                <c:pt idx="4">
                  <c:v>6</c:v>
                </c:pt>
                <c:pt idx="5">
                  <c:v>6</c:v>
                </c:pt>
                <c:pt idx="6">
                  <c:v>6</c:v>
                </c:pt>
                <c:pt idx="7">
                  <c:v>5</c:v>
                </c:pt>
                <c:pt idx="8">
                  <c:v>6</c:v>
                </c:pt>
                <c:pt idx="9">
                  <c:v>6</c:v>
                </c:pt>
                <c:pt idx="10">
                  <c:v>6</c:v>
                </c:pt>
                <c:pt idx="11">
                  <c:v>6</c:v>
                </c:pt>
                <c:pt idx="12">
                  <c:v>5</c:v>
                </c:pt>
                <c:pt idx="13">
                  <c:v>5</c:v>
                </c:pt>
                <c:pt idx="15">
                  <c:v>6</c:v>
                </c:pt>
                <c:pt idx="16">
                  <c:v>6</c:v>
                </c:pt>
                <c:pt idx="17">
                  <c:v>6</c:v>
                </c:pt>
                <c:pt idx="18">
                  <c:v>6</c:v>
                </c:pt>
                <c:pt idx="19">
                  <c:v>7</c:v>
                </c:pt>
                <c:pt idx="20">
                  <c:v>6</c:v>
                </c:pt>
              </c:numCache>
            </c:numRef>
          </c:val>
          <c:smooth val="0"/>
          <c:extLst>
            <c:ext xmlns:c16="http://schemas.microsoft.com/office/drawing/2014/chart" uri="{C3380CC4-5D6E-409C-BE32-E72D297353CC}">
              <c16:uniqueId val="{00000004-C8B3-49C4-9082-B44EB5C27AA3}"/>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1367054880"/>
        <c:axId val="1367055424"/>
      </c:stockChart>
      <c:catAx>
        <c:axId val="13670548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sz="1200" b="1"/>
                  <a:t>ACP Items</a:t>
                </a:r>
                <a:r>
                  <a:rPr lang="en-CA" sz="1200" b="1" baseline="0"/>
                  <a:t> and Roles</a:t>
                </a:r>
                <a:endParaRPr lang="en-CA" sz="1200" b="1"/>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Narrow" panose="020B0606020202030204" pitchFamily="34" charset="0"/>
                <a:ea typeface="+mn-ea"/>
                <a:cs typeface="+mn-cs"/>
              </a:defRPr>
            </a:pPr>
            <a:endParaRPr lang="en-US"/>
          </a:p>
        </c:txPr>
        <c:crossAx val="1367055424"/>
        <c:crosses val="autoZero"/>
        <c:auto val="1"/>
        <c:lblAlgn val="ctr"/>
        <c:lblOffset val="100"/>
        <c:noMultiLvlLbl val="0"/>
      </c:catAx>
      <c:valAx>
        <c:axId val="1367055424"/>
        <c:scaling>
          <c:orientation val="minMax"/>
          <c:max val="1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sz="1200"/>
                  <a:t>ACP Rating</a:t>
                </a:r>
                <a:r>
                  <a:rPr lang="en-CA" sz="1200" baseline="0"/>
                  <a:t> Score</a:t>
                </a:r>
                <a:endParaRPr lang="en-CA" sz="120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Narrow" panose="020B0606020202030204" pitchFamily="34" charset="0"/>
                <a:ea typeface="+mn-ea"/>
                <a:cs typeface="+mn-cs"/>
              </a:defRPr>
            </a:pPr>
            <a:endParaRPr lang="en-US"/>
          </a:p>
        </c:txPr>
        <c:crossAx val="1367054880"/>
        <c:crosses val="autoZero"/>
        <c:crossBetween val="between"/>
      </c:valAx>
      <c:spPr>
        <a:solidFill>
          <a:schemeClr val="accent2">
            <a:lumMod val="20000"/>
            <a:lumOff val="80000"/>
          </a:schemeClr>
        </a:solidFill>
        <a:ln>
          <a:noFill/>
        </a:ln>
        <a:effectLst/>
      </c:spPr>
    </c:plotArea>
    <c:plotVisOnly val="1"/>
    <c:dispBlanksAs val="gap"/>
    <c:showDLblsOverMax val="0"/>
  </c:chart>
  <c:spPr>
    <a:solidFill>
      <a:schemeClr val="accent4">
        <a:lumMod val="20000"/>
        <a:lumOff val="80000"/>
      </a:schemeClr>
    </a:solidFill>
    <a:ln w="57150" cap="flat" cmpd="sng" algn="ctr">
      <a:solidFill>
        <a:srgbClr val="C00000"/>
      </a:solid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tockChart>
        <c:ser>
          <c:idx val="0"/>
          <c:order val="0"/>
          <c:tx>
            <c:v>internship 1 final</c:v>
          </c:tx>
          <c:spPr>
            <a:ln w="28575" cap="rnd">
              <a:noFill/>
              <a:round/>
            </a:ln>
            <a:effectLst/>
          </c:spPr>
          <c:marker>
            <c:symbol val="square"/>
            <c:size val="5"/>
            <c:spPr>
              <a:solidFill>
                <a:schemeClr val="tx1"/>
              </a:solidFill>
              <a:ln w="9525">
                <a:solidFill>
                  <a:schemeClr val="tx1"/>
                </a:solidFill>
              </a:ln>
              <a:effectLst/>
            </c:spPr>
          </c:marker>
          <c:cat>
            <c:multiLvlStrRef>
              <c:f>'E03'!$I$15:$J$35</c:f>
              <c:multiLvlStrCache>
                <c:ptCount val="21"/>
                <c:lvl>
                  <c:pt idx="0">
                    <c:v>1.1</c:v>
                  </c:pt>
                  <c:pt idx="1">
                    <c:v>1.2</c:v>
                  </c:pt>
                  <c:pt idx="2">
                    <c:v>1.3</c:v>
                  </c:pt>
                  <c:pt idx="3">
                    <c:v>1.4</c:v>
                  </c:pt>
                  <c:pt idx="4">
                    <c:v>1.5</c:v>
                  </c:pt>
                  <c:pt idx="5">
                    <c:v>1.6</c:v>
                  </c:pt>
                  <c:pt idx="6">
                    <c:v>1.7</c:v>
                  </c:pt>
                  <c:pt idx="7">
                    <c:v>1.8</c:v>
                  </c:pt>
                  <c:pt idx="8">
                    <c:v>2.1</c:v>
                  </c:pt>
                  <c:pt idx="9">
                    <c:v>2.2</c:v>
                  </c:pt>
                  <c:pt idx="10">
                    <c:v>2.3</c:v>
                  </c:pt>
                  <c:pt idx="11">
                    <c:v>3.1</c:v>
                  </c:pt>
                  <c:pt idx="12">
                    <c:v>3.2</c:v>
                  </c:pt>
                  <c:pt idx="13">
                    <c:v>4.1</c:v>
                  </c:pt>
                  <c:pt idx="14">
                    <c:v>4.2</c:v>
                  </c:pt>
                  <c:pt idx="15">
                    <c:v>4.3</c:v>
                  </c:pt>
                  <c:pt idx="16">
                    <c:v>5.0</c:v>
                  </c:pt>
                  <c:pt idx="17">
                    <c:v>6.1
-6.3</c:v>
                  </c:pt>
                  <c:pt idx="18">
                    <c:v>7.1</c:v>
                  </c:pt>
                  <c:pt idx="19">
                    <c:v>7.2</c:v>
                  </c:pt>
                  <c:pt idx="20">
                    <c:v>7.3</c:v>
                  </c:pt>
                </c:lvl>
                <c:lvl>
                  <c:pt idx="0">
                    <c:v>Expert</c:v>
                  </c:pt>
                  <c:pt idx="8">
                    <c:v>Communicator</c:v>
                  </c:pt>
                  <c:pt idx="11">
                    <c:v>Collaborator</c:v>
                  </c:pt>
                  <c:pt idx="13">
                    <c:v>Manager</c:v>
                  </c:pt>
                  <c:pt idx="16">
                    <c:v>Advoc </c:v>
                  </c:pt>
                  <c:pt idx="17">
                    <c:v>Schol 
Pract</c:v>
                  </c:pt>
                  <c:pt idx="18">
                    <c:v>Professional</c:v>
                  </c:pt>
                </c:lvl>
              </c:multiLvlStrCache>
            </c:multiLvlStrRef>
          </c:cat>
          <c:val>
            <c:numRef>
              <c:f>'E03'!$L$15:$L$35</c:f>
              <c:numCache>
                <c:formatCode>0.00</c:formatCode>
                <c:ptCount val="21"/>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1</c:v>
                </c:pt>
                <c:pt idx="15">
                  <c:v>3</c:v>
                </c:pt>
                <c:pt idx="16">
                  <c:v>3</c:v>
                </c:pt>
                <c:pt idx="17">
                  <c:v>3</c:v>
                </c:pt>
                <c:pt idx="18">
                  <c:v>3</c:v>
                </c:pt>
                <c:pt idx="19">
                  <c:v>3</c:v>
                </c:pt>
                <c:pt idx="20">
                  <c:v>1</c:v>
                </c:pt>
              </c:numCache>
            </c:numRef>
          </c:val>
          <c:smooth val="0"/>
          <c:extLst>
            <c:ext xmlns:c16="http://schemas.microsoft.com/office/drawing/2014/chart" uri="{C3380CC4-5D6E-409C-BE32-E72D297353CC}">
              <c16:uniqueId val="{00000000-A6C8-4398-BE02-05CA7424A07B}"/>
            </c:ext>
          </c:extLst>
        </c:ser>
        <c:ser>
          <c:idx val="1"/>
          <c:order val="1"/>
          <c:tx>
            <c:v>internship 1 interim</c:v>
          </c:tx>
          <c:spPr>
            <a:ln w="28575" cap="rnd">
              <a:noFill/>
              <a:round/>
            </a:ln>
            <a:effectLst/>
          </c:spPr>
          <c:marker>
            <c:symbol val="square"/>
            <c:size val="5"/>
            <c:spPr>
              <a:noFill/>
              <a:ln w="9525">
                <a:solidFill>
                  <a:schemeClr val="tx1"/>
                </a:solidFill>
              </a:ln>
              <a:effectLst/>
            </c:spPr>
          </c:marker>
          <c:cat>
            <c:multiLvlStrRef>
              <c:f>'E03'!$I$15:$J$35</c:f>
              <c:multiLvlStrCache>
                <c:ptCount val="21"/>
                <c:lvl>
                  <c:pt idx="0">
                    <c:v>1.1</c:v>
                  </c:pt>
                  <c:pt idx="1">
                    <c:v>1.2</c:v>
                  </c:pt>
                  <c:pt idx="2">
                    <c:v>1.3</c:v>
                  </c:pt>
                  <c:pt idx="3">
                    <c:v>1.4</c:v>
                  </c:pt>
                  <c:pt idx="4">
                    <c:v>1.5</c:v>
                  </c:pt>
                  <c:pt idx="5">
                    <c:v>1.6</c:v>
                  </c:pt>
                  <c:pt idx="6">
                    <c:v>1.7</c:v>
                  </c:pt>
                  <c:pt idx="7">
                    <c:v>1.8</c:v>
                  </c:pt>
                  <c:pt idx="8">
                    <c:v>2.1</c:v>
                  </c:pt>
                  <c:pt idx="9">
                    <c:v>2.2</c:v>
                  </c:pt>
                  <c:pt idx="10">
                    <c:v>2.3</c:v>
                  </c:pt>
                  <c:pt idx="11">
                    <c:v>3.1</c:v>
                  </c:pt>
                  <c:pt idx="12">
                    <c:v>3.2</c:v>
                  </c:pt>
                  <c:pt idx="13">
                    <c:v>4.1</c:v>
                  </c:pt>
                  <c:pt idx="14">
                    <c:v>4.2</c:v>
                  </c:pt>
                  <c:pt idx="15">
                    <c:v>4.3</c:v>
                  </c:pt>
                  <c:pt idx="16">
                    <c:v>5.0</c:v>
                  </c:pt>
                  <c:pt idx="17">
                    <c:v>6.1
-6.3</c:v>
                  </c:pt>
                  <c:pt idx="18">
                    <c:v>7.1</c:v>
                  </c:pt>
                  <c:pt idx="19">
                    <c:v>7.2</c:v>
                  </c:pt>
                  <c:pt idx="20">
                    <c:v>7.3</c:v>
                  </c:pt>
                </c:lvl>
                <c:lvl>
                  <c:pt idx="0">
                    <c:v>Expert</c:v>
                  </c:pt>
                  <c:pt idx="8">
                    <c:v>Communicator</c:v>
                  </c:pt>
                  <c:pt idx="11">
                    <c:v>Collaborator</c:v>
                  </c:pt>
                  <c:pt idx="13">
                    <c:v>Manager</c:v>
                  </c:pt>
                  <c:pt idx="16">
                    <c:v>Advoc </c:v>
                  </c:pt>
                  <c:pt idx="17">
                    <c:v>Schol 
Pract</c:v>
                  </c:pt>
                  <c:pt idx="18">
                    <c:v>Professional</c:v>
                  </c:pt>
                </c:lvl>
              </c:multiLvlStrCache>
            </c:multiLvlStrRef>
          </c:cat>
          <c:val>
            <c:numRef>
              <c:f>'E03'!$K$15:$K$35</c:f>
              <c:numCache>
                <c:formatCode>0.00</c:formatCode>
                <c:ptCount val="21"/>
                <c:pt idx="0">
                  <c:v>2</c:v>
                </c:pt>
                <c:pt idx="1">
                  <c:v>1</c:v>
                </c:pt>
                <c:pt idx="2">
                  <c:v>1</c:v>
                </c:pt>
                <c:pt idx="3">
                  <c:v>1</c:v>
                </c:pt>
                <c:pt idx="4">
                  <c:v>1</c:v>
                </c:pt>
                <c:pt idx="5">
                  <c:v>1</c:v>
                </c:pt>
                <c:pt idx="6">
                  <c:v>1</c:v>
                </c:pt>
                <c:pt idx="7">
                  <c:v>1</c:v>
                </c:pt>
                <c:pt idx="8">
                  <c:v>2</c:v>
                </c:pt>
                <c:pt idx="9">
                  <c:v>2</c:v>
                </c:pt>
                <c:pt idx="10">
                  <c:v>1</c:v>
                </c:pt>
                <c:pt idx="11">
                  <c:v>1</c:v>
                </c:pt>
                <c:pt idx="12">
                  <c:v>1</c:v>
                </c:pt>
                <c:pt idx="13">
                  <c:v>1</c:v>
                </c:pt>
                <c:pt idx="15">
                  <c:v>1</c:v>
                </c:pt>
                <c:pt idx="16">
                  <c:v>1</c:v>
                </c:pt>
                <c:pt idx="17">
                  <c:v>1</c:v>
                </c:pt>
                <c:pt idx="18">
                  <c:v>2</c:v>
                </c:pt>
                <c:pt idx="19">
                  <c:v>2</c:v>
                </c:pt>
              </c:numCache>
            </c:numRef>
          </c:val>
          <c:smooth val="0"/>
          <c:extLst>
            <c:ext xmlns:c16="http://schemas.microsoft.com/office/drawing/2014/chart" uri="{C3380CC4-5D6E-409C-BE32-E72D297353CC}">
              <c16:uniqueId val="{00000001-A6C8-4398-BE02-05CA7424A07B}"/>
            </c:ext>
          </c:extLst>
        </c:ser>
        <c:ser>
          <c:idx val="2"/>
          <c:order val="2"/>
          <c:tx>
            <c:v>dummy 1</c:v>
          </c:tx>
          <c:spPr>
            <a:ln w="28575" cap="rnd">
              <a:noFill/>
              <a:round/>
            </a:ln>
            <a:effectLst/>
          </c:spPr>
          <c:marker>
            <c:symbol val="none"/>
          </c:marker>
          <c:cat>
            <c:multiLvlStrRef>
              <c:f>'E03'!$I$15:$J$35</c:f>
              <c:multiLvlStrCache>
                <c:ptCount val="21"/>
                <c:lvl>
                  <c:pt idx="0">
                    <c:v>1.1</c:v>
                  </c:pt>
                  <c:pt idx="1">
                    <c:v>1.2</c:v>
                  </c:pt>
                  <c:pt idx="2">
                    <c:v>1.3</c:v>
                  </c:pt>
                  <c:pt idx="3">
                    <c:v>1.4</c:v>
                  </c:pt>
                  <c:pt idx="4">
                    <c:v>1.5</c:v>
                  </c:pt>
                  <c:pt idx="5">
                    <c:v>1.6</c:v>
                  </c:pt>
                  <c:pt idx="6">
                    <c:v>1.7</c:v>
                  </c:pt>
                  <c:pt idx="7">
                    <c:v>1.8</c:v>
                  </c:pt>
                  <c:pt idx="8">
                    <c:v>2.1</c:v>
                  </c:pt>
                  <c:pt idx="9">
                    <c:v>2.2</c:v>
                  </c:pt>
                  <c:pt idx="10">
                    <c:v>2.3</c:v>
                  </c:pt>
                  <c:pt idx="11">
                    <c:v>3.1</c:v>
                  </c:pt>
                  <c:pt idx="12">
                    <c:v>3.2</c:v>
                  </c:pt>
                  <c:pt idx="13">
                    <c:v>4.1</c:v>
                  </c:pt>
                  <c:pt idx="14">
                    <c:v>4.2</c:v>
                  </c:pt>
                  <c:pt idx="15">
                    <c:v>4.3</c:v>
                  </c:pt>
                  <c:pt idx="16">
                    <c:v>5.0</c:v>
                  </c:pt>
                  <c:pt idx="17">
                    <c:v>6.1
-6.3</c:v>
                  </c:pt>
                  <c:pt idx="18">
                    <c:v>7.1</c:v>
                  </c:pt>
                  <c:pt idx="19">
                    <c:v>7.2</c:v>
                  </c:pt>
                  <c:pt idx="20">
                    <c:v>7.3</c:v>
                  </c:pt>
                </c:lvl>
                <c:lvl>
                  <c:pt idx="0">
                    <c:v>Expert</c:v>
                  </c:pt>
                  <c:pt idx="8">
                    <c:v>Communicator</c:v>
                  </c:pt>
                  <c:pt idx="11">
                    <c:v>Collaborator</c:v>
                  </c:pt>
                  <c:pt idx="13">
                    <c:v>Manager</c:v>
                  </c:pt>
                  <c:pt idx="16">
                    <c:v>Advoc </c:v>
                  </c:pt>
                  <c:pt idx="17">
                    <c:v>Schol 
Pract</c:v>
                  </c:pt>
                  <c:pt idx="18">
                    <c:v>Professional</c:v>
                  </c:pt>
                </c:lvl>
              </c:multiLvlStrCache>
            </c:multiLvlStrRef>
          </c:cat>
          <c:val>
            <c:numRef>
              <c:f>'E03'!$O$15:$O$35</c:f>
              <c:numCache>
                <c:formatCode>General</c:formatCode>
                <c:ptCount val="21"/>
                <c:pt idx="0">
                  <c:v>2.5</c:v>
                </c:pt>
                <c:pt idx="1">
                  <c:v>2</c:v>
                </c:pt>
                <c:pt idx="2">
                  <c:v>2</c:v>
                </c:pt>
                <c:pt idx="3">
                  <c:v>2</c:v>
                </c:pt>
                <c:pt idx="4">
                  <c:v>2</c:v>
                </c:pt>
                <c:pt idx="5">
                  <c:v>2</c:v>
                </c:pt>
                <c:pt idx="6">
                  <c:v>2</c:v>
                </c:pt>
                <c:pt idx="7">
                  <c:v>2</c:v>
                </c:pt>
                <c:pt idx="8">
                  <c:v>2.5</c:v>
                </c:pt>
                <c:pt idx="9">
                  <c:v>2.5</c:v>
                </c:pt>
                <c:pt idx="10">
                  <c:v>2</c:v>
                </c:pt>
                <c:pt idx="11">
                  <c:v>2</c:v>
                </c:pt>
                <c:pt idx="12">
                  <c:v>2</c:v>
                </c:pt>
                <c:pt idx="13">
                  <c:v>2</c:v>
                </c:pt>
                <c:pt idx="14">
                  <c:v>1</c:v>
                </c:pt>
                <c:pt idx="15">
                  <c:v>2</c:v>
                </c:pt>
                <c:pt idx="16">
                  <c:v>2</c:v>
                </c:pt>
                <c:pt idx="17">
                  <c:v>2</c:v>
                </c:pt>
                <c:pt idx="18">
                  <c:v>2.5</c:v>
                </c:pt>
                <c:pt idx="19">
                  <c:v>2.5</c:v>
                </c:pt>
                <c:pt idx="20">
                  <c:v>1</c:v>
                </c:pt>
              </c:numCache>
            </c:numRef>
          </c:val>
          <c:smooth val="0"/>
          <c:extLst>
            <c:ext xmlns:c16="http://schemas.microsoft.com/office/drawing/2014/chart" uri="{C3380CC4-5D6E-409C-BE32-E72D297353CC}">
              <c16:uniqueId val="{00000002-A6C8-4398-BE02-05CA7424A07B}"/>
            </c:ext>
          </c:extLst>
        </c:ser>
        <c:ser>
          <c:idx val="3"/>
          <c:order val="3"/>
          <c:tx>
            <c:v>internship 2 interim</c:v>
          </c:tx>
          <c:spPr>
            <a:ln w="25400" cap="rnd">
              <a:noFill/>
              <a:round/>
            </a:ln>
            <a:effectLst/>
          </c:spPr>
          <c:marker>
            <c:symbol val="circle"/>
            <c:size val="10"/>
            <c:spPr>
              <a:noFill/>
              <a:ln w="9525">
                <a:solidFill>
                  <a:schemeClr val="accent2">
                    <a:lumMod val="50000"/>
                  </a:schemeClr>
                </a:solidFill>
              </a:ln>
              <a:effectLst/>
            </c:spPr>
          </c:marker>
          <c:cat>
            <c:multiLvlStrRef>
              <c:f>'E03'!$I$15:$J$35</c:f>
              <c:multiLvlStrCache>
                <c:ptCount val="21"/>
                <c:lvl>
                  <c:pt idx="0">
                    <c:v>1.1</c:v>
                  </c:pt>
                  <c:pt idx="1">
                    <c:v>1.2</c:v>
                  </c:pt>
                  <c:pt idx="2">
                    <c:v>1.3</c:v>
                  </c:pt>
                  <c:pt idx="3">
                    <c:v>1.4</c:v>
                  </c:pt>
                  <c:pt idx="4">
                    <c:v>1.5</c:v>
                  </c:pt>
                  <c:pt idx="5">
                    <c:v>1.6</c:v>
                  </c:pt>
                  <c:pt idx="6">
                    <c:v>1.7</c:v>
                  </c:pt>
                  <c:pt idx="7">
                    <c:v>1.8</c:v>
                  </c:pt>
                  <c:pt idx="8">
                    <c:v>2.1</c:v>
                  </c:pt>
                  <c:pt idx="9">
                    <c:v>2.2</c:v>
                  </c:pt>
                  <c:pt idx="10">
                    <c:v>2.3</c:v>
                  </c:pt>
                  <c:pt idx="11">
                    <c:v>3.1</c:v>
                  </c:pt>
                  <c:pt idx="12">
                    <c:v>3.2</c:v>
                  </c:pt>
                  <c:pt idx="13">
                    <c:v>4.1</c:v>
                  </c:pt>
                  <c:pt idx="14">
                    <c:v>4.2</c:v>
                  </c:pt>
                  <c:pt idx="15">
                    <c:v>4.3</c:v>
                  </c:pt>
                  <c:pt idx="16">
                    <c:v>5.0</c:v>
                  </c:pt>
                  <c:pt idx="17">
                    <c:v>6.1
-6.3</c:v>
                  </c:pt>
                  <c:pt idx="18">
                    <c:v>7.1</c:v>
                  </c:pt>
                  <c:pt idx="19">
                    <c:v>7.2</c:v>
                  </c:pt>
                  <c:pt idx="20">
                    <c:v>7.3</c:v>
                  </c:pt>
                </c:lvl>
                <c:lvl>
                  <c:pt idx="0">
                    <c:v>Expert</c:v>
                  </c:pt>
                  <c:pt idx="8">
                    <c:v>Communicator</c:v>
                  </c:pt>
                  <c:pt idx="11">
                    <c:v>Collaborator</c:v>
                  </c:pt>
                  <c:pt idx="13">
                    <c:v>Manager</c:v>
                  </c:pt>
                  <c:pt idx="16">
                    <c:v>Advoc </c:v>
                  </c:pt>
                  <c:pt idx="17">
                    <c:v>Schol 
Pract</c:v>
                  </c:pt>
                  <c:pt idx="18">
                    <c:v>Professional</c:v>
                  </c:pt>
                </c:lvl>
              </c:multiLvlStrCache>
            </c:multiLvlStrRef>
          </c:cat>
          <c:val>
            <c:numRef>
              <c:f>'E03'!$M$15:$M$35</c:f>
              <c:numCache>
                <c:formatCode>0.00</c:formatCode>
                <c:ptCount val="21"/>
                <c:pt idx="0">
                  <c:v>1</c:v>
                </c:pt>
                <c:pt idx="1">
                  <c:v>1</c:v>
                </c:pt>
                <c:pt idx="2">
                  <c:v>1</c:v>
                </c:pt>
                <c:pt idx="3">
                  <c:v>1</c:v>
                </c:pt>
                <c:pt idx="4">
                  <c:v>1</c:v>
                </c:pt>
                <c:pt idx="5">
                  <c:v>2</c:v>
                </c:pt>
                <c:pt idx="6">
                  <c:v>1</c:v>
                </c:pt>
                <c:pt idx="7">
                  <c:v>2</c:v>
                </c:pt>
                <c:pt idx="8">
                  <c:v>3</c:v>
                </c:pt>
                <c:pt idx="9">
                  <c:v>2</c:v>
                </c:pt>
                <c:pt idx="10">
                  <c:v>1</c:v>
                </c:pt>
                <c:pt idx="11">
                  <c:v>1</c:v>
                </c:pt>
                <c:pt idx="12">
                  <c:v>1</c:v>
                </c:pt>
                <c:pt idx="13">
                  <c:v>1</c:v>
                </c:pt>
                <c:pt idx="15">
                  <c:v>2</c:v>
                </c:pt>
                <c:pt idx="16">
                  <c:v>1</c:v>
                </c:pt>
                <c:pt idx="17">
                  <c:v>1</c:v>
                </c:pt>
                <c:pt idx="18">
                  <c:v>2</c:v>
                </c:pt>
                <c:pt idx="19">
                  <c:v>2</c:v>
                </c:pt>
                <c:pt idx="20">
                  <c:v>1</c:v>
                </c:pt>
              </c:numCache>
            </c:numRef>
          </c:val>
          <c:smooth val="0"/>
          <c:extLst>
            <c:ext xmlns:c16="http://schemas.microsoft.com/office/drawing/2014/chart" uri="{C3380CC4-5D6E-409C-BE32-E72D297353CC}">
              <c16:uniqueId val="{00000003-A6C8-4398-BE02-05CA7424A07B}"/>
            </c:ext>
          </c:extLst>
        </c:ser>
        <c:ser>
          <c:idx val="4"/>
          <c:order val="4"/>
          <c:tx>
            <c:v>internship 2 final</c:v>
          </c:tx>
          <c:spPr>
            <a:ln w="25400" cap="rnd">
              <a:noFill/>
              <a:round/>
            </a:ln>
            <a:effectLst/>
          </c:spPr>
          <c:marker>
            <c:symbol val="circle"/>
            <c:size val="5"/>
            <c:spPr>
              <a:solidFill>
                <a:srgbClr val="C00000"/>
              </a:solidFill>
              <a:ln w="9525">
                <a:solidFill>
                  <a:schemeClr val="accent2">
                    <a:lumMod val="50000"/>
                  </a:schemeClr>
                </a:solidFill>
              </a:ln>
              <a:effectLst/>
            </c:spPr>
          </c:marker>
          <c:cat>
            <c:multiLvlStrRef>
              <c:f>'E03'!$I$15:$J$35</c:f>
              <c:multiLvlStrCache>
                <c:ptCount val="21"/>
                <c:lvl>
                  <c:pt idx="0">
                    <c:v>1.1</c:v>
                  </c:pt>
                  <c:pt idx="1">
                    <c:v>1.2</c:v>
                  </c:pt>
                  <c:pt idx="2">
                    <c:v>1.3</c:v>
                  </c:pt>
                  <c:pt idx="3">
                    <c:v>1.4</c:v>
                  </c:pt>
                  <c:pt idx="4">
                    <c:v>1.5</c:v>
                  </c:pt>
                  <c:pt idx="5">
                    <c:v>1.6</c:v>
                  </c:pt>
                  <c:pt idx="6">
                    <c:v>1.7</c:v>
                  </c:pt>
                  <c:pt idx="7">
                    <c:v>1.8</c:v>
                  </c:pt>
                  <c:pt idx="8">
                    <c:v>2.1</c:v>
                  </c:pt>
                  <c:pt idx="9">
                    <c:v>2.2</c:v>
                  </c:pt>
                  <c:pt idx="10">
                    <c:v>2.3</c:v>
                  </c:pt>
                  <c:pt idx="11">
                    <c:v>3.1</c:v>
                  </c:pt>
                  <c:pt idx="12">
                    <c:v>3.2</c:v>
                  </c:pt>
                  <c:pt idx="13">
                    <c:v>4.1</c:v>
                  </c:pt>
                  <c:pt idx="14">
                    <c:v>4.2</c:v>
                  </c:pt>
                  <c:pt idx="15">
                    <c:v>4.3</c:v>
                  </c:pt>
                  <c:pt idx="16">
                    <c:v>5.0</c:v>
                  </c:pt>
                  <c:pt idx="17">
                    <c:v>6.1
-6.3</c:v>
                  </c:pt>
                  <c:pt idx="18">
                    <c:v>7.1</c:v>
                  </c:pt>
                  <c:pt idx="19">
                    <c:v>7.2</c:v>
                  </c:pt>
                  <c:pt idx="20">
                    <c:v>7.3</c:v>
                  </c:pt>
                </c:lvl>
                <c:lvl>
                  <c:pt idx="0">
                    <c:v>Expert</c:v>
                  </c:pt>
                  <c:pt idx="8">
                    <c:v>Communicator</c:v>
                  </c:pt>
                  <c:pt idx="11">
                    <c:v>Collaborator</c:v>
                  </c:pt>
                  <c:pt idx="13">
                    <c:v>Manager</c:v>
                  </c:pt>
                  <c:pt idx="16">
                    <c:v>Advoc </c:v>
                  </c:pt>
                  <c:pt idx="17">
                    <c:v>Schol 
Pract</c:v>
                  </c:pt>
                  <c:pt idx="18">
                    <c:v>Professional</c:v>
                  </c:pt>
                </c:lvl>
              </c:multiLvlStrCache>
            </c:multiLvlStrRef>
          </c:cat>
          <c:val>
            <c:numRef>
              <c:f>'E03'!$N$15:$N$35</c:f>
              <c:numCache>
                <c:formatCode>0.00</c:formatCode>
                <c:ptCount val="21"/>
                <c:pt idx="0">
                  <c:v>3</c:v>
                </c:pt>
                <c:pt idx="1">
                  <c:v>3</c:v>
                </c:pt>
                <c:pt idx="2">
                  <c:v>3</c:v>
                </c:pt>
                <c:pt idx="3">
                  <c:v>3</c:v>
                </c:pt>
                <c:pt idx="4">
                  <c:v>3</c:v>
                </c:pt>
                <c:pt idx="5">
                  <c:v>4</c:v>
                </c:pt>
                <c:pt idx="6">
                  <c:v>4</c:v>
                </c:pt>
                <c:pt idx="7">
                  <c:v>3</c:v>
                </c:pt>
                <c:pt idx="8">
                  <c:v>5</c:v>
                </c:pt>
                <c:pt idx="9">
                  <c:v>3</c:v>
                </c:pt>
                <c:pt idx="10">
                  <c:v>3</c:v>
                </c:pt>
                <c:pt idx="11">
                  <c:v>3</c:v>
                </c:pt>
                <c:pt idx="12">
                  <c:v>4</c:v>
                </c:pt>
                <c:pt idx="13">
                  <c:v>3</c:v>
                </c:pt>
                <c:pt idx="14">
                  <c:v>1</c:v>
                </c:pt>
                <c:pt idx="15">
                  <c:v>4</c:v>
                </c:pt>
                <c:pt idx="16">
                  <c:v>2</c:v>
                </c:pt>
                <c:pt idx="17">
                  <c:v>2</c:v>
                </c:pt>
                <c:pt idx="18">
                  <c:v>5</c:v>
                </c:pt>
                <c:pt idx="19">
                  <c:v>6</c:v>
                </c:pt>
                <c:pt idx="20">
                  <c:v>2</c:v>
                </c:pt>
              </c:numCache>
            </c:numRef>
          </c:val>
          <c:smooth val="0"/>
          <c:extLst>
            <c:ext xmlns:c16="http://schemas.microsoft.com/office/drawing/2014/chart" uri="{C3380CC4-5D6E-409C-BE32-E72D297353CC}">
              <c16:uniqueId val="{00000004-A6C8-4398-BE02-05CA7424A07B}"/>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1367054880"/>
        <c:axId val="1367055424"/>
      </c:stockChart>
      <c:catAx>
        <c:axId val="13670548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sz="1200" b="1"/>
                  <a:t>ACP Items and Roles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Narrow" panose="020B0606020202030204" pitchFamily="34" charset="0"/>
                <a:ea typeface="+mn-ea"/>
                <a:cs typeface="+mn-cs"/>
              </a:defRPr>
            </a:pPr>
            <a:endParaRPr lang="en-US"/>
          </a:p>
        </c:txPr>
        <c:crossAx val="1367055424"/>
        <c:crosses val="autoZero"/>
        <c:auto val="1"/>
        <c:lblAlgn val="ctr"/>
        <c:lblOffset val="100"/>
        <c:noMultiLvlLbl val="0"/>
      </c:catAx>
      <c:valAx>
        <c:axId val="1367055424"/>
        <c:scaling>
          <c:orientation val="minMax"/>
          <c:max val="1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sz="1200"/>
                  <a:t>ACP Rating Score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Narrow" panose="020B0606020202030204" pitchFamily="34" charset="0"/>
                <a:ea typeface="+mn-ea"/>
                <a:cs typeface="+mn-cs"/>
              </a:defRPr>
            </a:pPr>
            <a:endParaRPr lang="en-US"/>
          </a:p>
        </c:txPr>
        <c:crossAx val="1367054880"/>
        <c:crosses val="autoZero"/>
        <c:crossBetween val="between"/>
      </c:valAx>
      <c:spPr>
        <a:solidFill>
          <a:schemeClr val="accent2">
            <a:lumMod val="20000"/>
            <a:lumOff val="80000"/>
          </a:schemeClr>
        </a:solidFill>
        <a:ln>
          <a:noFill/>
        </a:ln>
        <a:effectLst/>
      </c:spPr>
    </c:plotArea>
    <c:plotVisOnly val="1"/>
    <c:dispBlanksAs val="gap"/>
    <c:showDLblsOverMax val="0"/>
  </c:chart>
  <c:spPr>
    <a:solidFill>
      <a:schemeClr val="accent5">
        <a:lumMod val="20000"/>
        <a:lumOff val="80000"/>
      </a:schemeClr>
    </a:solidFill>
    <a:ln w="57150" cap="flat" cmpd="sng" algn="ctr">
      <a:solidFill>
        <a:srgbClr val="C00000"/>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jpg"/><Relationship Id="rId4" Type="http://schemas.openxmlformats.org/officeDocument/2006/relationships/image" Target="../media/image7.jp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jpg"/><Relationship Id="rId4"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4480C7-2B40-4CB5-A848-58409BDE55F0}" type="doc">
      <dgm:prSet loTypeId="urn:microsoft.com/office/officeart/2005/8/layout/hierarchy2" loCatId="hierarchy" qsTypeId="urn:microsoft.com/office/officeart/2005/8/quickstyle/simple1" qsCatId="simple" csTypeId="urn:microsoft.com/office/officeart/2005/8/colors/colorful5" csCatId="colorful"/>
      <dgm:spPr/>
      <dgm:t>
        <a:bodyPr/>
        <a:lstStyle/>
        <a:p>
          <a:endParaRPr lang="en-US"/>
        </a:p>
      </dgm:t>
    </dgm:pt>
    <dgm:pt modelId="{34BCF988-8ADC-4698-87C8-50DE537613F8}">
      <dgm:prSet/>
      <dgm:spPr/>
      <dgm:t>
        <a:bodyPr/>
        <a:lstStyle/>
        <a:p>
          <a:r>
            <a:rPr lang="en-US"/>
            <a:t>Learning Objectives</a:t>
          </a:r>
        </a:p>
      </dgm:t>
    </dgm:pt>
    <dgm:pt modelId="{D1A26A54-ED9A-4E3E-8B3D-57AD5DE04EF0}" type="parTrans" cxnId="{EF85C705-C96A-43BC-95C6-6A8DA34A5E71}">
      <dgm:prSet/>
      <dgm:spPr/>
      <dgm:t>
        <a:bodyPr/>
        <a:lstStyle/>
        <a:p>
          <a:endParaRPr lang="en-US"/>
        </a:p>
      </dgm:t>
    </dgm:pt>
    <dgm:pt modelId="{4919385D-4DEB-4B46-A64A-462F111AC582}" type="sibTrans" cxnId="{EF85C705-C96A-43BC-95C6-6A8DA34A5E71}">
      <dgm:prSet/>
      <dgm:spPr/>
      <dgm:t>
        <a:bodyPr/>
        <a:lstStyle/>
        <a:p>
          <a:endParaRPr lang="en-US"/>
        </a:p>
      </dgm:t>
    </dgm:pt>
    <dgm:pt modelId="{1D8435DC-FF4F-4BE7-BB52-76A00F0DEA93}">
      <dgm:prSet/>
      <dgm:spPr/>
      <dgm:t>
        <a:bodyPr/>
        <a:lstStyle/>
        <a:p>
          <a:r>
            <a:rPr lang="en-US"/>
            <a:t>Background</a:t>
          </a:r>
        </a:p>
      </dgm:t>
    </dgm:pt>
    <dgm:pt modelId="{BEB26178-ABFB-4EA3-8CA2-092411BB4624}" type="parTrans" cxnId="{60A15D55-6122-49B4-A2AA-8C0D58DBBD9C}">
      <dgm:prSet/>
      <dgm:spPr/>
      <dgm:t>
        <a:bodyPr/>
        <a:lstStyle/>
        <a:p>
          <a:endParaRPr lang="en-US"/>
        </a:p>
      </dgm:t>
    </dgm:pt>
    <dgm:pt modelId="{B15CA1DA-0B32-4BA5-B159-5AEF26D040D1}" type="sibTrans" cxnId="{60A15D55-6122-49B4-A2AA-8C0D58DBBD9C}">
      <dgm:prSet/>
      <dgm:spPr/>
      <dgm:t>
        <a:bodyPr/>
        <a:lstStyle/>
        <a:p>
          <a:endParaRPr lang="en-US"/>
        </a:p>
      </dgm:t>
    </dgm:pt>
    <dgm:pt modelId="{7B3CE686-2F5C-468E-B343-0957DCA3BDA2}">
      <dgm:prSet/>
      <dgm:spPr/>
      <dgm:t>
        <a:bodyPr/>
        <a:lstStyle/>
        <a:p>
          <a:r>
            <a:rPr lang="en-US"/>
            <a:t>My research</a:t>
          </a:r>
        </a:p>
      </dgm:t>
    </dgm:pt>
    <dgm:pt modelId="{8E31672C-77A7-4599-A1FB-55593CBE74FE}" type="parTrans" cxnId="{910FE8FA-CEDC-4A39-AE5A-D0A3D34DEB48}">
      <dgm:prSet/>
      <dgm:spPr/>
      <dgm:t>
        <a:bodyPr/>
        <a:lstStyle/>
        <a:p>
          <a:endParaRPr lang="en-US"/>
        </a:p>
      </dgm:t>
    </dgm:pt>
    <dgm:pt modelId="{C72130F7-FC38-479F-AD46-585E17EEE733}" type="sibTrans" cxnId="{910FE8FA-CEDC-4A39-AE5A-D0A3D34DEB48}">
      <dgm:prSet/>
      <dgm:spPr/>
      <dgm:t>
        <a:bodyPr/>
        <a:lstStyle/>
        <a:p>
          <a:endParaRPr lang="en-US"/>
        </a:p>
      </dgm:t>
    </dgm:pt>
    <dgm:pt modelId="{B66FA861-8003-457C-8831-9BE3E6877728}">
      <dgm:prSet/>
      <dgm:spPr/>
      <dgm:t>
        <a:bodyPr/>
        <a:lstStyle/>
        <a:p>
          <a:r>
            <a:rPr lang="en-US"/>
            <a:t>Methods</a:t>
          </a:r>
        </a:p>
      </dgm:t>
    </dgm:pt>
    <dgm:pt modelId="{BEC84649-F086-493C-949C-1474FAD017D5}" type="parTrans" cxnId="{4C7ACB62-FA2C-4ED8-90BB-11A957225526}">
      <dgm:prSet/>
      <dgm:spPr/>
      <dgm:t>
        <a:bodyPr/>
        <a:lstStyle/>
        <a:p>
          <a:endParaRPr lang="en-US"/>
        </a:p>
      </dgm:t>
    </dgm:pt>
    <dgm:pt modelId="{A1EC2076-47E0-405D-AE49-7EEC6E918EA8}" type="sibTrans" cxnId="{4C7ACB62-FA2C-4ED8-90BB-11A957225526}">
      <dgm:prSet/>
      <dgm:spPr/>
      <dgm:t>
        <a:bodyPr/>
        <a:lstStyle/>
        <a:p>
          <a:endParaRPr lang="en-US"/>
        </a:p>
      </dgm:t>
    </dgm:pt>
    <dgm:pt modelId="{97230495-FBD8-4EFD-8C7F-6BF37AC376FA}">
      <dgm:prSet/>
      <dgm:spPr/>
      <dgm:t>
        <a:bodyPr/>
        <a:lstStyle/>
        <a:p>
          <a:r>
            <a:rPr lang="en-US"/>
            <a:t>Results</a:t>
          </a:r>
        </a:p>
      </dgm:t>
    </dgm:pt>
    <dgm:pt modelId="{A0C8D6EF-0D69-4B15-986F-B44CFDDDD4F4}" type="parTrans" cxnId="{FF611846-7BE1-47DF-A641-8295647EA7E1}">
      <dgm:prSet/>
      <dgm:spPr/>
      <dgm:t>
        <a:bodyPr/>
        <a:lstStyle/>
        <a:p>
          <a:endParaRPr lang="en-US"/>
        </a:p>
      </dgm:t>
    </dgm:pt>
    <dgm:pt modelId="{7286B973-08B3-4466-983F-032AD197D388}" type="sibTrans" cxnId="{FF611846-7BE1-47DF-A641-8295647EA7E1}">
      <dgm:prSet/>
      <dgm:spPr/>
      <dgm:t>
        <a:bodyPr/>
        <a:lstStyle/>
        <a:p>
          <a:endParaRPr lang="en-US"/>
        </a:p>
      </dgm:t>
    </dgm:pt>
    <dgm:pt modelId="{6F584306-502F-45D3-A34C-96E322DC984F}">
      <dgm:prSet/>
      <dgm:spPr/>
      <dgm:t>
        <a:bodyPr/>
        <a:lstStyle/>
        <a:p>
          <a:r>
            <a:rPr lang="en-US"/>
            <a:t>Discussion</a:t>
          </a:r>
        </a:p>
      </dgm:t>
    </dgm:pt>
    <dgm:pt modelId="{78149293-A489-4A1D-883F-1A55CBBB06F9}" type="parTrans" cxnId="{7FE6C12E-248A-40DA-AED8-01B5B6CB46CA}">
      <dgm:prSet/>
      <dgm:spPr/>
      <dgm:t>
        <a:bodyPr/>
        <a:lstStyle/>
        <a:p>
          <a:endParaRPr lang="en-US"/>
        </a:p>
      </dgm:t>
    </dgm:pt>
    <dgm:pt modelId="{0142A9B4-F05A-4E9D-B3EE-880CA815ACF0}" type="sibTrans" cxnId="{7FE6C12E-248A-40DA-AED8-01B5B6CB46CA}">
      <dgm:prSet/>
      <dgm:spPr/>
      <dgm:t>
        <a:bodyPr/>
        <a:lstStyle/>
        <a:p>
          <a:endParaRPr lang="en-US"/>
        </a:p>
      </dgm:t>
    </dgm:pt>
    <dgm:pt modelId="{CC1C340D-FC6C-4CD4-BBA7-8EABFC6738CB}">
      <dgm:prSet/>
      <dgm:spPr/>
      <dgm:t>
        <a:bodyPr/>
        <a:lstStyle/>
        <a:p>
          <a:r>
            <a:rPr lang="en-US"/>
            <a:t>Research Implications</a:t>
          </a:r>
        </a:p>
      </dgm:t>
    </dgm:pt>
    <dgm:pt modelId="{5340F4C5-C653-4582-9FA7-CF70A28AFD5E}" type="parTrans" cxnId="{5F8D2EE7-4573-4054-A2DF-13292C53A172}">
      <dgm:prSet/>
      <dgm:spPr/>
      <dgm:t>
        <a:bodyPr/>
        <a:lstStyle/>
        <a:p>
          <a:endParaRPr lang="en-US"/>
        </a:p>
      </dgm:t>
    </dgm:pt>
    <dgm:pt modelId="{C28AFD13-B393-47C0-963F-A41680958806}" type="sibTrans" cxnId="{5F8D2EE7-4573-4054-A2DF-13292C53A172}">
      <dgm:prSet/>
      <dgm:spPr/>
      <dgm:t>
        <a:bodyPr/>
        <a:lstStyle/>
        <a:p>
          <a:endParaRPr lang="en-US"/>
        </a:p>
      </dgm:t>
    </dgm:pt>
    <dgm:pt modelId="{58624ECE-0738-F442-9DE7-E206AB1BC3B7}" type="pres">
      <dgm:prSet presAssocID="{B54480C7-2B40-4CB5-A848-58409BDE55F0}" presName="diagram" presStyleCnt="0">
        <dgm:presLayoutVars>
          <dgm:chPref val="1"/>
          <dgm:dir/>
          <dgm:animOne val="branch"/>
          <dgm:animLvl val="lvl"/>
          <dgm:resizeHandles val="exact"/>
        </dgm:presLayoutVars>
      </dgm:prSet>
      <dgm:spPr/>
    </dgm:pt>
    <dgm:pt modelId="{A6C78D1C-6DA2-2F41-929B-29A935F9745E}" type="pres">
      <dgm:prSet presAssocID="{34BCF988-8ADC-4698-87C8-50DE537613F8}" presName="root1" presStyleCnt="0"/>
      <dgm:spPr/>
    </dgm:pt>
    <dgm:pt modelId="{02FCD8A8-ABAC-854F-B8F2-9D8EB4D157ED}" type="pres">
      <dgm:prSet presAssocID="{34BCF988-8ADC-4698-87C8-50DE537613F8}" presName="LevelOneTextNode" presStyleLbl="node0" presStyleIdx="0" presStyleCnt="5">
        <dgm:presLayoutVars>
          <dgm:chPref val="3"/>
        </dgm:presLayoutVars>
      </dgm:prSet>
      <dgm:spPr/>
    </dgm:pt>
    <dgm:pt modelId="{C407574E-60AD-9243-B5A1-0DDE92ADEA91}" type="pres">
      <dgm:prSet presAssocID="{34BCF988-8ADC-4698-87C8-50DE537613F8}" presName="level2hierChild" presStyleCnt="0"/>
      <dgm:spPr/>
    </dgm:pt>
    <dgm:pt modelId="{3D73E0C8-ABDA-3645-A3A4-2F1D7D98AC60}" type="pres">
      <dgm:prSet presAssocID="{1D8435DC-FF4F-4BE7-BB52-76A00F0DEA93}" presName="root1" presStyleCnt="0"/>
      <dgm:spPr/>
    </dgm:pt>
    <dgm:pt modelId="{F570D64B-1602-4F45-90DB-829E421C61B6}" type="pres">
      <dgm:prSet presAssocID="{1D8435DC-FF4F-4BE7-BB52-76A00F0DEA93}" presName="LevelOneTextNode" presStyleLbl="node0" presStyleIdx="1" presStyleCnt="5">
        <dgm:presLayoutVars>
          <dgm:chPref val="3"/>
        </dgm:presLayoutVars>
      </dgm:prSet>
      <dgm:spPr/>
    </dgm:pt>
    <dgm:pt modelId="{A7F6A272-69AB-024A-B310-08561B43544A}" type="pres">
      <dgm:prSet presAssocID="{1D8435DC-FF4F-4BE7-BB52-76A00F0DEA93}" presName="level2hierChild" presStyleCnt="0"/>
      <dgm:spPr/>
    </dgm:pt>
    <dgm:pt modelId="{AD000679-132F-6B4C-B457-6BBFB471F6C1}" type="pres">
      <dgm:prSet presAssocID="{7B3CE686-2F5C-468E-B343-0957DCA3BDA2}" presName="root1" presStyleCnt="0"/>
      <dgm:spPr/>
    </dgm:pt>
    <dgm:pt modelId="{2C90AE2C-0624-6948-BE48-B3DBF7B3EAB6}" type="pres">
      <dgm:prSet presAssocID="{7B3CE686-2F5C-468E-B343-0957DCA3BDA2}" presName="LevelOneTextNode" presStyleLbl="node0" presStyleIdx="2" presStyleCnt="5">
        <dgm:presLayoutVars>
          <dgm:chPref val="3"/>
        </dgm:presLayoutVars>
      </dgm:prSet>
      <dgm:spPr/>
    </dgm:pt>
    <dgm:pt modelId="{0893AD8C-350F-294A-8384-D4B581D0B448}" type="pres">
      <dgm:prSet presAssocID="{7B3CE686-2F5C-468E-B343-0957DCA3BDA2}" presName="level2hierChild" presStyleCnt="0"/>
      <dgm:spPr/>
    </dgm:pt>
    <dgm:pt modelId="{03C96D06-6443-C640-8460-19EA960E6718}" type="pres">
      <dgm:prSet presAssocID="{BEC84649-F086-493C-949C-1474FAD017D5}" presName="conn2-1" presStyleLbl="parChTrans1D2" presStyleIdx="0" presStyleCnt="2"/>
      <dgm:spPr/>
    </dgm:pt>
    <dgm:pt modelId="{E8E0AC73-522D-394D-A0FF-B323679414AE}" type="pres">
      <dgm:prSet presAssocID="{BEC84649-F086-493C-949C-1474FAD017D5}" presName="connTx" presStyleLbl="parChTrans1D2" presStyleIdx="0" presStyleCnt="2"/>
      <dgm:spPr/>
    </dgm:pt>
    <dgm:pt modelId="{378BE24F-99A5-1D49-8B26-FBF615BF4884}" type="pres">
      <dgm:prSet presAssocID="{B66FA861-8003-457C-8831-9BE3E6877728}" presName="root2" presStyleCnt="0"/>
      <dgm:spPr/>
    </dgm:pt>
    <dgm:pt modelId="{CAE924D8-4C22-FD4E-8D06-996DCD01F452}" type="pres">
      <dgm:prSet presAssocID="{B66FA861-8003-457C-8831-9BE3E6877728}" presName="LevelTwoTextNode" presStyleLbl="node2" presStyleIdx="0" presStyleCnt="2">
        <dgm:presLayoutVars>
          <dgm:chPref val="3"/>
        </dgm:presLayoutVars>
      </dgm:prSet>
      <dgm:spPr/>
    </dgm:pt>
    <dgm:pt modelId="{3C294D60-E302-D440-B030-95DBFFFE4B9D}" type="pres">
      <dgm:prSet presAssocID="{B66FA861-8003-457C-8831-9BE3E6877728}" presName="level3hierChild" presStyleCnt="0"/>
      <dgm:spPr/>
    </dgm:pt>
    <dgm:pt modelId="{DB85269B-7568-7D41-A97A-4E5A37A081B9}" type="pres">
      <dgm:prSet presAssocID="{A0C8D6EF-0D69-4B15-986F-B44CFDDDD4F4}" presName="conn2-1" presStyleLbl="parChTrans1D2" presStyleIdx="1" presStyleCnt="2"/>
      <dgm:spPr/>
    </dgm:pt>
    <dgm:pt modelId="{037EE1B9-9560-5245-A698-DFD2F818CE1D}" type="pres">
      <dgm:prSet presAssocID="{A0C8D6EF-0D69-4B15-986F-B44CFDDDD4F4}" presName="connTx" presStyleLbl="parChTrans1D2" presStyleIdx="1" presStyleCnt="2"/>
      <dgm:spPr/>
    </dgm:pt>
    <dgm:pt modelId="{28852EEE-01A3-5040-83D7-153C9C2A6BA5}" type="pres">
      <dgm:prSet presAssocID="{97230495-FBD8-4EFD-8C7F-6BF37AC376FA}" presName="root2" presStyleCnt="0"/>
      <dgm:spPr/>
    </dgm:pt>
    <dgm:pt modelId="{E50CFA96-CA6F-D74D-AF1D-B11322894702}" type="pres">
      <dgm:prSet presAssocID="{97230495-FBD8-4EFD-8C7F-6BF37AC376FA}" presName="LevelTwoTextNode" presStyleLbl="node2" presStyleIdx="1" presStyleCnt="2">
        <dgm:presLayoutVars>
          <dgm:chPref val="3"/>
        </dgm:presLayoutVars>
      </dgm:prSet>
      <dgm:spPr/>
    </dgm:pt>
    <dgm:pt modelId="{CF9FC95B-2305-BB4F-9718-5AF8A9343307}" type="pres">
      <dgm:prSet presAssocID="{97230495-FBD8-4EFD-8C7F-6BF37AC376FA}" presName="level3hierChild" presStyleCnt="0"/>
      <dgm:spPr/>
    </dgm:pt>
    <dgm:pt modelId="{E18DF93C-5245-834A-913A-22890AE8EF58}" type="pres">
      <dgm:prSet presAssocID="{6F584306-502F-45D3-A34C-96E322DC984F}" presName="root1" presStyleCnt="0"/>
      <dgm:spPr/>
    </dgm:pt>
    <dgm:pt modelId="{06AC355A-1B33-3E4B-9158-2E40E24634E2}" type="pres">
      <dgm:prSet presAssocID="{6F584306-502F-45D3-A34C-96E322DC984F}" presName="LevelOneTextNode" presStyleLbl="node0" presStyleIdx="3" presStyleCnt="5">
        <dgm:presLayoutVars>
          <dgm:chPref val="3"/>
        </dgm:presLayoutVars>
      </dgm:prSet>
      <dgm:spPr/>
    </dgm:pt>
    <dgm:pt modelId="{D68E8EE1-0619-3149-8395-91803AC0A051}" type="pres">
      <dgm:prSet presAssocID="{6F584306-502F-45D3-A34C-96E322DC984F}" presName="level2hierChild" presStyleCnt="0"/>
      <dgm:spPr/>
    </dgm:pt>
    <dgm:pt modelId="{CC8673BD-68E5-D948-8842-4523EDB4BC67}" type="pres">
      <dgm:prSet presAssocID="{CC1C340D-FC6C-4CD4-BBA7-8EABFC6738CB}" presName="root1" presStyleCnt="0"/>
      <dgm:spPr/>
    </dgm:pt>
    <dgm:pt modelId="{E14078CB-E387-6643-BB01-1DC582366C7D}" type="pres">
      <dgm:prSet presAssocID="{CC1C340D-FC6C-4CD4-BBA7-8EABFC6738CB}" presName="LevelOneTextNode" presStyleLbl="node0" presStyleIdx="4" presStyleCnt="5">
        <dgm:presLayoutVars>
          <dgm:chPref val="3"/>
        </dgm:presLayoutVars>
      </dgm:prSet>
      <dgm:spPr/>
    </dgm:pt>
    <dgm:pt modelId="{2164532B-661E-5B47-8E93-C8B2FF8B8840}" type="pres">
      <dgm:prSet presAssocID="{CC1C340D-FC6C-4CD4-BBA7-8EABFC6738CB}" presName="level2hierChild" presStyleCnt="0"/>
      <dgm:spPr/>
    </dgm:pt>
  </dgm:ptLst>
  <dgm:cxnLst>
    <dgm:cxn modelId="{EF85C705-C96A-43BC-95C6-6A8DA34A5E71}" srcId="{B54480C7-2B40-4CB5-A848-58409BDE55F0}" destId="{34BCF988-8ADC-4698-87C8-50DE537613F8}" srcOrd="0" destOrd="0" parTransId="{D1A26A54-ED9A-4E3E-8B3D-57AD5DE04EF0}" sibTransId="{4919385D-4DEB-4B46-A64A-462F111AC582}"/>
    <dgm:cxn modelId="{FAC6EB12-2598-CF43-A9D9-FFE425E388FB}" type="presOf" srcId="{A0C8D6EF-0D69-4B15-986F-B44CFDDDD4F4}" destId="{DB85269B-7568-7D41-A97A-4E5A37A081B9}" srcOrd="0" destOrd="0" presId="urn:microsoft.com/office/officeart/2005/8/layout/hierarchy2"/>
    <dgm:cxn modelId="{80F00F27-1C73-7D43-857C-299D985E02D2}" type="presOf" srcId="{B54480C7-2B40-4CB5-A848-58409BDE55F0}" destId="{58624ECE-0738-F442-9DE7-E206AB1BC3B7}" srcOrd="0" destOrd="0" presId="urn:microsoft.com/office/officeart/2005/8/layout/hierarchy2"/>
    <dgm:cxn modelId="{7FE6C12E-248A-40DA-AED8-01B5B6CB46CA}" srcId="{B54480C7-2B40-4CB5-A848-58409BDE55F0}" destId="{6F584306-502F-45D3-A34C-96E322DC984F}" srcOrd="3" destOrd="0" parTransId="{78149293-A489-4A1D-883F-1A55CBBB06F9}" sibTransId="{0142A9B4-F05A-4E9D-B3EE-880CA815ACF0}"/>
    <dgm:cxn modelId="{94BF115D-3080-FA48-A4BF-867B12B46E78}" type="presOf" srcId="{CC1C340D-FC6C-4CD4-BBA7-8EABFC6738CB}" destId="{E14078CB-E387-6643-BB01-1DC582366C7D}" srcOrd="0" destOrd="0" presId="urn:microsoft.com/office/officeart/2005/8/layout/hierarchy2"/>
    <dgm:cxn modelId="{4C7ACB62-FA2C-4ED8-90BB-11A957225526}" srcId="{7B3CE686-2F5C-468E-B343-0957DCA3BDA2}" destId="{B66FA861-8003-457C-8831-9BE3E6877728}" srcOrd="0" destOrd="0" parTransId="{BEC84649-F086-493C-949C-1474FAD017D5}" sibTransId="{A1EC2076-47E0-405D-AE49-7EEC6E918EA8}"/>
    <dgm:cxn modelId="{FF611846-7BE1-47DF-A641-8295647EA7E1}" srcId="{7B3CE686-2F5C-468E-B343-0957DCA3BDA2}" destId="{97230495-FBD8-4EFD-8C7F-6BF37AC376FA}" srcOrd="1" destOrd="0" parTransId="{A0C8D6EF-0D69-4B15-986F-B44CFDDDD4F4}" sibTransId="{7286B973-08B3-4466-983F-032AD197D388}"/>
    <dgm:cxn modelId="{14AD7048-4E69-BE40-849F-D654264C6B50}" type="presOf" srcId="{A0C8D6EF-0D69-4B15-986F-B44CFDDDD4F4}" destId="{037EE1B9-9560-5245-A698-DFD2F818CE1D}" srcOrd="1" destOrd="0" presId="urn:microsoft.com/office/officeart/2005/8/layout/hierarchy2"/>
    <dgm:cxn modelId="{E4F60250-1C0D-8948-8ADB-914FE559D134}" type="presOf" srcId="{6F584306-502F-45D3-A34C-96E322DC984F}" destId="{06AC355A-1B33-3E4B-9158-2E40E24634E2}" srcOrd="0" destOrd="0" presId="urn:microsoft.com/office/officeart/2005/8/layout/hierarchy2"/>
    <dgm:cxn modelId="{FF0EE670-6B2E-FF4F-830F-D39758FF1DBF}" type="presOf" srcId="{34BCF988-8ADC-4698-87C8-50DE537613F8}" destId="{02FCD8A8-ABAC-854F-B8F2-9D8EB4D157ED}" srcOrd="0" destOrd="0" presId="urn:microsoft.com/office/officeart/2005/8/layout/hierarchy2"/>
    <dgm:cxn modelId="{60A15D55-6122-49B4-A2AA-8C0D58DBBD9C}" srcId="{B54480C7-2B40-4CB5-A848-58409BDE55F0}" destId="{1D8435DC-FF4F-4BE7-BB52-76A00F0DEA93}" srcOrd="1" destOrd="0" parTransId="{BEB26178-ABFB-4EA3-8CA2-092411BB4624}" sibTransId="{B15CA1DA-0B32-4BA5-B159-5AEF26D040D1}"/>
    <dgm:cxn modelId="{F412B5B2-3A68-924B-B1E0-2FF482E3479A}" type="presOf" srcId="{B66FA861-8003-457C-8831-9BE3E6877728}" destId="{CAE924D8-4C22-FD4E-8D06-996DCD01F452}" srcOrd="0" destOrd="0" presId="urn:microsoft.com/office/officeart/2005/8/layout/hierarchy2"/>
    <dgm:cxn modelId="{DD6C15BD-E968-F546-8CDE-AAC9445F490B}" type="presOf" srcId="{BEC84649-F086-493C-949C-1474FAD017D5}" destId="{E8E0AC73-522D-394D-A0FF-B323679414AE}" srcOrd="1" destOrd="0" presId="urn:microsoft.com/office/officeart/2005/8/layout/hierarchy2"/>
    <dgm:cxn modelId="{86DE10C7-F448-084E-9EA9-BB4A5ABDD0AF}" type="presOf" srcId="{97230495-FBD8-4EFD-8C7F-6BF37AC376FA}" destId="{E50CFA96-CA6F-D74D-AF1D-B11322894702}" srcOrd="0" destOrd="0" presId="urn:microsoft.com/office/officeart/2005/8/layout/hierarchy2"/>
    <dgm:cxn modelId="{5F8D2EE7-4573-4054-A2DF-13292C53A172}" srcId="{B54480C7-2B40-4CB5-A848-58409BDE55F0}" destId="{CC1C340D-FC6C-4CD4-BBA7-8EABFC6738CB}" srcOrd="4" destOrd="0" parTransId="{5340F4C5-C653-4582-9FA7-CF70A28AFD5E}" sibTransId="{C28AFD13-B393-47C0-963F-A41680958806}"/>
    <dgm:cxn modelId="{AE3203EA-F214-3943-9C7D-7D3B1B6AC975}" type="presOf" srcId="{1D8435DC-FF4F-4BE7-BB52-76A00F0DEA93}" destId="{F570D64B-1602-4F45-90DB-829E421C61B6}" srcOrd="0" destOrd="0" presId="urn:microsoft.com/office/officeart/2005/8/layout/hierarchy2"/>
    <dgm:cxn modelId="{81CAF9EE-F781-704A-8AD4-4B1A6A2D304B}" type="presOf" srcId="{BEC84649-F086-493C-949C-1474FAD017D5}" destId="{03C96D06-6443-C640-8460-19EA960E6718}" srcOrd="0" destOrd="0" presId="urn:microsoft.com/office/officeart/2005/8/layout/hierarchy2"/>
    <dgm:cxn modelId="{2D4D15F4-8301-E34A-8F90-0B6248ED2E70}" type="presOf" srcId="{7B3CE686-2F5C-468E-B343-0957DCA3BDA2}" destId="{2C90AE2C-0624-6948-BE48-B3DBF7B3EAB6}" srcOrd="0" destOrd="0" presId="urn:microsoft.com/office/officeart/2005/8/layout/hierarchy2"/>
    <dgm:cxn modelId="{910FE8FA-CEDC-4A39-AE5A-D0A3D34DEB48}" srcId="{B54480C7-2B40-4CB5-A848-58409BDE55F0}" destId="{7B3CE686-2F5C-468E-B343-0957DCA3BDA2}" srcOrd="2" destOrd="0" parTransId="{8E31672C-77A7-4599-A1FB-55593CBE74FE}" sibTransId="{C72130F7-FC38-479F-AD46-585E17EEE733}"/>
    <dgm:cxn modelId="{5A3D34C3-D9D9-ED49-97E7-1916C051FC13}" type="presParOf" srcId="{58624ECE-0738-F442-9DE7-E206AB1BC3B7}" destId="{A6C78D1C-6DA2-2F41-929B-29A935F9745E}" srcOrd="0" destOrd="0" presId="urn:microsoft.com/office/officeart/2005/8/layout/hierarchy2"/>
    <dgm:cxn modelId="{2673C931-C161-E444-B80D-3D72E8A8DD20}" type="presParOf" srcId="{A6C78D1C-6DA2-2F41-929B-29A935F9745E}" destId="{02FCD8A8-ABAC-854F-B8F2-9D8EB4D157ED}" srcOrd="0" destOrd="0" presId="urn:microsoft.com/office/officeart/2005/8/layout/hierarchy2"/>
    <dgm:cxn modelId="{B44EE92A-F6EC-9648-85F6-D647D3333820}" type="presParOf" srcId="{A6C78D1C-6DA2-2F41-929B-29A935F9745E}" destId="{C407574E-60AD-9243-B5A1-0DDE92ADEA91}" srcOrd="1" destOrd="0" presId="urn:microsoft.com/office/officeart/2005/8/layout/hierarchy2"/>
    <dgm:cxn modelId="{DA6E38A6-8843-7B49-895E-5A39D57FDC61}" type="presParOf" srcId="{58624ECE-0738-F442-9DE7-E206AB1BC3B7}" destId="{3D73E0C8-ABDA-3645-A3A4-2F1D7D98AC60}" srcOrd="1" destOrd="0" presId="urn:microsoft.com/office/officeart/2005/8/layout/hierarchy2"/>
    <dgm:cxn modelId="{B5B3C130-3FFC-4144-B441-2CC6882CCCFF}" type="presParOf" srcId="{3D73E0C8-ABDA-3645-A3A4-2F1D7D98AC60}" destId="{F570D64B-1602-4F45-90DB-829E421C61B6}" srcOrd="0" destOrd="0" presId="urn:microsoft.com/office/officeart/2005/8/layout/hierarchy2"/>
    <dgm:cxn modelId="{A0A700D0-90E3-4E47-AB15-FCE0C4814C71}" type="presParOf" srcId="{3D73E0C8-ABDA-3645-A3A4-2F1D7D98AC60}" destId="{A7F6A272-69AB-024A-B310-08561B43544A}" srcOrd="1" destOrd="0" presId="urn:microsoft.com/office/officeart/2005/8/layout/hierarchy2"/>
    <dgm:cxn modelId="{BAF50DDC-F11D-1143-8DA5-D3CF242E015E}" type="presParOf" srcId="{58624ECE-0738-F442-9DE7-E206AB1BC3B7}" destId="{AD000679-132F-6B4C-B457-6BBFB471F6C1}" srcOrd="2" destOrd="0" presId="urn:microsoft.com/office/officeart/2005/8/layout/hierarchy2"/>
    <dgm:cxn modelId="{CFFF1E2C-7631-4248-8A97-25AE8090852D}" type="presParOf" srcId="{AD000679-132F-6B4C-B457-6BBFB471F6C1}" destId="{2C90AE2C-0624-6948-BE48-B3DBF7B3EAB6}" srcOrd="0" destOrd="0" presId="urn:microsoft.com/office/officeart/2005/8/layout/hierarchy2"/>
    <dgm:cxn modelId="{997874AB-8A0D-B64B-A1EE-0AA94B31AAC4}" type="presParOf" srcId="{AD000679-132F-6B4C-B457-6BBFB471F6C1}" destId="{0893AD8C-350F-294A-8384-D4B581D0B448}" srcOrd="1" destOrd="0" presId="urn:microsoft.com/office/officeart/2005/8/layout/hierarchy2"/>
    <dgm:cxn modelId="{D4BC974E-D169-7846-8B9B-F6343C49679D}" type="presParOf" srcId="{0893AD8C-350F-294A-8384-D4B581D0B448}" destId="{03C96D06-6443-C640-8460-19EA960E6718}" srcOrd="0" destOrd="0" presId="urn:microsoft.com/office/officeart/2005/8/layout/hierarchy2"/>
    <dgm:cxn modelId="{0980A94E-3062-A74A-AD51-2CA08E59CF90}" type="presParOf" srcId="{03C96D06-6443-C640-8460-19EA960E6718}" destId="{E8E0AC73-522D-394D-A0FF-B323679414AE}" srcOrd="0" destOrd="0" presId="urn:microsoft.com/office/officeart/2005/8/layout/hierarchy2"/>
    <dgm:cxn modelId="{24D6F59E-53C5-8D4C-9107-65E89B072A98}" type="presParOf" srcId="{0893AD8C-350F-294A-8384-D4B581D0B448}" destId="{378BE24F-99A5-1D49-8B26-FBF615BF4884}" srcOrd="1" destOrd="0" presId="urn:microsoft.com/office/officeart/2005/8/layout/hierarchy2"/>
    <dgm:cxn modelId="{4B9FF137-1CB3-6449-90B0-51382A23623E}" type="presParOf" srcId="{378BE24F-99A5-1D49-8B26-FBF615BF4884}" destId="{CAE924D8-4C22-FD4E-8D06-996DCD01F452}" srcOrd="0" destOrd="0" presId="urn:microsoft.com/office/officeart/2005/8/layout/hierarchy2"/>
    <dgm:cxn modelId="{058260FE-523B-B540-8CB3-CEDF5F69A9B7}" type="presParOf" srcId="{378BE24F-99A5-1D49-8B26-FBF615BF4884}" destId="{3C294D60-E302-D440-B030-95DBFFFE4B9D}" srcOrd="1" destOrd="0" presId="urn:microsoft.com/office/officeart/2005/8/layout/hierarchy2"/>
    <dgm:cxn modelId="{AA528EC0-BAF7-9746-97B9-64C6EB1FC975}" type="presParOf" srcId="{0893AD8C-350F-294A-8384-D4B581D0B448}" destId="{DB85269B-7568-7D41-A97A-4E5A37A081B9}" srcOrd="2" destOrd="0" presId="urn:microsoft.com/office/officeart/2005/8/layout/hierarchy2"/>
    <dgm:cxn modelId="{5BC226FD-2403-5F48-A065-C56B1A300444}" type="presParOf" srcId="{DB85269B-7568-7D41-A97A-4E5A37A081B9}" destId="{037EE1B9-9560-5245-A698-DFD2F818CE1D}" srcOrd="0" destOrd="0" presId="urn:microsoft.com/office/officeart/2005/8/layout/hierarchy2"/>
    <dgm:cxn modelId="{364EF42E-FE22-9948-8A05-672BBCBDA080}" type="presParOf" srcId="{0893AD8C-350F-294A-8384-D4B581D0B448}" destId="{28852EEE-01A3-5040-83D7-153C9C2A6BA5}" srcOrd="3" destOrd="0" presId="urn:microsoft.com/office/officeart/2005/8/layout/hierarchy2"/>
    <dgm:cxn modelId="{CA0E44B6-F9B5-2E4E-B331-168F4F18FEE7}" type="presParOf" srcId="{28852EEE-01A3-5040-83D7-153C9C2A6BA5}" destId="{E50CFA96-CA6F-D74D-AF1D-B11322894702}" srcOrd="0" destOrd="0" presId="urn:microsoft.com/office/officeart/2005/8/layout/hierarchy2"/>
    <dgm:cxn modelId="{C3373D23-9A01-EE4F-A86E-DD9F78BA39E5}" type="presParOf" srcId="{28852EEE-01A3-5040-83D7-153C9C2A6BA5}" destId="{CF9FC95B-2305-BB4F-9718-5AF8A9343307}" srcOrd="1" destOrd="0" presId="urn:microsoft.com/office/officeart/2005/8/layout/hierarchy2"/>
    <dgm:cxn modelId="{AC743C9D-F751-0643-AC48-724627003F15}" type="presParOf" srcId="{58624ECE-0738-F442-9DE7-E206AB1BC3B7}" destId="{E18DF93C-5245-834A-913A-22890AE8EF58}" srcOrd="3" destOrd="0" presId="urn:microsoft.com/office/officeart/2005/8/layout/hierarchy2"/>
    <dgm:cxn modelId="{AEA15F28-0710-234F-B41A-32D6950C0656}" type="presParOf" srcId="{E18DF93C-5245-834A-913A-22890AE8EF58}" destId="{06AC355A-1B33-3E4B-9158-2E40E24634E2}" srcOrd="0" destOrd="0" presId="urn:microsoft.com/office/officeart/2005/8/layout/hierarchy2"/>
    <dgm:cxn modelId="{3139631D-9772-CD4A-948D-3668858F56AA}" type="presParOf" srcId="{E18DF93C-5245-834A-913A-22890AE8EF58}" destId="{D68E8EE1-0619-3149-8395-91803AC0A051}" srcOrd="1" destOrd="0" presId="urn:microsoft.com/office/officeart/2005/8/layout/hierarchy2"/>
    <dgm:cxn modelId="{0BAFF128-1546-684D-8FEE-30EED123714D}" type="presParOf" srcId="{58624ECE-0738-F442-9DE7-E206AB1BC3B7}" destId="{CC8673BD-68E5-D948-8842-4523EDB4BC67}" srcOrd="4" destOrd="0" presId="urn:microsoft.com/office/officeart/2005/8/layout/hierarchy2"/>
    <dgm:cxn modelId="{9619246A-B849-884A-9E70-4CE0698FA1BA}" type="presParOf" srcId="{CC8673BD-68E5-D948-8842-4523EDB4BC67}" destId="{E14078CB-E387-6643-BB01-1DC582366C7D}" srcOrd="0" destOrd="0" presId="urn:microsoft.com/office/officeart/2005/8/layout/hierarchy2"/>
    <dgm:cxn modelId="{1D5F9958-5D5C-F44F-8214-6A908E97C216}" type="presParOf" srcId="{CC8673BD-68E5-D948-8842-4523EDB4BC67}" destId="{2164532B-661E-5B47-8E93-C8B2FF8B884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A4BC63-6BA9-A94A-A75A-B6A650DE972D}" type="doc">
      <dgm:prSet loTypeId="urn:microsoft.com/office/officeart/2005/8/layout/pList1" loCatId="" qsTypeId="urn:microsoft.com/office/officeart/2005/8/quickstyle/simple3" qsCatId="simple" csTypeId="urn:microsoft.com/office/officeart/2005/8/colors/accent1_2" csCatId="accent1" phldr="1"/>
      <dgm:spPr/>
      <dgm:t>
        <a:bodyPr/>
        <a:lstStyle/>
        <a:p>
          <a:endParaRPr lang="en-US"/>
        </a:p>
      </dgm:t>
    </dgm:pt>
    <dgm:pt modelId="{A9B9247D-8049-0E4F-9621-D9240396D89D}">
      <dgm:prSet phldrT="[Text]" custT="1"/>
      <dgm:spPr/>
      <dgm:t>
        <a:bodyPr/>
        <a:lstStyle/>
        <a:p>
          <a:r>
            <a:rPr lang="en-US" sz="2500" dirty="0"/>
            <a:t>PT Framework &amp; Consolidation of Fundamentals</a:t>
          </a:r>
        </a:p>
      </dgm:t>
    </dgm:pt>
    <dgm:pt modelId="{B2B3C726-F420-BB4A-9421-511C33AE557E}" type="parTrans" cxnId="{F747A90B-D736-6143-B72C-C6D5722F8BD1}">
      <dgm:prSet/>
      <dgm:spPr/>
      <dgm:t>
        <a:bodyPr/>
        <a:lstStyle/>
        <a:p>
          <a:endParaRPr lang="en-US"/>
        </a:p>
      </dgm:t>
    </dgm:pt>
    <dgm:pt modelId="{6D03E9AF-F148-E54E-A5CF-A37C55A713F1}" type="sibTrans" cxnId="{F747A90B-D736-6143-B72C-C6D5722F8BD1}">
      <dgm:prSet/>
      <dgm:spPr/>
      <dgm:t>
        <a:bodyPr/>
        <a:lstStyle/>
        <a:p>
          <a:endParaRPr lang="en-US"/>
        </a:p>
      </dgm:t>
    </dgm:pt>
    <dgm:pt modelId="{ABA13B73-9D52-954A-99E1-B46E923A4068}">
      <dgm:prSet phldrT="[Text]"/>
      <dgm:spPr/>
      <dgm:t>
        <a:bodyPr/>
        <a:lstStyle/>
        <a:p>
          <a:r>
            <a:rPr lang="en-US" dirty="0"/>
            <a:t>Clinical Internship 1</a:t>
          </a:r>
        </a:p>
      </dgm:t>
    </dgm:pt>
    <dgm:pt modelId="{2A72B99F-0608-8C4D-895E-237030E18A0F}" type="parTrans" cxnId="{88D8506D-987E-624D-9518-55758F01B100}">
      <dgm:prSet/>
      <dgm:spPr/>
      <dgm:t>
        <a:bodyPr/>
        <a:lstStyle/>
        <a:p>
          <a:endParaRPr lang="en-US"/>
        </a:p>
      </dgm:t>
    </dgm:pt>
    <dgm:pt modelId="{C490838A-3C2F-E540-A577-3D1E90DB67C6}" type="sibTrans" cxnId="{88D8506D-987E-624D-9518-55758F01B100}">
      <dgm:prSet/>
      <dgm:spPr/>
      <dgm:t>
        <a:bodyPr/>
        <a:lstStyle/>
        <a:p>
          <a:endParaRPr lang="en-US"/>
        </a:p>
      </dgm:t>
    </dgm:pt>
    <dgm:pt modelId="{E17A6527-C1B3-0844-ADFA-6474CFF44F3F}">
      <dgm:prSet phldrT="[Text]"/>
      <dgm:spPr/>
      <dgm:t>
        <a:bodyPr/>
        <a:lstStyle/>
        <a:p>
          <a:r>
            <a:rPr lang="en-US" dirty="0"/>
            <a:t>Integrated PT Practice</a:t>
          </a:r>
        </a:p>
      </dgm:t>
    </dgm:pt>
    <dgm:pt modelId="{FBF84304-6E70-424E-94DF-EC3FB78F28D6}" type="parTrans" cxnId="{BB595891-7BD9-CD4C-9F7D-ECE4FC9B5EFE}">
      <dgm:prSet/>
      <dgm:spPr/>
      <dgm:t>
        <a:bodyPr/>
        <a:lstStyle/>
        <a:p>
          <a:endParaRPr lang="en-US"/>
        </a:p>
      </dgm:t>
    </dgm:pt>
    <dgm:pt modelId="{6EDB12AE-5895-5348-ADB1-68F3EE0B4916}" type="sibTrans" cxnId="{BB595891-7BD9-CD4C-9F7D-ECE4FC9B5EFE}">
      <dgm:prSet/>
      <dgm:spPr/>
      <dgm:t>
        <a:bodyPr/>
        <a:lstStyle/>
        <a:p>
          <a:endParaRPr lang="en-US"/>
        </a:p>
      </dgm:t>
    </dgm:pt>
    <dgm:pt modelId="{E8812516-4252-C14A-A40C-C42E280BE0F0}">
      <dgm:prSet phldrT="[Text]"/>
      <dgm:spPr/>
      <dgm:t>
        <a:bodyPr/>
        <a:lstStyle/>
        <a:p>
          <a:r>
            <a:rPr lang="en-US" dirty="0"/>
            <a:t>Clinical Internship II</a:t>
          </a:r>
        </a:p>
      </dgm:t>
    </dgm:pt>
    <dgm:pt modelId="{CFA94A8D-7DC5-FB4F-93BB-3155DE2D7C95}" type="parTrans" cxnId="{3478AB7F-BD0B-F744-B631-411FB966D1FD}">
      <dgm:prSet/>
      <dgm:spPr/>
      <dgm:t>
        <a:bodyPr/>
        <a:lstStyle/>
        <a:p>
          <a:endParaRPr lang="en-US"/>
        </a:p>
      </dgm:t>
    </dgm:pt>
    <dgm:pt modelId="{14A77205-7DB5-2445-BCE3-3866D321F967}" type="sibTrans" cxnId="{3478AB7F-BD0B-F744-B631-411FB966D1FD}">
      <dgm:prSet/>
      <dgm:spPr/>
      <dgm:t>
        <a:bodyPr/>
        <a:lstStyle/>
        <a:p>
          <a:endParaRPr lang="en-US"/>
        </a:p>
      </dgm:t>
    </dgm:pt>
    <dgm:pt modelId="{9CB17284-2CA6-CF45-9478-5191C4E9D388}" type="pres">
      <dgm:prSet presAssocID="{FFA4BC63-6BA9-A94A-A75A-B6A650DE972D}" presName="Name0" presStyleCnt="0">
        <dgm:presLayoutVars>
          <dgm:dir/>
          <dgm:resizeHandles val="exact"/>
        </dgm:presLayoutVars>
      </dgm:prSet>
      <dgm:spPr/>
    </dgm:pt>
    <dgm:pt modelId="{85DACC35-3936-C44C-9AFF-BF9F0E26B609}" type="pres">
      <dgm:prSet presAssocID="{A9B9247D-8049-0E4F-9621-D9240396D89D}" presName="compNode" presStyleCnt="0"/>
      <dgm:spPr/>
    </dgm:pt>
    <dgm:pt modelId="{D091AC20-F4F7-A14F-A903-71075B5FEE4B}" type="pres">
      <dgm:prSet presAssocID="{A9B9247D-8049-0E4F-9621-D9240396D89D}" presName="pictRect" presStyleLbl="node1" presStyleIdx="0" presStyleCnt="4" custScaleX="78057" custScaleY="91059"/>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41275">
          <a:solidFill>
            <a:srgbClr val="FF0000"/>
          </a:solidFill>
        </a:ln>
      </dgm:spPr>
    </dgm:pt>
    <dgm:pt modelId="{39B60D83-6C54-1F41-8F4F-76D5A3916059}" type="pres">
      <dgm:prSet presAssocID="{A9B9247D-8049-0E4F-9621-D9240396D89D}" presName="textRect" presStyleLbl="revTx" presStyleIdx="0" presStyleCnt="4">
        <dgm:presLayoutVars>
          <dgm:bulletEnabled val="1"/>
        </dgm:presLayoutVars>
      </dgm:prSet>
      <dgm:spPr/>
    </dgm:pt>
    <dgm:pt modelId="{6C321A0F-192A-0B4C-AB73-8CD11D619D9A}" type="pres">
      <dgm:prSet presAssocID="{6D03E9AF-F148-E54E-A5CF-A37C55A713F1}" presName="sibTrans" presStyleLbl="sibTrans2D1" presStyleIdx="0" presStyleCnt="0"/>
      <dgm:spPr/>
    </dgm:pt>
    <dgm:pt modelId="{2D617C47-03DA-1545-BEBD-D97E784A7537}" type="pres">
      <dgm:prSet presAssocID="{ABA13B73-9D52-954A-99E1-B46E923A4068}" presName="compNode" presStyleCnt="0"/>
      <dgm:spPr/>
    </dgm:pt>
    <dgm:pt modelId="{D615E1F6-52DF-5345-8EF5-924838F0689C}" type="pres">
      <dgm:prSet presAssocID="{ABA13B73-9D52-954A-99E1-B46E923A4068}" presName="pictRect" presStyleLbl="node1" presStyleIdx="1" presStyleCnt="4" custScaleX="94898" custScaleY="92283"/>
      <dgm:spPr>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a:ln w="47625">
          <a:solidFill>
            <a:srgbClr val="FF0000"/>
          </a:solidFill>
        </a:ln>
      </dgm:spPr>
    </dgm:pt>
    <dgm:pt modelId="{A6BC3331-CA46-7141-A503-23CD8964ADEF}" type="pres">
      <dgm:prSet presAssocID="{ABA13B73-9D52-954A-99E1-B46E923A4068}" presName="textRect" presStyleLbl="revTx" presStyleIdx="1" presStyleCnt="4">
        <dgm:presLayoutVars>
          <dgm:bulletEnabled val="1"/>
        </dgm:presLayoutVars>
      </dgm:prSet>
      <dgm:spPr/>
    </dgm:pt>
    <dgm:pt modelId="{16B7BD71-186B-C746-A888-32875E61A9FC}" type="pres">
      <dgm:prSet presAssocID="{C490838A-3C2F-E540-A577-3D1E90DB67C6}" presName="sibTrans" presStyleLbl="sibTrans2D1" presStyleIdx="0" presStyleCnt="0"/>
      <dgm:spPr/>
    </dgm:pt>
    <dgm:pt modelId="{E50EF877-C1E7-9B4A-88CE-0C8E78342C73}" type="pres">
      <dgm:prSet presAssocID="{E17A6527-C1B3-0844-ADFA-6474CFF44F3F}" presName="compNode" presStyleCnt="0"/>
      <dgm:spPr/>
    </dgm:pt>
    <dgm:pt modelId="{2ECD56BB-5C7C-2941-BD25-B7BE2D236E2F}" type="pres">
      <dgm:prSet presAssocID="{E17A6527-C1B3-0844-ADFA-6474CFF44F3F}" presName="pictRect" presStyleLbl="node1" presStyleIdx="2" presStyleCnt="4" custScaleX="86292" custScaleY="95651" custLinFactNeighborX="1336" custLinFactNeighborY="4656"/>
      <dgm:spPr>
        <a:blipFill>
          <a:blip xmlns:r="http://schemas.openxmlformats.org/officeDocument/2006/relationships" r:embed="rId3">
            <a:extLst>
              <a:ext uri="{28A0092B-C50C-407E-A947-70E740481C1C}">
                <a14:useLocalDpi xmlns:a14="http://schemas.microsoft.com/office/drawing/2010/main" val="0"/>
              </a:ext>
            </a:extLst>
          </a:blip>
          <a:srcRect/>
          <a:stretch>
            <a:fillRect l="-98000" r="-98000"/>
          </a:stretch>
        </a:blipFill>
        <a:ln w="47625">
          <a:solidFill>
            <a:srgbClr val="FF0000"/>
          </a:solidFill>
        </a:ln>
      </dgm:spPr>
    </dgm:pt>
    <dgm:pt modelId="{90A5A8B0-D4E4-E843-B59B-A33BDBAFB64C}" type="pres">
      <dgm:prSet presAssocID="{E17A6527-C1B3-0844-ADFA-6474CFF44F3F}" presName="textRect" presStyleLbl="revTx" presStyleIdx="2" presStyleCnt="4" custLinFactNeighborX="555" custLinFactNeighborY="16466">
        <dgm:presLayoutVars>
          <dgm:bulletEnabled val="1"/>
        </dgm:presLayoutVars>
      </dgm:prSet>
      <dgm:spPr/>
    </dgm:pt>
    <dgm:pt modelId="{E6C1738F-5D25-984E-B20A-876F28ECD2ED}" type="pres">
      <dgm:prSet presAssocID="{6EDB12AE-5895-5348-ADB1-68F3EE0B4916}" presName="sibTrans" presStyleLbl="sibTrans2D1" presStyleIdx="0" presStyleCnt="0"/>
      <dgm:spPr/>
    </dgm:pt>
    <dgm:pt modelId="{B929802C-33E9-DC4B-A66A-58DD0BFD3B57}" type="pres">
      <dgm:prSet presAssocID="{E8812516-4252-C14A-A40C-C42E280BE0F0}" presName="compNode" presStyleCnt="0"/>
      <dgm:spPr/>
    </dgm:pt>
    <dgm:pt modelId="{DEAD59DB-9AA4-EE43-98A4-47275682F9AE}" type="pres">
      <dgm:prSet presAssocID="{E8812516-4252-C14A-A40C-C42E280BE0F0}" presName="pictRect" presStyleLbl="node1" presStyleIdx="3" presStyleCnt="4" custScaleX="93140" custScaleY="97106" custLinFactNeighborX="-1111" custLinFactNeighborY="2440"/>
      <dgm:spPr>
        <a:blipFill>
          <a:blip xmlns:r="http://schemas.openxmlformats.org/officeDocument/2006/relationships" r:embed="rId4">
            <a:extLst>
              <a:ext uri="{28A0092B-C50C-407E-A947-70E740481C1C}">
                <a14:useLocalDpi xmlns:a14="http://schemas.microsoft.com/office/drawing/2010/main" val="0"/>
              </a:ext>
            </a:extLst>
          </a:blip>
          <a:srcRect/>
          <a:stretch>
            <a:fillRect t="-17000" b="-17000"/>
          </a:stretch>
        </a:blipFill>
        <a:ln w="47625">
          <a:solidFill>
            <a:srgbClr val="FF0000"/>
          </a:solidFill>
        </a:ln>
      </dgm:spPr>
    </dgm:pt>
    <dgm:pt modelId="{AA63C508-FC43-2F49-B6C3-7FE81A2119D9}" type="pres">
      <dgm:prSet presAssocID="{E8812516-4252-C14A-A40C-C42E280BE0F0}" presName="textRect" presStyleLbl="revTx" presStyleIdx="3" presStyleCnt="4" custLinFactNeighborX="1111" custLinFactNeighborY="24320">
        <dgm:presLayoutVars>
          <dgm:bulletEnabled val="1"/>
        </dgm:presLayoutVars>
      </dgm:prSet>
      <dgm:spPr/>
    </dgm:pt>
  </dgm:ptLst>
  <dgm:cxnLst>
    <dgm:cxn modelId="{F747A90B-D736-6143-B72C-C6D5722F8BD1}" srcId="{FFA4BC63-6BA9-A94A-A75A-B6A650DE972D}" destId="{A9B9247D-8049-0E4F-9621-D9240396D89D}" srcOrd="0" destOrd="0" parTransId="{B2B3C726-F420-BB4A-9421-511C33AE557E}" sibTransId="{6D03E9AF-F148-E54E-A5CF-A37C55A713F1}"/>
    <dgm:cxn modelId="{231A1169-3BB6-554A-AE20-B293F53CBCB3}" type="presOf" srcId="{E8812516-4252-C14A-A40C-C42E280BE0F0}" destId="{AA63C508-FC43-2F49-B6C3-7FE81A2119D9}" srcOrd="0" destOrd="0" presId="urn:microsoft.com/office/officeart/2005/8/layout/pList1"/>
    <dgm:cxn modelId="{88D8506D-987E-624D-9518-55758F01B100}" srcId="{FFA4BC63-6BA9-A94A-A75A-B6A650DE972D}" destId="{ABA13B73-9D52-954A-99E1-B46E923A4068}" srcOrd="1" destOrd="0" parTransId="{2A72B99F-0608-8C4D-895E-237030E18A0F}" sibTransId="{C490838A-3C2F-E540-A577-3D1E90DB67C6}"/>
    <dgm:cxn modelId="{3478AB7F-BD0B-F744-B631-411FB966D1FD}" srcId="{FFA4BC63-6BA9-A94A-A75A-B6A650DE972D}" destId="{E8812516-4252-C14A-A40C-C42E280BE0F0}" srcOrd="3" destOrd="0" parTransId="{CFA94A8D-7DC5-FB4F-93BB-3155DE2D7C95}" sibTransId="{14A77205-7DB5-2445-BCE3-3866D321F967}"/>
    <dgm:cxn modelId="{B7203484-7481-1B40-B0D2-68FBAFDE4690}" type="presOf" srcId="{ABA13B73-9D52-954A-99E1-B46E923A4068}" destId="{A6BC3331-CA46-7141-A503-23CD8964ADEF}" srcOrd="0" destOrd="0" presId="urn:microsoft.com/office/officeart/2005/8/layout/pList1"/>
    <dgm:cxn modelId="{CA21DC8B-B0B9-534A-8640-6D86701C69F0}" type="presOf" srcId="{6EDB12AE-5895-5348-ADB1-68F3EE0B4916}" destId="{E6C1738F-5D25-984E-B20A-876F28ECD2ED}" srcOrd="0" destOrd="0" presId="urn:microsoft.com/office/officeart/2005/8/layout/pList1"/>
    <dgm:cxn modelId="{BB595891-7BD9-CD4C-9F7D-ECE4FC9B5EFE}" srcId="{FFA4BC63-6BA9-A94A-A75A-B6A650DE972D}" destId="{E17A6527-C1B3-0844-ADFA-6474CFF44F3F}" srcOrd="2" destOrd="0" parTransId="{FBF84304-6E70-424E-94DF-EC3FB78F28D6}" sibTransId="{6EDB12AE-5895-5348-ADB1-68F3EE0B4916}"/>
    <dgm:cxn modelId="{FEB2F498-EA4E-F248-9F64-E3D4878EEDE0}" type="presOf" srcId="{A9B9247D-8049-0E4F-9621-D9240396D89D}" destId="{39B60D83-6C54-1F41-8F4F-76D5A3916059}" srcOrd="0" destOrd="0" presId="urn:microsoft.com/office/officeart/2005/8/layout/pList1"/>
    <dgm:cxn modelId="{9C07CCD7-4058-8843-BD6F-277E16B8886A}" type="presOf" srcId="{E17A6527-C1B3-0844-ADFA-6474CFF44F3F}" destId="{90A5A8B0-D4E4-E843-B59B-A33BDBAFB64C}" srcOrd="0" destOrd="0" presId="urn:microsoft.com/office/officeart/2005/8/layout/pList1"/>
    <dgm:cxn modelId="{89B981DC-A6EC-7642-92DD-0EE0F7AF702B}" type="presOf" srcId="{FFA4BC63-6BA9-A94A-A75A-B6A650DE972D}" destId="{9CB17284-2CA6-CF45-9478-5191C4E9D388}" srcOrd="0" destOrd="0" presId="urn:microsoft.com/office/officeart/2005/8/layout/pList1"/>
    <dgm:cxn modelId="{1C0160E4-70FC-C54E-9C2D-5FB8BFCE5B51}" type="presOf" srcId="{C490838A-3C2F-E540-A577-3D1E90DB67C6}" destId="{16B7BD71-186B-C746-A888-32875E61A9FC}" srcOrd="0" destOrd="0" presId="urn:microsoft.com/office/officeart/2005/8/layout/pList1"/>
    <dgm:cxn modelId="{B214B4F2-747E-C848-BE3F-FE7194A79AE8}" type="presOf" srcId="{6D03E9AF-F148-E54E-A5CF-A37C55A713F1}" destId="{6C321A0F-192A-0B4C-AB73-8CD11D619D9A}" srcOrd="0" destOrd="0" presId="urn:microsoft.com/office/officeart/2005/8/layout/pList1"/>
    <dgm:cxn modelId="{3DAF19F5-2DBD-BD4F-92CA-523EAF10C9BA}" type="presParOf" srcId="{9CB17284-2CA6-CF45-9478-5191C4E9D388}" destId="{85DACC35-3936-C44C-9AFF-BF9F0E26B609}" srcOrd="0" destOrd="0" presId="urn:microsoft.com/office/officeart/2005/8/layout/pList1"/>
    <dgm:cxn modelId="{8AAEB51F-36F6-244F-80D5-C9D1587CDF98}" type="presParOf" srcId="{85DACC35-3936-C44C-9AFF-BF9F0E26B609}" destId="{D091AC20-F4F7-A14F-A903-71075B5FEE4B}" srcOrd="0" destOrd="0" presId="urn:microsoft.com/office/officeart/2005/8/layout/pList1"/>
    <dgm:cxn modelId="{43568A8D-1E42-314F-BAFB-39AB6497CEF4}" type="presParOf" srcId="{85DACC35-3936-C44C-9AFF-BF9F0E26B609}" destId="{39B60D83-6C54-1F41-8F4F-76D5A3916059}" srcOrd="1" destOrd="0" presId="urn:microsoft.com/office/officeart/2005/8/layout/pList1"/>
    <dgm:cxn modelId="{321DC3D1-5C25-EA49-8AB9-56B06A395DE6}" type="presParOf" srcId="{9CB17284-2CA6-CF45-9478-5191C4E9D388}" destId="{6C321A0F-192A-0B4C-AB73-8CD11D619D9A}" srcOrd="1" destOrd="0" presId="urn:microsoft.com/office/officeart/2005/8/layout/pList1"/>
    <dgm:cxn modelId="{F7C5529E-9D82-FE4B-9BE3-8285FEFFE988}" type="presParOf" srcId="{9CB17284-2CA6-CF45-9478-5191C4E9D388}" destId="{2D617C47-03DA-1545-BEBD-D97E784A7537}" srcOrd="2" destOrd="0" presId="urn:microsoft.com/office/officeart/2005/8/layout/pList1"/>
    <dgm:cxn modelId="{DAEF5D2D-01A4-B74E-97C1-263F4B134919}" type="presParOf" srcId="{2D617C47-03DA-1545-BEBD-D97E784A7537}" destId="{D615E1F6-52DF-5345-8EF5-924838F0689C}" srcOrd="0" destOrd="0" presId="urn:microsoft.com/office/officeart/2005/8/layout/pList1"/>
    <dgm:cxn modelId="{EC5B6534-C7E5-4649-9BB4-EA432A134726}" type="presParOf" srcId="{2D617C47-03DA-1545-BEBD-D97E784A7537}" destId="{A6BC3331-CA46-7141-A503-23CD8964ADEF}" srcOrd="1" destOrd="0" presId="urn:microsoft.com/office/officeart/2005/8/layout/pList1"/>
    <dgm:cxn modelId="{179628CC-A9F2-E84A-A2A5-65CF85C0E8E8}" type="presParOf" srcId="{9CB17284-2CA6-CF45-9478-5191C4E9D388}" destId="{16B7BD71-186B-C746-A888-32875E61A9FC}" srcOrd="3" destOrd="0" presId="urn:microsoft.com/office/officeart/2005/8/layout/pList1"/>
    <dgm:cxn modelId="{C88B00DF-E276-0143-8A53-D1295A76587C}" type="presParOf" srcId="{9CB17284-2CA6-CF45-9478-5191C4E9D388}" destId="{E50EF877-C1E7-9B4A-88CE-0C8E78342C73}" srcOrd="4" destOrd="0" presId="urn:microsoft.com/office/officeart/2005/8/layout/pList1"/>
    <dgm:cxn modelId="{A6883DB3-E54B-4248-A9B1-919427F523E4}" type="presParOf" srcId="{E50EF877-C1E7-9B4A-88CE-0C8E78342C73}" destId="{2ECD56BB-5C7C-2941-BD25-B7BE2D236E2F}" srcOrd="0" destOrd="0" presId="urn:microsoft.com/office/officeart/2005/8/layout/pList1"/>
    <dgm:cxn modelId="{6DE3E1B9-8054-4B48-B5E2-E212B1B3E2B5}" type="presParOf" srcId="{E50EF877-C1E7-9B4A-88CE-0C8E78342C73}" destId="{90A5A8B0-D4E4-E843-B59B-A33BDBAFB64C}" srcOrd="1" destOrd="0" presId="urn:microsoft.com/office/officeart/2005/8/layout/pList1"/>
    <dgm:cxn modelId="{0479BF7C-5353-E54B-9449-A5E5730A36F3}" type="presParOf" srcId="{9CB17284-2CA6-CF45-9478-5191C4E9D388}" destId="{E6C1738F-5D25-984E-B20A-876F28ECD2ED}" srcOrd="5" destOrd="0" presId="urn:microsoft.com/office/officeart/2005/8/layout/pList1"/>
    <dgm:cxn modelId="{E20470D9-1423-714B-9068-F2B0E719914E}" type="presParOf" srcId="{9CB17284-2CA6-CF45-9478-5191C4E9D388}" destId="{B929802C-33E9-DC4B-A66A-58DD0BFD3B57}" srcOrd="6" destOrd="0" presId="urn:microsoft.com/office/officeart/2005/8/layout/pList1"/>
    <dgm:cxn modelId="{A8D0C8CC-B77B-1A48-BE5F-312A48F2DFB3}" type="presParOf" srcId="{B929802C-33E9-DC4B-A66A-58DD0BFD3B57}" destId="{DEAD59DB-9AA4-EE43-98A4-47275682F9AE}" srcOrd="0" destOrd="0" presId="urn:microsoft.com/office/officeart/2005/8/layout/pList1"/>
    <dgm:cxn modelId="{1E5BF3EB-4B7C-A84E-A3C7-537F3F8E9E82}" type="presParOf" srcId="{B929802C-33E9-DC4B-A66A-58DD0BFD3B57}" destId="{AA63C508-FC43-2F49-B6C3-7FE81A2119D9}"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1A4DFE-C8CE-477B-AA15-469A58635BFA}"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A00FA8EA-E035-494E-9973-D9F2CAB3AA7B}">
      <dgm:prSet phldrT="[Text]"/>
      <dgm:spPr>
        <a:solidFill>
          <a:srgbClr val="DF0F41"/>
        </a:solidFill>
      </dgm:spPr>
      <dgm:t>
        <a:bodyPr/>
        <a:lstStyle/>
        <a:p>
          <a:r>
            <a:rPr lang="en-US" dirty="0"/>
            <a:t>Professional Practice</a:t>
          </a:r>
        </a:p>
      </dgm:t>
    </dgm:pt>
    <dgm:pt modelId="{FB625878-F1BB-4D1B-B17F-938952E9A627}" type="parTrans" cxnId="{9CA81FAF-E4BE-4E1E-8F71-1EE893CDD58D}">
      <dgm:prSet/>
      <dgm:spPr/>
      <dgm:t>
        <a:bodyPr/>
        <a:lstStyle/>
        <a:p>
          <a:endParaRPr lang="en-US"/>
        </a:p>
      </dgm:t>
    </dgm:pt>
    <dgm:pt modelId="{63CCA0DA-0CCD-48AB-867D-C21C37A7D7BB}" type="sibTrans" cxnId="{9CA81FAF-E4BE-4E1E-8F71-1EE893CDD58D}">
      <dgm:prSet/>
      <dgm:spPr/>
      <dgm:t>
        <a:bodyPr/>
        <a:lstStyle/>
        <a:p>
          <a:endParaRPr lang="en-US"/>
        </a:p>
      </dgm:t>
    </dgm:pt>
    <dgm:pt modelId="{3DD4E18F-FEB5-4474-83C4-E4660E443AA1}">
      <dgm:prSet phldrT="[Text]" custT="1"/>
      <dgm:spPr>
        <a:ln w="57150">
          <a:solidFill>
            <a:srgbClr val="FF0000"/>
          </a:solidFill>
        </a:ln>
      </dgm:spPr>
      <dgm:t>
        <a:bodyPr/>
        <a:lstStyle/>
        <a:p>
          <a:r>
            <a:rPr lang="en-US" sz="1800" b="1" dirty="0">
              <a:solidFill>
                <a:schemeClr val="tx1"/>
              </a:solidFill>
            </a:rPr>
            <a:t>Objective assessment</a:t>
          </a:r>
          <a:endParaRPr lang="en-US" sz="1800" dirty="0">
            <a:solidFill>
              <a:schemeClr val="tx1"/>
            </a:solidFill>
          </a:endParaRPr>
        </a:p>
      </dgm:t>
    </dgm:pt>
    <dgm:pt modelId="{C02C15A7-1B05-4D33-9604-0E823357A99B}" type="parTrans" cxnId="{677C9659-D6D6-4952-B067-8978DC6C9A10}">
      <dgm:prSet/>
      <dgm:spPr/>
      <dgm:t>
        <a:bodyPr/>
        <a:lstStyle/>
        <a:p>
          <a:endParaRPr lang="en-US"/>
        </a:p>
      </dgm:t>
    </dgm:pt>
    <dgm:pt modelId="{70305EAC-EEA3-409E-8055-47ED08679A3F}" type="sibTrans" cxnId="{677C9659-D6D6-4952-B067-8978DC6C9A10}">
      <dgm:prSet/>
      <dgm:spPr/>
      <dgm:t>
        <a:bodyPr/>
        <a:lstStyle/>
        <a:p>
          <a:endParaRPr lang="en-US"/>
        </a:p>
      </dgm:t>
    </dgm:pt>
    <dgm:pt modelId="{813408BF-CEE3-408D-82C3-736FF524D7F5}">
      <dgm:prSet phldrT="[Text]"/>
      <dgm:spPr>
        <a:solidFill>
          <a:srgbClr val="0070C0"/>
        </a:solidFill>
      </dgm:spPr>
      <dgm:t>
        <a:bodyPr/>
        <a:lstStyle/>
        <a:p>
          <a:r>
            <a:rPr lang="en-US" dirty="0"/>
            <a:t>Professional Practice</a:t>
          </a:r>
        </a:p>
      </dgm:t>
    </dgm:pt>
    <dgm:pt modelId="{CDA629B9-67E9-4CCA-94CE-88C6ACEF53BD}" type="parTrans" cxnId="{E99747C5-5AF3-4946-8A3B-093B45A93486}">
      <dgm:prSet/>
      <dgm:spPr/>
      <dgm:t>
        <a:bodyPr/>
        <a:lstStyle/>
        <a:p>
          <a:endParaRPr lang="en-US"/>
        </a:p>
      </dgm:t>
    </dgm:pt>
    <dgm:pt modelId="{9A68B58B-FCB9-478D-8DD0-60D4490F3E9D}" type="sibTrans" cxnId="{E99747C5-5AF3-4946-8A3B-093B45A93486}">
      <dgm:prSet/>
      <dgm:spPr/>
      <dgm:t>
        <a:bodyPr/>
        <a:lstStyle/>
        <a:p>
          <a:endParaRPr lang="en-US"/>
        </a:p>
      </dgm:t>
    </dgm:pt>
    <dgm:pt modelId="{1629CB22-63DC-4E2A-90EC-D779B52BD4E6}">
      <dgm:prSet phldrT="[Text]" custT="1"/>
      <dgm:spPr>
        <a:ln w="57150">
          <a:solidFill>
            <a:srgbClr val="0070C0"/>
          </a:solidFill>
        </a:ln>
      </dgm:spPr>
      <dgm:t>
        <a:bodyPr/>
        <a:lstStyle/>
        <a:p>
          <a:r>
            <a:rPr lang="en-US" sz="1800" b="1" dirty="0">
              <a:solidFill>
                <a:schemeClr val="tx1"/>
              </a:solidFill>
            </a:rPr>
            <a:t>Subjective assessment</a:t>
          </a:r>
          <a:endParaRPr lang="en-US" sz="1800" dirty="0">
            <a:solidFill>
              <a:schemeClr val="tx1"/>
            </a:solidFill>
          </a:endParaRPr>
        </a:p>
      </dgm:t>
    </dgm:pt>
    <dgm:pt modelId="{1EDF412F-0635-4C60-B10B-5424327438FB}" type="parTrans" cxnId="{B2376D63-1FFE-4BEE-A274-A8725FBDA67A}">
      <dgm:prSet/>
      <dgm:spPr/>
      <dgm:t>
        <a:bodyPr/>
        <a:lstStyle/>
        <a:p>
          <a:endParaRPr lang="en-US"/>
        </a:p>
      </dgm:t>
    </dgm:pt>
    <dgm:pt modelId="{8CC3F4CF-BFA7-4A46-B320-1F66DE65A08E}" type="sibTrans" cxnId="{B2376D63-1FFE-4BEE-A274-A8725FBDA67A}">
      <dgm:prSet/>
      <dgm:spPr/>
      <dgm:t>
        <a:bodyPr/>
        <a:lstStyle/>
        <a:p>
          <a:endParaRPr lang="en-US"/>
        </a:p>
      </dgm:t>
    </dgm:pt>
    <dgm:pt modelId="{D615C3B2-A010-43CB-97F4-8C3026A0E6C1}">
      <dgm:prSet phldrT="[Text]"/>
      <dgm:spPr>
        <a:solidFill>
          <a:srgbClr val="0070C0"/>
        </a:solidFill>
      </dgm:spPr>
      <dgm:t>
        <a:bodyPr/>
        <a:lstStyle/>
        <a:p>
          <a:r>
            <a:rPr lang="en-US" dirty="0"/>
            <a:t>Professional Conduct</a:t>
          </a:r>
        </a:p>
      </dgm:t>
    </dgm:pt>
    <dgm:pt modelId="{B4B69EA2-6625-4377-A1B5-B870E1E3CB20}" type="parTrans" cxnId="{F29FC077-C105-4919-B423-A206DD18DB7E}">
      <dgm:prSet/>
      <dgm:spPr/>
      <dgm:t>
        <a:bodyPr/>
        <a:lstStyle/>
        <a:p>
          <a:endParaRPr lang="en-US"/>
        </a:p>
      </dgm:t>
    </dgm:pt>
    <dgm:pt modelId="{B88E3B70-4A7C-4BCF-8AF9-BD8433D10EA6}" type="sibTrans" cxnId="{F29FC077-C105-4919-B423-A206DD18DB7E}">
      <dgm:prSet/>
      <dgm:spPr/>
      <dgm:t>
        <a:bodyPr/>
        <a:lstStyle/>
        <a:p>
          <a:endParaRPr lang="en-US"/>
        </a:p>
      </dgm:t>
    </dgm:pt>
    <dgm:pt modelId="{E0698994-DDAF-41E0-8A88-42558D4707C7}">
      <dgm:prSet phldrT="[Text]"/>
      <dgm:spPr>
        <a:solidFill>
          <a:srgbClr val="DF0F41"/>
        </a:solidFill>
      </dgm:spPr>
      <dgm:t>
        <a:bodyPr/>
        <a:lstStyle/>
        <a:p>
          <a:r>
            <a:rPr lang="en-US" dirty="0"/>
            <a:t>Professional Conduct</a:t>
          </a:r>
        </a:p>
      </dgm:t>
    </dgm:pt>
    <dgm:pt modelId="{31FD2B9E-0B32-4B12-BC02-70FE9ABD229B}" type="parTrans" cxnId="{428A9143-93F1-4CEC-AFF5-B24D4C2B7B26}">
      <dgm:prSet/>
      <dgm:spPr/>
      <dgm:t>
        <a:bodyPr/>
        <a:lstStyle/>
        <a:p>
          <a:endParaRPr lang="en-US"/>
        </a:p>
      </dgm:t>
    </dgm:pt>
    <dgm:pt modelId="{7143888F-5CB0-4203-AA52-BFA56E654B64}" type="sibTrans" cxnId="{428A9143-93F1-4CEC-AFF5-B24D4C2B7B26}">
      <dgm:prSet/>
      <dgm:spPr/>
      <dgm:t>
        <a:bodyPr/>
        <a:lstStyle/>
        <a:p>
          <a:endParaRPr lang="en-US"/>
        </a:p>
      </dgm:t>
    </dgm:pt>
    <dgm:pt modelId="{2AA23345-C007-4B7E-8282-992531B2D659}">
      <dgm:prSet phldrT="[Text]" custT="1"/>
      <dgm:spPr>
        <a:ln w="57150">
          <a:solidFill>
            <a:srgbClr val="FF0000"/>
          </a:solidFill>
        </a:ln>
      </dgm:spPr>
      <dgm:t>
        <a:bodyPr/>
        <a:lstStyle/>
        <a:p>
          <a:pPr>
            <a:spcAft>
              <a:spcPct val="15000"/>
            </a:spcAft>
          </a:pPr>
          <a:r>
            <a:rPr lang="en-US" sz="1800" b="1" dirty="0">
              <a:solidFill>
                <a:schemeClr val="tx1"/>
              </a:solidFill>
            </a:rPr>
            <a:t>Communication</a:t>
          </a:r>
          <a:endParaRPr lang="en-US" sz="1800" dirty="0">
            <a:solidFill>
              <a:schemeClr val="tx1"/>
            </a:solidFill>
          </a:endParaRPr>
        </a:p>
      </dgm:t>
    </dgm:pt>
    <dgm:pt modelId="{CC758AA5-ACB4-43FC-8105-3FECC130214E}" type="parTrans" cxnId="{2DB3E634-6D49-4558-8BC6-C34F00244573}">
      <dgm:prSet/>
      <dgm:spPr/>
      <dgm:t>
        <a:bodyPr/>
        <a:lstStyle/>
        <a:p>
          <a:endParaRPr lang="en-US"/>
        </a:p>
      </dgm:t>
    </dgm:pt>
    <dgm:pt modelId="{EE159EE0-15E4-4FD9-9891-0DC5926E4012}" type="sibTrans" cxnId="{2DB3E634-6D49-4558-8BC6-C34F00244573}">
      <dgm:prSet/>
      <dgm:spPr/>
      <dgm:t>
        <a:bodyPr/>
        <a:lstStyle/>
        <a:p>
          <a:endParaRPr lang="en-US"/>
        </a:p>
      </dgm:t>
    </dgm:pt>
    <dgm:pt modelId="{F148B1D7-28A6-4B3A-9239-9F3F9525839C}">
      <dgm:prSet phldrT="[Text]"/>
      <dgm:spPr>
        <a:ln w="57150">
          <a:solidFill>
            <a:srgbClr val="0070C0"/>
          </a:solidFill>
        </a:ln>
      </dgm:spPr>
      <dgm:t>
        <a:bodyPr/>
        <a:lstStyle/>
        <a:p>
          <a:pPr marL="540000"/>
          <a:endParaRPr lang="en-US" sz="1600" dirty="0"/>
        </a:p>
      </dgm:t>
    </dgm:pt>
    <dgm:pt modelId="{D7793E57-4619-4A2E-984C-41583432B59A}" type="parTrans" cxnId="{F51A43D7-F3F8-404B-9B92-FE2333BC2E4C}">
      <dgm:prSet/>
      <dgm:spPr/>
      <dgm:t>
        <a:bodyPr/>
        <a:lstStyle/>
        <a:p>
          <a:endParaRPr lang="en-US"/>
        </a:p>
      </dgm:t>
    </dgm:pt>
    <dgm:pt modelId="{A9AEAD45-AA18-4094-9BE4-C19386BB32F9}" type="sibTrans" cxnId="{F51A43D7-F3F8-404B-9B92-FE2333BC2E4C}">
      <dgm:prSet/>
      <dgm:spPr/>
      <dgm:t>
        <a:bodyPr/>
        <a:lstStyle/>
        <a:p>
          <a:endParaRPr lang="en-US"/>
        </a:p>
      </dgm:t>
    </dgm:pt>
    <dgm:pt modelId="{B655BDB4-3E20-41F4-B941-F5F70B22740C}">
      <dgm:prSet phldrT="[Text]" custT="1"/>
      <dgm:spPr>
        <a:ln w="57150">
          <a:solidFill>
            <a:srgbClr val="0070C0"/>
          </a:solidFill>
        </a:ln>
      </dgm:spPr>
      <dgm:t>
        <a:bodyPr/>
        <a:lstStyle/>
        <a:p>
          <a:r>
            <a:rPr lang="en-US" sz="1800" b="1" dirty="0">
              <a:solidFill>
                <a:schemeClr val="tx1"/>
              </a:solidFill>
            </a:rPr>
            <a:t>Treatment delivery </a:t>
          </a:r>
        </a:p>
      </dgm:t>
    </dgm:pt>
    <dgm:pt modelId="{BC1AFE29-665A-4DB7-9B4B-0035D1ED6BD8}" type="parTrans" cxnId="{0866B543-68E8-4A09-8C42-9950F34F347C}">
      <dgm:prSet/>
      <dgm:spPr/>
      <dgm:t>
        <a:bodyPr/>
        <a:lstStyle/>
        <a:p>
          <a:endParaRPr lang="en-US"/>
        </a:p>
      </dgm:t>
    </dgm:pt>
    <dgm:pt modelId="{B1CC1C0D-ACDE-43EE-8404-7489F98614E5}" type="sibTrans" cxnId="{0866B543-68E8-4A09-8C42-9950F34F347C}">
      <dgm:prSet/>
      <dgm:spPr/>
      <dgm:t>
        <a:bodyPr/>
        <a:lstStyle/>
        <a:p>
          <a:endParaRPr lang="en-US"/>
        </a:p>
      </dgm:t>
    </dgm:pt>
    <dgm:pt modelId="{FEFFD553-5DC7-4002-AF45-C29FB3441A11}">
      <dgm:prSet custT="1"/>
      <dgm:spPr>
        <a:ln w="57150">
          <a:solidFill>
            <a:srgbClr val="0070C0"/>
          </a:solidFill>
        </a:ln>
      </dgm:spPr>
      <dgm:t>
        <a:bodyPr/>
        <a:lstStyle/>
        <a:p>
          <a:pPr marL="180000"/>
          <a:r>
            <a:rPr lang="en-US" sz="1800" b="1" dirty="0">
              <a:solidFill>
                <a:schemeClr val="tx1"/>
              </a:solidFill>
            </a:rPr>
            <a:t>Patient confidentiality</a:t>
          </a:r>
          <a:endParaRPr lang="en-US" sz="1800" dirty="0">
            <a:solidFill>
              <a:schemeClr val="tx1"/>
            </a:solidFill>
          </a:endParaRPr>
        </a:p>
      </dgm:t>
    </dgm:pt>
    <dgm:pt modelId="{A7BB7533-A0CF-4529-873B-6A866C453DCC}" type="parTrans" cxnId="{BFF44902-7128-4B55-ACC6-C159C31F9EBC}">
      <dgm:prSet/>
      <dgm:spPr/>
      <dgm:t>
        <a:bodyPr/>
        <a:lstStyle/>
        <a:p>
          <a:endParaRPr lang="en-US"/>
        </a:p>
      </dgm:t>
    </dgm:pt>
    <dgm:pt modelId="{EE244623-A6E7-4EE5-AFE2-4FCB0706DCC6}" type="sibTrans" cxnId="{BFF44902-7128-4B55-ACC6-C159C31F9EBC}">
      <dgm:prSet/>
      <dgm:spPr/>
      <dgm:t>
        <a:bodyPr/>
        <a:lstStyle/>
        <a:p>
          <a:endParaRPr lang="en-US"/>
        </a:p>
      </dgm:t>
    </dgm:pt>
    <dgm:pt modelId="{E546C359-FBCA-4359-9FAE-7080DEE830B4}">
      <dgm:prSet custT="1"/>
      <dgm:spPr>
        <a:ln w="57150">
          <a:solidFill>
            <a:srgbClr val="0070C0"/>
          </a:solidFill>
        </a:ln>
      </dgm:spPr>
      <dgm:t>
        <a:bodyPr/>
        <a:lstStyle/>
        <a:p>
          <a:pPr marL="180000"/>
          <a:r>
            <a:rPr lang="en-US" sz="1800" b="1" dirty="0">
              <a:solidFill>
                <a:schemeClr val="tx1"/>
              </a:solidFill>
            </a:rPr>
            <a:t>Inter-professional Respect </a:t>
          </a:r>
        </a:p>
      </dgm:t>
    </dgm:pt>
    <dgm:pt modelId="{480A57F7-711A-4B0E-9833-03776AC6FA2F}" type="parTrans" cxnId="{B8C75A88-4C89-4C1E-A0AD-C4AE4F74A85C}">
      <dgm:prSet/>
      <dgm:spPr/>
      <dgm:t>
        <a:bodyPr/>
        <a:lstStyle/>
        <a:p>
          <a:endParaRPr lang="en-US"/>
        </a:p>
      </dgm:t>
    </dgm:pt>
    <dgm:pt modelId="{BEB2BAE7-1828-4513-9EF0-E5099D4CC51F}" type="sibTrans" cxnId="{B8C75A88-4C89-4C1E-A0AD-C4AE4F74A85C}">
      <dgm:prSet/>
      <dgm:spPr/>
      <dgm:t>
        <a:bodyPr/>
        <a:lstStyle/>
        <a:p>
          <a:endParaRPr lang="en-US"/>
        </a:p>
      </dgm:t>
    </dgm:pt>
    <dgm:pt modelId="{886180A1-EBCE-40B4-AFFF-4D6134FBB6D2}">
      <dgm:prSet phldrT="[Text]" custT="1"/>
      <dgm:spPr>
        <a:ln w="57150">
          <a:solidFill>
            <a:srgbClr val="FF0000"/>
          </a:solidFill>
        </a:ln>
      </dgm:spPr>
      <dgm:t>
        <a:bodyPr/>
        <a:lstStyle/>
        <a:p>
          <a:r>
            <a:rPr lang="en-US" sz="1800" b="1" dirty="0">
              <a:solidFill>
                <a:schemeClr val="tx1"/>
              </a:solidFill>
            </a:rPr>
            <a:t>Setting of SMART goals </a:t>
          </a:r>
        </a:p>
      </dgm:t>
    </dgm:pt>
    <dgm:pt modelId="{CB1CF063-4BF6-4710-AA7C-FC9E5BE065B2}" type="parTrans" cxnId="{DF93571E-3AFB-481C-81B5-A7A2AEEA4236}">
      <dgm:prSet/>
      <dgm:spPr/>
      <dgm:t>
        <a:bodyPr/>
        <a:lstStyle/>
        <a:p>
          <a:endParaRPr lang="en-US"/>
        </a:p>
      </dgm:t>
    </dgm:pt>
    <dgm:pt modelId="{FE39A4FD-52AF-4183-9D5F-77D59E09C825}" type="sibTrans" cxnId="{DF93571E-3AFB-481C-81B5-A7A2AEEA4236}">
      <dgm:prSet/>
      <dgm:spPr/>
      <dgm:t>
        <a:bodyPr/>
        <a:lstStyle/>
        <a:p>
          <a:endParaRPr lang="en-US"/>
        </a:p>
      </dgm:t>
    </dgm:pt>
    <dgm:pt modelId="{ED6B0771-70B9-44E5-B12B-7B95AA64B3E4}">
      <dgm:prSet phldrT="[Text]" custT="1"/>
      <dgm:spPr>
        <a:ln w="57150">
          <a:solidFill>
            <a:srgbClr val="FF0000"/>
          </a:solidFill>
        </a:ln>
      </dgm:spPr>
      <dgm:t>
        <a:bodyPr/>
        <a:lstStyle/>
        <a:p>
          <a:r>
            <a:rPr lang="en-US" sz="1800" b="1" dirty="0">
              <a:solidFill>
                <a:schemeClr val="tx1"/>
              </a:solidFill>
            </a:rPr>
            <a:t>Clinical reasoning</a:t>
          </a:r>
        </a:p>
      </dgm:t>
    </dgm:pt>
    <dgm:pt modelId="{7EB9178F-4AD4-4325-9362-D876E37523BA}" type="parTrans" cxnId="{773BE6FC-E266-4C13-A779-94C3690172AB}">
      <dgm:prSet/>
      <dgm:spPr/>
      <dgm:t>
        <a:bodyPr/>
        <a:lstStyle/>
        <a:p>
          <a:endParaRPr lang="en-US"/>
        </a:p>
      </dgm:t>
    </dgm:pt>
    <dgm:pt modelId="{F6EB900C-FA2C-48CA-99E9-487A89029C2B}" type="sibTrans" cxnId="{773BE6FC-E266-4C13-A779-94C3690172AB}">
      <dgm:prSet/>
      <dgm:spPr/>
      <dgm:t>
        <a:bodyPr/>
        <a:lstStyle/>
        <a:p>
          <a:endParaRPr lang="en-US"/>
        </a:p>
      </dgm:t>
    </dgm:pt>
    <dgm:pt modelId="{ABE0C101-797B-4C7A-AE84-4CCE9BCDE456}">
      <dgm:prSet custT="1"/>
      <dgm:spPr>
        <a:ln w="57150">
          <a:solidFill>
            <a:srgbClr val="FF0000"/>
          </a:solidFill>
        </a:ln>
      </dgm:spPr>
      <dgm:t>
        <a:bodyPr/>
        <a:lstStyle/>
        <a:p>
          <a:pPr>
            <a:spcAft>
              <a:spcPct val="15000"/>
            </a:spcAft>
          </a:pPr>
          <a:r>
            <a:rPr lang="en-US" sz="1800" b="1" dirty="0">
              <a:solidFill>
                <a:schemeClr val="tx1"/>
              </a:solidFill>
            </a:rPr>
            <a:t>Confidence </a:t>
          </a:r>
        </a:p>
      </dgm:t>
    </dgm:pt>
    <dgm:pt modelId="{ECCEFEC1-19BA-4CA3-864F-3310CAA2D8BC}" type="parTrans" cxnId="{DB47E928-6824-49F2-AC3E-F28A85B9153F}">
      <dgm:prSet/>
      <dgm:spPr/>
      <dgm:t>
        <a:bodyPr/>
        <a:lstStyle/>
        <a:p>
          <a:endParaRPr lang="en-US"/>
        </a:p>
      </dgm:t>
    </dgm:pt>
    <dgm:pt modelId="{8DBB8BAE-2CE9-415B-8369-6A7B895AAD67}" type="sibTrans" cxnId="{DB47E928-6824-49F2-AC3E-F28A85B9153F}">
      <dgm:prSet/>
      <dgm:spPr/>
      <dgm:t>
        <a:bodyPr/>
        <a:lstStyle/>
        <a:p>
          <a:endParaRPr lang="en-US"/>
        </a:p>
      </dgm:t>
    </dgm:pt>
    <dgm:pt modelId="{2AF3378D-B1B8-499B-9679-793189D1FC15}">
      <dgm:prSet custT="1"/>
      <dgm:spPr>
        <a:ln w="57150">
          <a:solidFill>
            <a:srgbClr val="FF0000"/>
          </a:solidFill>
        </a:ln>
      </dgm:spPr>
      <dgm:t>
        <a:bodyPr/>
        <a:lstStyle/>
        <a:p>
          <a:pPr>
            <a:spcAft>
              <a:spcPct val="15000"/>
            </a:spcAft>
          </a:pPr>
          <a:r>
            <a:rPr lang="en-US" sz="1800" b="1" dirty="0">
              <a:solidFill>
                <a:schemeClr val="tx1"/>
              </a:solidFill>
            </a:rPr>
            <a:t>Time management</a:t>
          </a:r>
        </a:p>
      </dgm:t>
    </dgm:pt>
    <dgm:pt modelId="{9FA34715-5BE4-4753-B98C-F9692785A121}" type="parTrans" cxnId="{7539B8B5-85C7-493F-AE07-CB1A76FC267D}">
      <dgm:prSet/>
      <dgm:spPr/>
      <dgm:t>
        <a:bodyPr/>
        <a:lstStyle/>
        <a:p>
          <a:endParaRPr lang="en-US"/>
        </a:p>
      </dgm:t>
    </dgm:pt>
    <dgm:pt modelId="{4B8DA72B-B184-47B3-B42A-FF7745BD9575}" type="sibTrans" cxnId="{7539B8B5-85C7-493F-AE07-CB1A76FC267D}">
      <dgm:prSet/>
      <dgm:spPr/>
      <dgm:t>
        <a:bodyPr/>
        <a:lstStyle/>
        <a:p>
          <a:endParaRPr lang="en-US"/>
        </a:p>
      </dgm:t>
    </dgm:pt>
    <dgm:pt modelId="{20095B4E-E660-4BF0-8DB1-587160141612}">
      <dgm:prSet custT="1"/>
      <dgm:spPr>
        <a:ln w="57150">
          <a:solidFill>
            <a:srgbClr val="FF0000"/>
          </a:solidFill>
        </a:ln>
      </dgm:spPr>
      <dgm:t>
        <a:bodyPr/>
        <a:lstStyle/>
        <a:p>
          <a:pPr>
            <a:spcAft>
              <a:spcPts val="600"/>
            </a:spcAft>
          </a:pPr>
          <a:r>
            <a:rPr lang="en-US" sz="1800" b="1" dirty="0">
              <a:solidFill>
                <a:schemeClr val="tx1"/>
              </a:solidFill>
            </a:rPr>
            <a:t>Patient safety</a:t>
          </a:r>
          <a:endParaRPr lang="en-US" sz="1800" dirty="0">
            <a:solidFill>
              <a:schemeClr val="tx1"/>
            </a:solidFill>
          </a:endParaRPr>
        </a:p>
      </dgm:t>
    </dgm:pt>
    <dgm:pt modelId="{D6CFD3BE-A501-4FCA-AFC8-DFC61A438758}" type="parTrans" cxnId="{EA955A42-8C8B-4566-AA19-9BF1258E867D}">
      <dgm:prSet/>
      <dgm:spPr/>
      <dgm:t>
        <a:bodyPr/>
        <a:lstStyle/>
        <a:p>
          <a:endParaRPr lang="en-US"/>
        </a:p>
      </dgm:t>
    </dgm:pt>
    <dgm:pt modelId="{2EFE7A41-B18E-47C9-8D25-465BAF800D7B}" type="sibTrans" cxnId="{EA955A42-8C8B-4566-AA19-9BF1258E867D}">
      <dgm:prSet/>
      <dgm:spPr/>
      <dgm:t>
        <a:bodyPr/>
        <a:lstStyle/>
        <a:p>
          <a:endParaRPr lang="en-US"/>
        </a:p>
      </dgm:t>
    </dgm:pt>
    <dgm:pt modelId="{6A3B9B5A-4117-429E-ADEB-5A63F13BF8FE}" type="pres">
      <dgm:prSet presAssocID="{1B1A4DFE-C8CE-477B-AA15-469A58635BFA}" presName="cycleMatrixDiagram" presStyleCnt="0">
        <dgm:presLayoutVars>
          <dgm:chMax val="1"/>
          <dgm:dir/>
          <dgm:animLvl val="lvl"/>
          <dgm:resizeHandles val="exact"/>
        </dgm:presLayoutVars>
      </dgm:prSet>
      <dgm:spPr/>
    </dgm:pt>
    <dgm:pt modelId="{C248B8FA-2EAE-421A-99EB-D1BE5F11D590}" type="pres">
      <dgm:prSet presAssocID="{1B1A4DFE-C8CE-477B-AA15-469A58635BFA}" presName="children" presStyleCnt="0"/>
      <dgm:spPr/>
    </dgm:pt>
    <dgm:pt modelId="{F14F3BDB-4A2A-47D6-82AA-1C90E7448631}" type="pres">
      <dgm:prSet presAssocID="{1B1A4DFE-C8CE-477B-AA15-469A58635BFA}" presName="child1group" presStyleCnt="0"/>
      <dgm:spPr/>
    </dgm:pt>
    <dgm:pt modelId="{C913EFA3-4008-4C87-8149-378F11CF2F02}" type="pres">
      <dgm:prSet presAssocID="{1B1A4DFE-C8CE-477B-AA15-469A58635BFA}" presName="child1" presStyleLbl="bgAcc1" presStyleIdx="0" presStyleCnt="4" custScaleX="155450"/>
      <dgm:spPr/>
    </dgm:pt>
    <dgm:pt modelId="{DDFA2C14-CB60-4769-8206-4EFEFF8E2349}" type="pres">
      <dgm:prSet presAssocID="{1B1A4DFE-C8CE-477B-AA15-469A58635BFA}" presName="child1Text" presStyleLbl="bgAcc1" presStyleIdx="0" presStyleCnt="4">
        <dgm:presLayoutVars>
          <dgm:bulletEnabled val="1"/>
        </dgm:presLayoutVars>
      </dgm:prSet>
      <dgm:spPr/>
    </dgm:pt>
    <dgm:pt modelId="{D9424FC0-5F82-4B6E-9AFD-94E093A3D426}" type="pres">
      <dgm:prSet presAssocID="{1B1A4DFE-C8CE-477B-AA15-469A58635BFA}" presName="child2group" presStyleCnt="0"/>
      <dgm:spPr/>
    </dgm:pt>
    <dgm:pt modelId="{3C49D4FA-C408-4D70-8D0B-12D534157B1E}" type="pres">
      <dgm:prSet presAssocID="{1B1A4DFE-C8CE-477B-AA15-469A58635BFA}" presName="child2" presStyleLbl="bgAcc1" presStyleIdx="1" presStyleCnt="4" custScaleX="155450" custLinFactNeighborX="-3854" custLinFactNeighborY="-23895"/>
      <dgm:spPr/>
    </dgm:pt>
    <dgm:pt modelId="{106512E7-D73F-43E1-B1E6-8019191036C8}" type="pres">
      <dgm:prSet presAssocID="{1B1A4DFE-C8CE-477B-AA15-469A58635BFA}" presName="child2Text" presStyleLbl="bgAcc1" presStyleIdx="1" presStyleCnt="4">
        <dgm:presLayoutVars>
          <dgm:bulletEnabled val="1"/>
        </dgm:presLayoutVars>
      </dgm:prSet>
      <dgm:spPr/>
    </dgm:pt>
    <dgm:pt modelId="{D46A6C59-BD5B-4245-AF5B-46D08833017A}" type="pres">
      <dgm:prSet presAssocID="{1B1A4DFE-C8CE-477B-AA15-469A58635BFA}" presName="child3group" presStyleCnt="0"/>
      <dgm:spPr/>
    </dgm:pt>
    <dgm:pt modelId="{2AD76D93-41BB-4D4F-9BCE-21D9734CD2AD}" type="pres">
      <dgm:prSet presAssocID="{1B1A4DFE-C8CE-477B-AA15-469A58635BFA}" presName="child3" presStyleLbl="bgAcc1" presStyleIdx="2" presStyleCnt="4" custScaleX="155450"/>
      <dgm:spPr/>
    </dgm:pt>
    <dgm:pt modelId="{10954F02-340A-4442-A395-33CBD419F4EC}" type="pres">
      <dgm:prSet presAssocID="{1B1A4DFE-C8CE-477B-AA15-469A58635BFA}" presName="child3Text" presStyleLbl="bgAcc1" presStyleIdx="2" presStyleCnt="4">
        <dgm:presLayoutVars>
          <dgm:bulletEnabled val="1"/>
        </dgm:presLayoutVars>
      </dgm:prSet>
      <dgm:spPr/>
    </dgm:pt>
    <dgm:pt modelId="{86E44616-772F-46C6-9857-0071B18871A8}" type="pres">
      <dgm:prSet presAssocID="{1B1A4DFE-C8CE-477B-AA15-469A58635BFA}" presName="child4group" presStyleCnt="0"/>
      <dgm:spPr/>
    </dgm:pt>
    <dgm:pt modelId="{E46168CE-FD1E-4065-A900-1CE0B440CEBF}" type="pres">
      <dgm:prSet presAssocID="{1B1A4DFE-C8CE-477B-AA15-469A58635BFA}" presName="child4" presStyleLbl="bgAcc1" presStyleIdx="3" presStyleCnt="4" custScaleX="155450"/>
      <dgm:spPr/>
    </dgm:pt>
    <dgm:pt modelId="{05D8CE43-34E8-4136-AA6B-7D2AFADF2D9B}" type="pres">
      <dgm:prSet presAssocID="{1B1A4DFE-C8CE-477B-AA15-469A58635BFA}" presName="child4Text" presStyleLbl="bgAcc1" presStyleIdx="3" presStyleCnt="4">
        <dgm:presLayoutVars>
          <dgm:bulletEnabled val="1"/>
        </dgm:presLayoutVars>
      </dgm:prSet>
      <dgm:spPr/>
    </dgm:pt>
    <dgm:pt modelId="{EDE03C92-A9BA-4827-A07B-53A8D5417668}" type="pres">
      <dgm:prSet presAssocID="{1B1A4DFE-C8CE-477B-AA15-469A58635BFA}" presName="childPlaceholder" presStyleCnt="0"/>
      <dgm:spPr/>
    </dgm:pt>
    <dgm:pt modelId="{AD5783B9-88D6-48AC-803D-C606B88232EB}" type="pres">
      <dgm:prSet presAssocID="{1B1A4DFE-C8CE-477B-AA15-469A58635BFA}" presName="circle" presStyleCnt="0"/>
      <dgm:spPr/>
    </dgm:pt>
    <dgm:pt modelId="{A4075976-E5D2-4092-8029-9D3ACC79EFB4}" type="pres">
      <dgm:prSet presAssocID="{1B1A4DFE-C8CE-477B-AA15-469A58635BFA}" presName="quadrant1" presStyleLbl="node1" presStyleIdx="0" presStyleCnt="4">
        <dgm:presLayoutVars>
          <dgm:chMax val="1"/>
          <dgm:bulletEnabled val="1"/>
        </dgm:presLayoutVars>
      </dgm:prSet>
      <dgm:spPr/>
    </dgm:pt>
    <dgm:pt modelId="{EDD00DF9-A320-483C-9CF5-615DD0621086}" type="pres">
      <dgm:prSet presAssocID="{1B1A4DFE-C8CE-477B-AA15-469A58635BFA}" presName="quadrant2" presStyleLbl="node1" presStyleIdx="1" presStyleCnt="4">
        <dgm:presLayoutVars>
          <dgm:chMax val="1"/>
          <dgm:bulletEnabled val="1"/>
        </dgm:presLayoutVars>
      </dgm:prSet>
      <dgm:spPr/>
    </dgm:pt>
    <dgm:pt modelId="{093E49D1-C502-4364-A17A-03A85C68EA69}" type="pres">
      <dgm:prSet presAssocID="{1B1A4DFE-C8CE-477B-AA15-469A58635BFA}" presName="quadrant3" presStyleLbl="node1" presStyleIdx="2" presStyleCnt="4">
        <dgm:presLayoutVars>
          <dgm:chMax val="1"/>
          <dgm:bulletEnabled val="1"/>
        </dgm:presLayoutVars>
      </dgm:prSet>
      <dgm:spPr/>
    </dgm:pt>
    <dgm:pt modelId="{44A527D1-F40D-428A-BE4B-3827DCFFB5B2}" type="pres">
      <dgm:prSet presAssocID="{1B1A4DFE-C8CE-477B-AA15-469A58635BFA}" presName="quadrant4" presStyleLbl="node1" presStyleIdx="3" presStyleCnt="4">
        <dgm:presLayoutVars>
          <dgm:chMax val="1"/>
          <dgm:bulletEnabled val="1"/>
        </dgm:presLayoutVars>
      </dgm:prSet>
      <dgm:spPr/>
    </dgm:pt>
    <dgm:pt modelId="{D1D8223C-0A6F-4F66-AEAE-B2397CC232A6}" type="pres">
      <dgm:prSet presAssocID="{1B1A4DFE-C8CE-477B-AA15-469A58635BFA}" presName="quadrantPlaceholder" presStyleCnt="0"/>
      <dgm:spPr/>
    </dgm:pt>
    <dgm:pt modelId="{15CB7174-1E2D-4666-9DA4-2862BA1AE774}" type="pres">
      <dgm:prSet presAssocID="{1B1A4DFE-C8CE-477B-AA15-469A58635BFA}" presName="center1" presStyleLbl="fgShp" presStyleIdx="0" presStyleCnt="2"/>
      <dgm:spPr/>
    </dgm:pt>
    <dgm:pt modelId="{21EE17C6-5B71-4B52-8C71-BBA9A54F61D2}" type="pres">
      <dgm:prSet presAssocID="{1B1A4DFE-C8CE-477B-AA15-469A58635BFA}" presName="center2" presStyleLbl="fgShp" presStyleIdx="1" presStyleCnt="2"/>
      <dgm:spPr/>
    </dgm:pt>
  </dgm:ptLst>
  <dgm:cxnLst>
    <dgm:cxn modelId="{BFF44902-7128-4B55-ACC6-C159C31F9EBC}" srcId="{D615C3B2-A010-43CB-97F4-8C3026A0E6C1}" destId="{FEFFD553-5DC7-4002-AF45-C29FB3441A11}" srcOrd="1" destOrd="0" parTransId="{A7BB7533-A0CF-4529-873B-6A866C453DCC}" sibTransId="{EE244623-A6E7-4EE5-AFE2-4FCB0706DCC6}"/>
    <dgm:cxn modelId="{C843B705-BD59-4106-858A-62F1A6DF8ED1}" type="presOf" srcId="{1629CB22-63DC-4E2A-90EC-D779B52BD4E6}" destId="{3C49D4FA-C408-4D70-8D0B-12D534157B1E}" srcOrd="0" destOrd="0" presId="urn:microsoft.com/office/officeart/2005/8/layout/cycle4"/>
    <dgm:cxn modelId="{90ECCF09-000F-4D82-BC53-C7B9F7BC1EAC}" type="presOf" srcId="{ED6B0771-70B9-44E5-B12B-7B95AA64B3E4}" destId="{C913EFA3-4008-4C87-8149-378F11CF2F02}" srcOrd="0" destOrd="2" presId="urn:microsoft.com/office/officeart/2005/8/layout/cycle4"/>
    <dgm:cxn modelId="{B5DED00A-2F46-4401-8A34-FA9C6D26C909}" type="presOf" srcId="{B655BDB4-3E20-41F4-B941-F5F70B22740C}" destId="{106512E7-D73F-43E1-B1E6-8019191036C8}" srcOrd="1" destOrd="1" presId="urn:microsoft.com/office/officeart/2005/8/layout/cycle4"/>
    <dgm:cxn modelId="{DF93571E-3AFB-481C-81B5-A7A2AEEA4236}" srcId="{A00FA8EA-E035-494E-9973-D9F2CAB3AA7B}" destId="{886180A1-EBCE-40B4-AFFF-4D6134FBB6D2}" srcOrd="1" destOrd="0" parTransId="{CB1CF063-4BF6-4710-AA7C-FC9E5BE065B2}" sibTransId="{FE39A4FD-52AF-4183-9D5F-77D59E09C825}"/>
    <dgm:cxn modelId="{DB47E928-6824-49F2-AC3E-F28A85B9153F}" srcId="{E0698994-DDAF-41E0-8A88-42558D4707C7}" destId="{ABE0C101-797B-4C7A-AE84-4CCE9BCDE456}" srcOrd="1" destOrd="0" parTransId="{ECCEFEC1-19BA-4CA3-864F-3310CAA2D8BC}" sibTransId="{8DBB8BAE-2CE9-415B-8369-6A7B895AAD67}"/>
    <dgm:cxn modelId="{2DB3E634-6D49-4558-8BC6-C34F00244573}" srcId="{E0698994-DDAF-41E0-8A88-42558D4707C7}" destId="{2AA23345-C007-4B7E-8282-992531B2D659}" srcOrd="0" destOrd="0" parTransId="{CC758AA5-ACB4-43FC-8105-3FECC130214E}" sibTransId="{EE159EE0-15E4-4FD9-9891-0DC5926E4012}"/>
    <dgm:cxn modelId="{FA77BE37-50FE-47E5-8746-83616870B133}" type="presOf" srcId="{886180A1-EBCE-40B4-AFFF-4D6134FBB6D2}" destId="{C913EFA3-4008-4C87-8149-378F11CF2F02}" srcOrd="0" destOrd="1" presId="urn:microsoft.com/office/officeart/2005/8/layout/cycle4"/>
    <dgm:cxn modelId="{D438563E-5A23-4C68-AED6-573F50533414}" type="presOf" srcId="{ABE0C101-797B-4C7A-AE84-4CCE9BCDE456}" destId="{E46168CE-FD1E-4065-A900-1CE0B440CEBF}" srcOrd="0" destOrd="1" presId="urn:microsoft.com/office/officeart/2005/8/layout/cycle4"/>
    <dgm:cxn modelId="{EA955A42-8C8B-4566-AA19-9BF1258E867D}" srcId="{E0698994-DDAF-41E0-8A88-42558D4707C7}" destId="{20095B4E-E660-4BF0-8DB1-587160141612}" srcOrd="3" destOrd="0" parTransId="{D6CFD3BE-A501-4FCA-AFC8-DFC61A438758}" sibTransId="{2EFE7A41-B18E-47C9-8D25-465BAF800D7B}"/>
    <dgm:cxn modelId="{65001B43-AA9C-4737-AA58-93F2A74B90CE}" type="presOf" srcId="{2AF3378D-B1B8-499B-9679-793189D1FC15}" destId="{05D8CE43-34E8-4136-AA6B-7D2AFADF2D9B}" srcOrd="1" destOrd="2" presId="urn:microsoft.com/office/officeart/2005/8/layout/cycle4"/>
    <dgm:cxn modelId="{B2376D63-1FFE-4BEE-A274-A8725FBDA67A}" srcId="{813408BF-CEE3-408D-82C3-736FF524D7F5}" destId="{1629CB22-63DC-4E2A-90EC-D779B52BD4E6}" srcOrd="0" destOrd="0" parTransId="{1EDF412F-0635-4C60-B10B-5424327438FB}" sibTransId="{8CC3F4CF-BFA7-4A46-B320-1F66DE65A08E}"/>
    <dgm:cxn modelId="{428A9143-93F1-4CEC-AFF5-B24D4C2B7B26}" srcId="{1B1A4DFE-C8CE-477B-AA15-469A58635BFA}" destId="{E0698994-DDAF-41E0-8A88-42558D4707C7}" srcOrd="3" destOrd="0" parTransId="{31FD2B9E-0B32-4B12-BC02-70FE9ABD229B}" sibTransId="{7143888F-5CB0-4203-AA52-BFA56E654B64}"/>
    <dgm:cxn modelId="{0866B543-68E8-4A09-8C42-9950F34F347C}" srcId="{813408BF-CEE3-408D-82C3-736FF524D7F5}" destId="{B655BDB4-3E20-41F4-B941-F5F70B22740C}" srcOrd="1" destOrd="0" parTransId="{BC1AFE29-665A-4DB7-9B4B-0035D1ED6BD8}" sibTransId="{B1CC1C0D-ACDE-43EE-8404-7489F98614E5}"/>
    <dgm:cxn modelId="{C57A5A48-E635-4A97-B8BE-5194083391FC}" type="presOf" srcId="{3DD4E18F-FEB5-4474-83C4-E4660E443AA1}" destId="{DDFA2C14-CB60-4769-8206-4EFEFF8E2349}" srcOrd="1" destOrd="0" presId="urn:microsoft.com/office/officeart/2005/8/layout/cycle4"/>
    <dgm:cxn modelId="{E2591949-EBD1-42BD-9BC7-BD10E7343F3E}" type="presOf" srcId="{886180A1-EBCE-40B4-AFFF-4D6134FBB6D2}" destId="{DDFA2C14-CB60-4769-8206-4EFEFF8E2349}" srcOrd="1" destOrd="1" presId="urn:microsoft.com/office/officeart/2005/8/layout/cycle4"/>
    <dgm:cxn modelId="{C274F649-C0F0-401D-9D78-AD329F913599}" type="presOf" srcId="{2AF3378D-B1B8-499B-9679-793189D1FC15}" destId="{E46168CE-FD1E-4065-A900-1CE0B440CEBF}" srcOrd="0" destOrd="2" presId="urn:microsoft.com/office/officeart/2005/8/layout/cycle4"/>
    <dgm:cxn modelId="{0579846A-1141-4271-A2A2-C17F769C47ED}" type="presOf" srcId="{ABE0C101-797B-4C7A-AE84-4CCE9BCDE456}" destId="{05D8CE43-34E8-4136-AA6B-7D2AFADF2D9B}" srcOrd="1" destOrd="1" presId="urn:microsoft.com/office/officeart/2005/8/layout/cycle4"/>
    <dgm:cxn modelId="{AACC196C-947B-454B-B360-89A1294BFB59}" type="presOf" srcId="{D615C3B2-A010-43CB-97F4-8C3026A0E6C1}" destId="{093E49D1-C502-4364-A17A-03A85C68EA69}" srcOrd="0" destOrd="0" presId="urn:microsoft.com/office/officeart/2005/8/layout/cycle4"/>
    <dgm:cxn modelId="{0F362251-3829-45CE-9E70-1003FE9A2D22}" type="presOf" srcId="{3DD4E18F-FEB5-4474-83C4-E4660E443AA1}" destId="{C913EFA3-4008-4C87-8149-378F11CF2F02}" srcOrd="0" destOrd="0" presId="urn:microsoft.com/office/officeart/2005/8/layout/cycle4"/>
    <dgm:cxn modelId="{EE941B72-9D4B-45AF-A138-4729277750EB}" type="presOf" srcId="{F148B1D7-28A6-4B3A-9239-9F3F9525839C}" destId="{10954F02-340A-4442-A395-33CBD419F4EC}" srcOrd="1" destOrd="0" presId="urn:microsoft.com/office/officeart/2005/8/layout/cycle4"/>
    <dgm:cxn modelId="{F29FC077-C105-4919-B423-A206DD18DB7E}" srcId="{1B1A4DFE-C8CE-477B-AA15-469A58635BFA}" destId="{D615C3B2-A010-43CB-97F4-8C3026A0E6C1}" srcOrd="2" destOrd="0" parTransId="{B4B69EA2-6625-4377-A1B5-B870E1E3CB20}" sibTransId="{B88E3B70-4A7C-4BCF-8AF9-BD8433D10EA6}"/>
    <dgm:cxn modelId="{677C9659-D6D6-4952-B067-8978DC6C9A10}" srcId="{A00FA8EA-E035-494E-9973-D9F2CAB3AA7B}" destId="{3DD4E18F-FEB5-4474-83C4-E4660E443AA1}" srcOrd="0" destOrd="0" parTransId="{C02C15A7-1B05-4D33-9604-0E823357A99B}" sibTransId="{70305EAC-EEA3-409E-8055-47ED08679A3F}"/>
    <dgm:cxn modelId="{B8C75A88-4C89-4C1E-A0AD-C4AE4F74A85C}" srcId="{D615C3B2-A010-43CB-97F4-8C3026A0E6C1}" destId="{E546C359-FBCA-4359-9FAE-7080DEE830B4}" srcOrd="2" destOrd="0" parTransId="{480A57F7-711A-4B0E-9833-03776AC6FA2F}" sibTransId="{BEB2BAE7-1828-4513-9EF0-E5099D4CC51F}"/>
    <dgm:cxn modelId="{ED8E0597-7248-4429-A563-BA72D2FDDFE7}" type="presOf" srcId="{1629CB22-63DC-4E2A-90EC-D779B52BD4E6}" destId="{106512E7-D73F-43E1-B1E6-8019191036C8}" srcOrd="1" destOrd="0" presId="urn:microsoft.com/office/officeart/2005/8/layout/cycle4"/>
    <dgm:cxn modelId="{783AD5A4-A6AE-42B8-970A-11F8756541F3}" type="presOf" srcId="{ED6B0771-70B9-44E5-B12B-7B95AA64B3E4}" destId="{DDFA2C14-CB60-4769-8206-4EFEFF8E2349}" srcOrd="1" destOrd="2" presId="urn:microsoft.com/office/officeart/2005/8/layout/cycle4"/>
    <dgm:cxn modelId="{9CA81FAF-E4BE-4E1E-8F71-1EE893CDD58D}" srcId="{1B1A4DFE-C8CE-477B-AA15-469A58635BFA}" destId="{A00FA8EA-E035-494E-9973-D9F2CAB3AA7B}" srcOrd="0" destOrd="0" parTransId="{FB625878-F1BB-4D1B-B17F-938952E9A627}" sibTransId="{63CCA0DA-0CCD-48AB-867D-C21C37A7D7BB}"/>
    <dgm:cxn modelId="{426914B0-3677-46EF-8871-9F3866DFF5A5}" type="presOf" srcId="{FEFFD553-5DC7-4002-AF45-C29FB3441A11}" destId="{10954F02-340A-4442-A395-33CBD419F4EC}" srcOrd="1" destOrd="1" presId="urn:microsoft.com/office/officeart/2005/8/layout/cycle4"/>
    <dgm:cxn modelId="{7539B8B5-85C7-493F-AE07-CB1A76FC267D}" srcId="{E0698994-DDAF-41E0-8A88-42558D4707C7}" destId="{2AF3378D-B1B8-499B-9679-793189D1FC15}" srcOrd="2" destOrd="0" parTransId="{9FA34715-5BE4-4753-B98C-F9692785A121}" sibTransId="{4B8DA72B-B184-47B3-B42A-FF7745BD9575}"/>
    <dgm:cxn modelId="{933C6FB8-70C3-4221-BD95-DED577680C26}" type="presOf" srcId="{B655BDB4-3E20-41F4-B941-F5F70B22740C}" destId="{3C49D4FA-C408-4D70-8D0B-12D534157B1E}" srcOrd="0" destOrd="1" presId="urn:microsoft.com/office/officeart/2005/8/layout/cycle4"/>
    <dgm:cxn modelId="{D514D3BA-32AE-427C-936F-19706C1B6174}" type="presOf" srcId="{20095B4E-E660-4BF0-8DB1-587160141612}" destId="{E46168CE-FD1E-4065-A900-1CE0B440CEBF}" srcOrd="0" destOrd="3" presId="urn:microsoft.com/office/officeart/2005/8/layout/cycle4"/>
    <dgm:cxn modelId="{85A9D3BA-145A-4E66-9FB3-A277C93161FD}" type="presOf" srcId="{E0698994-DDAF-41E0-8A88-42558D4707C7}" destId="{44A527D1-F40D-428A-BE4B-3827DCFFB5B2}" srcOrd="0" destOrd="0" presId="urn:microsoft.com/office/officeart/2005/8/layout/cycle4"/>
    <dgm:cxn modelId="{586DB9BD-5FFE-4000-87A1-23936D25C770}" type="presOf" srcId="{20095B4E-E660-4BF0-8DB1-587160141612}" destId="{05D8CE43-34E8-4136-AA6B-7D2AFADF2D9B}" srcOrd="1" destOrd="3" presId="urn:microsoft.com/office/officeart/2005/8/layout/cycle4"/>
    <dgm:cxn modelId="{1C81C8BD-5413-44F4-9378-4F3FF822ABA6}" type="presOf" srcId="{E546C359-FBCA-4359-9FAE-7080DEE830B4}" destId="{10954F02-340A-4442-A395-33CBD419F4EC}" srcOrd="1" destOrd="2" presId="urn:microsoft.com/office/officeart/2005/8/layout/cycle4"/>
    <dgm:cxn modelId="{E99747C5-5AF3-4946-8A3B-093B45A93486}" srcId="{1B1A4DFE-C8CE-477B-AA15-469A58635BFA}" destId="{813408BF-CEE3-408D-82C3-736FF524D7F5}" srcOrd="1" destOrd="0" parTransId="{CDA629B9-67E9-4CCA-94CE-88C6ACEF53BD}" sibTransId="{9A68B58B-FCB9-478D-8DD0-60D4490F3E9D}"/>
    <dgm:cxn modelId="{3902B1C5-0D0F-4889-8D76-A8F008B916B7}" type="presOf" srcId="{813408BF-CEE3-408D-82C3-736FF524D7F5}" destId="{EDD00DF9-A320-483C-9CF5-615DD0621086}" srcOrd="0" destOrd="0" presId="urn:microsoft.com/office/officeart/2005/8/layout/cycle4"/>
    <dgm:cxn modelId="{927B58CF-CE6B-45A6-83A7-B64159813A29}" type="presOf" srcId="{F148B1D7-28A6-4B3A-9239-9F3F9525839C}" destId="{2AD76D93-41BB-4D4F-9BCE-21D9734CD2AD}" srcOrd="0" destOrd="0" presId="urn:microsoft.com/office/officeart/2005/8/layout/cycle4"/>
    <dgm:cxn modelId="{05B90DD1-4AF3-4FE3-B84E-A35BA4EE5C05}" type="presOf" srcId="{2AA23345-C007-4B7E-8282-992531B2D659}" destId="{E46168CE-FD1E-4065-A900-1CE0B440CEBF}" srcOrd="0" destOrd="0" presId="urn:microsoft.com/office/officeart/2005/8/layout/cycle4"/>
    <dgm:cxn modelId="{F51A43D7-F3F8-404B-9B92-FE2333BC2E4C}" srcId="{D615C3B2-A010-43CB-97F4-8C3026A0E6C1}" destId="{F148B1D7-28A6-4B3A-9239-9F3F9525839C}" srcOrd="0" destOrd="0" parTransId="{D7793E57-4619-4A2E-984C-41583432B59A}" sibTransId="{A9AEAD45-AA18-4094-9BE4-C19386BB32F9}"/>
    <dgm:cxn modelId="{6E56FFDC-C1A4-4F4B-9516-36A92F6AD3A5}" type="presOf" srcId="{2AA23345-C007-4B7E-8282-992531B2D659}" destId="{05D8CE43-34E8-4136-AA6B-7D2AFADF2D9B}" srcOrd="1" destOrd="0" presId="urn:microsoft.com/office/officeart/2005/8/layout/cycle4"/>
    <dgm:cxn modelId="{404F29EB-C856-4873-AD6A-B0B768F1F700}" type="presOf" srcId="{A00FA8EA-E035-494E-9973-D9F2CAB3AA7B}" destId="{A4075976-E5D2-4092-8029-9D3ACC79EFB4}" srcOrd="0" destOrd="0" presId="urn:microsoft.com/office/officeart/2005/8/layout/cycle4"/>
    <dgm:cxn modelId="{360F0AEC-F5BE-4351-BA25-E421753B2096}" type="presOf" srcId="{1B1A4DFE-C8CE-477B-AA15-469A58635BFA}" destId="{6A3B9B5A-4117-429E-ADEB-5A63F13BF8FE}" srcOrd="0" destOrd="0" presId="urn:microsoft.com/office/officeart/2005/8/layout/cycle4"/>
    <dgm:cxn modelId="{CCD1D9ED-973B-4D86-9DEE-B7D70271E19E}" type="presOf" srcId="{E546C359-FBCA-4359-9FAE-7080DEE830B4}" destId="{2AD76D93-41BB-4D4F-9BCE-21D9734CD2AD}" srcOrd="0" destOrd="2" presId="urn:microsoft.com/office/officeart/2005/8/layout/cycle4"/>
    <dgm:cxn modelId="{40E6E2F3-519F-4479-8EBE-82B90982FF33}" type="presOf" srcId="{FEFFD553-5DC7-4002-AF45-C29FB3441A11}" destId="{2AD76D93-41BB-4D4F-9BCE-21D9734CD2AD}" srcOrd="0" destOrd="1" presId="urn:microsoft.com/office/officeart/2005/8/layout/cycle4"/>
    <dgm:cxn modelId="{773BE6FC-E266-4C13-A779-94C3690172AB}" srcId="{A00FA8EA-E035-494E-9973-D9F2CAB3AA7B}" destId="{ED6B0771-70B9-44E5-B12B-7B95AA64B3E4}" srcOrd="2" destOrd="0" parTransId="{7EB9178F-4AD4-4325-9362-D876E37523BA}" sibTransId="{F6EB900C-FA2C-48CA-99E9-487A89029C2B}"/>
    <dgm:cxn modelId="{496DA0FB-5022-4220-BFCF-C741417E4A35}" type="presParOf" srcId="{6A3B9B5A-4117-429E-ADEB-5A63F13BF8FE}" destId="{C248B8FA-2EAE-421A-99EB-D1BE5F11D590}" srcOrd="0" destOrd="0" presId="urn:microsoft.com/office/officeart/2005/8/layout/cycle4"/>
    <dgm:cxn modelId="{7A8BF16A-DC28-4B60-B087-2AD86588BF13}" type="presParOf" srcId="{C248B8FA-2EAE-421A-99EB-D1BE5F11D590}" destId="{F14F3BDB-4A2A-47D6-82AA-1C90E7448631}" srcOrd="0" destOrd="0" presId="urn:microsoft.com/office/officeart/2005/8/layout/cycle4"/>
    <dgm:cxn modelId="{5DD643E8-BDA5-45CB-8DE4-2648A6DAC167}" type="presParOf" srcId="{F14F3BDB-4A2A-47D6-82AA-1C90E7448631}" destId="{C913EFA3-4008-4C87-8149-378F11CF2F02}" srcOrd="0" destOrd="0" presId="urn:microsoft.com/office/officeart/2005/8/layout/cycle4"/>
    <dgm:cxn modelId="{B3DB765F-C3E8-4B49-A571-45FDAA392E0F}" type="presParOf" srcId="{F14F3BDB-4A2A-47D6-82AA-1C90E7448631}" destId="{DDFA2C14-CB60-4769-8206-4EFEFF8E2349}" srcOrd="1" destOrd="0" presId="urn:microsoft.com/office/officeart/2005/8/layout/cycle4"/>
    <dgm:cxn modelId="{5EBA1962-C071-4F01-B118-B0CCF70AD61B}" type="presParOf" srcId="{C248B8FA-2EAE-421A-99EB-D1BE5F11D590}" destId="{D9424FC0-5F82-4B6E-9AFD-94E093A3D426}" srcOrd="1" destOrd="0" presId="urn:microsoft.com/office/officeart/2005/8/layout/cycle4"/>
    <dgm:cxn modelId="{2D464D06-6C8E-45C2-A001-611AA3CD57A5}" type="presParOf" srcId="{D9424FC0-5F82-4B6E-9AFD-94E093A3D426}" destId="{3C49D4FA-C408-4D70-8D0B-12D534157B1E}" srcOrd="0" destOrd="0" presId="urn:microsoft.com/office/officeart/2005/8/layout/cycle4"/>
    <dgm:cxn modelId="{CBFA9326-38E6-40FA-B951-F0D51FD8175D}" type="presParOf" srcId="{D9424FC0-5F82-4B6E-9AFD-94E093A3D426}" destId="{106512E7-D73F-43E1-B1E6-8019191036C8}" srcOrd="1" destOrd="0" presId="urn:microsoft.com/office/officeart/2005/8/layout/cycle4"/>
    <dgm:cxn modelId="{7BAC4EFE-9285-4EC3-B47C-CD5DC6D03875}" type="presParOf" srcId="{C248B8FA-2EAE-421A-99EB-D1BE5F11D590}" destId="{D46A6C59-BD5B-4245-AF5B-46D08833017A}" srcOrd="2" destOrd="0" presId="urn:microsoft.com/office/officeart/2005/8/layout/cycle4"/>
    <dgm:cxn modelId="{3CFF527D-D2C8-4915-BB3D-F4DA7318A1BB}" type="presParOf" srcId="{D46A6C59-BD5B-4245-AF5B-46D08833017A}" destId="{2AD76D93-41BB-4D4F-9BCE-21D9734CD2AD}" srcOrd="0" destOrd="0" presId="urn:microsoft.com/office/officeart/2005/8/layout/cycle4"/>
    <dgm:cxn modelId="{3E95A48E-5B68-4048-B556-CB0C03E5EA3C}" type="presParOf" srcId="{D46A6C59-BD5B-4245-AF5B-46D08833017A}" destId="{10954F02-340A-4442-A395-33CBD419F4EC}" srcOrd="1" destOrd="0" presId="urn:microsoft.com/office/officeart/2005/8/layout/cycle4"/>
    <dgm:cxn modelId="{28A54C9B-EC97-42C1-84AC-623FF3217E02}" type="presParOf" srcId="{C248B8FA-2EAE-421A-99EB-D1BE5F11D590}" destId="{86E44616-772F-46C6-9857-0071B18871A8}" srcOrd="3" destOrd="0" presId="urn:microsoft.com/office/officeart/2005/8/layout/cycle4"/>
    <dgm:cxn modelId="{3BA667A3-A006-4333-B69C-CF88DD0A05F0}" type="presParOf" srcId="{86E44616-772F-46C6-9857-0071B18871A8}" destId="{E46168CE-FD1E-4065-A900-1CE0B440CEBF}" srcOrd="0" destOrd="0" presId="urn:microsoft.com/office/officeart/2005/8/layout/cycle4"/>
    <dgm:cxn modelId="{ED2C94A1-F08E-49E1-B46E-9AD07AA5CE45}" type="presParOf" srcId="{86E44616-772F-46C6-9857-0071B18871A8}" destId="{05D8CE43-34E8-4136-AA6B-7D2AFADF2D9B}" srcOrd="1" destOrd="0" presId="urn:microsoft.com/office/officeart/2005/8/layout/cycle4"/>
    <dgm:cxn modelId="{A872364F-E4A8-4065-B3D4-00B9425F4BE2}" type="presParOf" srcId="{C248B8FA-2EAE-421A-99EB-D1BE5F11D590}" destId="{EDE03C92-A9BA-4827-A07B-53A8D5417668}" srcOrd="4" destOrd="0" presId="urn:microsoft.com/office/officeart/2005/8/layout/cycle4"/>
    <dgm:cxn modelId="{33875A56-8FE3-40F3-8373-9BA6E70CB4D4}" type="presParOf" srcId="{6A3B9B5A-4117-429E-ADEB-5A63F13BF8FE}" destId="{AD5783B9-88D6-48AC-803D-C606B88232EB}" srcOrd="1" destOrd="0" presId="urn:microsoft.com/office/officeart/2005/8/layout/cycle4"/>
    <dgm:cxn modelId="{F79DA326-CFBE-4288-BBC9-03C89D6C5ED8}" type="presParOf" srcId="{AD5783B9-88D6-48AC-803D-C606B88232EB}" destId="{A4075976-E5D2-4092-8029-9D3ACC79EFB4}" srcOrd="0" destOrd="0" presId="urn:microsoft.com/office/officeart/2005/8/layout/cycle4"/>
    <dgm:cxn modelId="{FD2C609E-4BC0-44E1-BCB5-C042AD4E3CA4}" type="presParOf" srcId="{AD5783B9-88D6-48AC-803D-C606B88232EB}" destId="{EDD00DF9-A320-483C-9CF5-615DD0621086}" srcOrd="1" destOrd="0" presId="urn:microsoft.com/office/officeart/2005/8/layout/cycle4"/>
    <dgm:cxn modelId="{12B4284D-779D-4E1F-8123-38357B03AFF4}" type="presParOf" srcId="{AD5783B9-88D6-48AC-803D-C606B88232EB}" destId="{093E49D1-C502-4364-A17A-03A85C68EA69}" srcOrd="2" destOrd="0" presId="urn:microsoft.com/office/officeart/2005/8/layout/cycle4"/>
    <dgm:cxn modelId="{E07505DD-4FE0-4D1D-8AF8-F4E20065FFEB}" type="presParOf" srcId="{AD5783B9-88D6-48AC-803D-C606B88232EB}" destId="{44A527D1-F40D-428A-BE4B-3827DCFFB5B2}" srcOrd="3" destOrd="0" presId="urn:microsoft.com/office/officeart/2005/8/layout/cycle4"/>
    <dgm:cxn modelId="{5A7FA483-46E7-4B55-8A2A-88C8D7AAD04F}" type="presParOf" srcId="{AD5783B9-88D6-48AC-803D-C606B88232EB}" destId="{D1D8223C-0A6F-4F66-AEAE-B2397CC232A6}" srcOrd="4" destOrd="0" presId="urn:microsoft.com/office/officeart/2005/8/layout/cycle4"/>
    <dgm:cxn modelId="{9A782BE7-40B8-4029-9DD3-A67D6CA5A39B}" type="presParOf" srcId="{6A3B9B5A-4117-429E-ADEB-5A63F13BF8FE}" destId="{15CB7174-1E2D-4666-9DA4-2862BA1AE774}" srcOrd="2" destOrd="0" presId="urn:microsoft.com/office/officeart/2005/8/layout/cycle4"/>
    <dgm:cxn modelId="{69EEDC96-CAD2-46BB-BE7E-1E65DAC00547}" type="presParOf" srcId="{6A3B9B5A-4117-429E-ADEB-5A63F13BF8FE}" destId="{21EE17C6-5B71-4B52-8C71-BBA9A54F61D2}"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CD8A8-ABAC-854F-B8F2-9D8EB4D157ED}">
      <dsp:nvSpPr>
        <dsp:cNvPr id="0" name=""/>
        <dsp:cNvSpPr/>
      </dsp:nvSpPr>
      <dsp:spPr>
        <a:xfrm>
          <a:off x="810648" y="1584"/>
          <a:ext cx="1930605" cy="965302"/>
        </a:xfrm>
        <a:prstGeom prst="roundRect">
          <a:avLst>
            <a:gd name="adj" fmla="val 10000"/>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a:t>Learning Objectives</a:t>
          </a:r>
        </a:p>
      </dsp:txBody>
      <dsp:txXfrm>
        <a:off x="838921" y="29857"/>
        <a:ext cx="1874059" cy="908756"/>
      </dsp:txXfrm>
    </dsp:sp>
    <dsp:sp modelId="{F570D64B-1602-4F45-90DB-829E421C61B6}">
      <dsp:nvSpPr>
        <dsp:cNvPr id="0" name=""/>
        <dsp:cNvSpPr/>
      </dsp:nvSpPr>
      <dsp:spPr>
        <a:xfrm>
          <a:off x="810648" y="1111682"/>
          <a:ext cx="1930605" cy="965302"/>
        </a:xfrm>
        <a:prstGeom prst="roundRect">
          <a:avLst>
            <a:gd name="adj" fmla="val 10000"/>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a:t>Background</a:t>
          </a:r>
        </a:p>
      </dsp:txBody>
      <dsp:txXfrm>
        <a:off x="838921" y="1139955"/>
        <a:ext cx="1874059" cy="908756"/>
      </dsp:txXfrm>
    </dsp:sp>
    <dsp:sp modelId="{2C90AE2C-0624-6948-BE48-B3DBF7B3EAB6}">
      <dsp:nvSpPr>
        <dsp:cNvPr id="0" name=""/>
        <dsp:cNvSpPr/>
      </dsp:nvSpPr>
      <dsp:spPr>
        <a:xfrm>
          <a:off x="810648" y="2221781"/>
          <a:ext cx="1930605" cy="965302"/>
        </a:xfrm>
        <a:prstGeom prst="roundRect">
          <a:avLst>
            <a:gd name="adj" fmla="val 10000"/>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a:t>My research</a:t>
          </a:r>
        </a:p>
      </dsp:txBody>
      <dsp:txXfrm>
        <a:off x="838921" y="2250054"/>
        <a:ext cx="1874059" cy="908756"/>
      </dsp:txXfrm>
    </dsp:sp>
    <dsp:sp modelId="{03C96D06-6443-C640-8460-19EA960E6718}">
      <dsp:nvSpPr>
        <dsp:cNvPr id="0" name=""/>
        <dsp:cNvSpPr/>
      </dsp:nvSpPr>
      <dsp:spPr>
        <a:xfrm rot="19457599">
          <a:off x="2651865" y="2410845"/>
          <a:ext cx="951019" cy="32124"/>
        </a:xfrm>
        <a:custGeom>
          <a:avLst/>
          <a:gdLst/>
          <a:ahLst/>
          <a:cxnLst/>
          <a:rect l="0" t="0" r="0" b="0"/>
          <a:pathLst>
            <a:path>
              <a:moveTo>
                <a:pt x="0" y="16062"/>
              </a:moveTo>
              <a:lnTo>
                <a:pt x="951019" y="16062"/>
              </a:lnTo>
            </a:path>
          </a:pathLst>
        </a:custGeom>
        <a:noFill/>
        <a:ln w="12700" cap="flat" cmpd="sng" algn="in">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3599" y="2403132"/>
        <a:ext cx="47550" cy="47550"/>
      </dsp:txXfrm>
    </dsp:sp>
    <dsp:sp modelId="{CAE924D8-4C22-FD4E-8D06-996DCD01F452}">
      <dsp:nvSpPr>
        <dsp:cNvPr id="0" name=""/>
        <dsp:cNvSpPr/>
      </dsp:nvSpPr>
      <dsp:spPr>
        <a:xfrm>
          <a:off x="3513496" y="1666731"/>
          <a:ext cx="1930605" cy="965302"/>
        </a:xfrm>
        <a:prstGeom prst="roundRect">
          <a:avLst>
            <a:gd name="adj" fmla="val 10000"/>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a:t>Methods</a:t>
          </a:r>
        </a:p>
      </dsp:txBody>
      <dsp:txXfrm>
        <a:off x="3541769" y="1695004"/>
        <a:ext cx="1874059" cy="908756"/>
      </dsp:txXfrm>
    </dsp:sp>
    <dsp:sp modelId="{DB85269B-7568-7D41-A97A-4E5A37A081B9}">
      <dsp:nvSpPr>
        <dsp:cNvPr id="0" name=""/>
        <dsp:cNvSpPr/>
      </dsp:nvSpPr>
      <dsp:spPr>
        <a:xfrm rot="2142401">
          <a:off x="2651865" y="2965895"/>
          <a:ext cx="951019" cy="32124"/>
        </a:xfrm>
        <a:custGeom>
          <a:avLst/>
          <a:gdLst/>
          <a:ahLst/>
          <a:cxnLst/>
          <a:rect l="0" t="0" r="0" b="0"/>
          <a:pathLst>
            <a:path>
              <a:moveTo>
                <a:pt x="0" y="16062"/>
              </a:moveTo>
              <a:lnTo>
                <a:pt x="951019" y="16062"/>
              </a:lnTo>
            </a:path>
          </a:pathLst>
        </a:custGeom>
        <a:noFill/>
        <a:ln w="12700" cap="flat" cmpd="sng" algn="in">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3599" y="2958181"/>
        <a:ext cx="47550" cy="47550"/>
      </dsp:txXfrm>
    </dsp:sp>
    <dsp:sp modelId="{E50CFA96-CA6F-D74D-AF1D-B11322894702}">
      <dsp:nvSpPr>
        <dsp:cNvPr id="0" name=""/>
        <dsp:cNvSpPr/>
      </dsp:nvSpPr>
      <dsp:spPr>
        <a:xfrm>
          <a:off x="3513496" y="2776830"/>
          <a:ext cx="1930605" cy="965302"/>
        </a:xfrm>
        <a:prstGeom prst="roundRect">
          <a:avLst>
            <a:gd name="adj" fmla="val 10000"/>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a:t>Results</a:t>
          </a:r>
        </a:p>
      </dsp:txBody>
      <dsp:txXfrm>
        <a:off x="3541769" y="2805103"/>
        <a:ext cx="1874059" cy="908756"/>
      </dsp:txXfrm>
    </dsp:sp>
    <dsp:sp modelId="{06AC355A-1B33-3E4B-9158-2E40E24634E2}">
      <dsp:nvSpPr>
        <dsp:cNvPr id="0" name=""/>
        <dsp:cNvSpPr/>
      </dsp:nvSpPr>
      <dsp:spPr>
        <a:xfrm>
          <a:off x="810648" y="3331879"/>
          <a:ext cx="1930605" cy="965302"/>
        </a:xfrm>
        <a:prstGeom prst="roundRect">
          <a:avLst>
            <a:gd name="adj" fmla="val 10000"/>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a:t>Discussion</a:t>
          </a:r>
        </a:p>
      </dsp:txBody>
      <dsp:txXfrm>
        <a:off x="838921" y="3360152"/>
        <a:ext cx="1874059" cy="908756"/>
      </dsp:txXfrm>
    </dsp:sp>
    <dsp:sp modelId="{E14078CB-E387-6643-BB01-1DC582366C7D}">
      <dsp:nvSpPr>
        <dsp:cNvPr id="0" name=""/>
        <dsp:cNvSpPr/>
      </dsp:nvSpPr>
      <dsp:spPr>
        <a:xfrm>
          <a:off x="810648" y="4441977"/>
          <a:ext cx="1930605" cy="965302"/>
        </a:xfrm>
        <a:prstGeom prst="roundRect">
          <a:avLst>
            <a:gd name="adj" fmla="val 10000"/>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a:t>Research Implications</a:t>
          </a:r>
        </a:p>
      </dsp:txBody>
      <dsp:txXfrm>
        <a:off x="838921" y="4470250"/>
        <a:ext cx="1874059" cy="908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1AC20-F4F7-A14F-A903-71075B5FEE4B}">
      <dsp:nvSpPr>
        <dsp:cNvPr id="0" name=""/>
        <dsp:cNvSpPr/>
      </dsp:nvSpPr>
      <dsp:spPr>
        <a:xfrm>
          <a:off x="278944" y="1089032"/>
          <a:ext cx="1947259" cy="1565142"/>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41275">
          <a:solidFill>
            <a:srgbClr val="FF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9B60D83-6C54-1F41-8F4F-76D5A3916059}">
      <dsp:nvSpPr>
        <dsp:cNvPr id="0" name=""/>
        <dsp:cNvSpPr/>
      </dsp:nvSpPr>
      <dsp:spPr>
        <a:xfrm>
          <a:off x="5242" y="2731014"/>
          <a:ext cx="2494663" cy="92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0" numCol="1" spcCol="1270" anchor="t" anchorCtr="0">
          <a:noAutofit/>
        </a:bodyPr>
        <a:lstStyle/>
        <a:p>
          <a:pPr marL="0" lvl="0" indent="0" algn="ctr" defTabSz="1111250">
            <a:lnSpc>
              <a:spcPct val="90000"/>
            </a:lnSpc>
            <a:spcBef>
              <a:spcPct val="0"/>
            </a:spcBef>
            <a:spcAft>
              <a:spcPct val="35000"/>
            </a:spcAft>
            <a:buNone/>
          </a:pPr>
          <a:r>
            <a:rPr lang="en-US" sz="2500" kern="1200" dirty="0"/>
            <a:t>PT Framework &amp; Consolidation of Fundamentals</a:t>
          </a:r>
        </a:p>
      </dsp:txBody>
      <dsp:txXfrm>
        <a:off x="5242" y="2731014"/>
        <a:ext cx="2494663" cy="925519"/>
      </dsp:txXfrm>
    </dsp:sp>
    <dsp:sp modelId="{D615E1F6-52DF-5345-8EF5-924838F0689C}">
      <dsp:nvSpPr>
        <dsp:cNvPr id="0" name=""/>
        <dsp:cNvSpPr/>
      </dsp:nvSpPr>
      <dsp:spPr>
        <a:xfrm>
          <a:off x="2813115" y="1083772"/>
          <a:ext cx="2367385" cy="1586181"/>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a:ln w="47625">
          <a:solidFill>
            <a:srgbClr val="FF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6BC3331-CA46-7141-A503-23CD8964ADEF}">
      <dsp:nvSpPr>
        <dsp:cNvPr id="0" name=""/>
        <dsp:cNvSpPr/>
      </dsp:nvSpPr>
      <dsp:spPr>
        <a:xfrm>
          <a:off x="2749476" y="2736274"/>
          <a:ext cx="2494663" cy="92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marL="0" lvl="0" indent="0" algn="ctr" defTabSz="1200150">
            <a:lnSpc>
              <a:spcPct val="90000"/>
            </a:lnSpc>
            <a:spcBef>
              <a:spcPct val="0"/>
            </a:spcBef>
            <a:spcAft>
              <a:spcPct val="35000"/>
            </a:spcAft>
            <a:buNone/>
          </a:pPr>
          <a:r>
            <a:rPr lang="en-US" sz="2700" kern="1200" dirty="0"/>
            <a:t>Clinical Internship 1</a:t>
          </a:r>
        </a:p>
      </dsp:txBody>
      <dsp:txXfrm>
        <a:off x="2749476" y="2736274"/>
        <a:ext cx="2494663" cy="925519"/>
      </dsp:txXfrm>
    </dsp:sp>
    <dsp:sp modelId="{2ECD56BB-5C7C-2941-BD25-B7BE2D236E2F}">
      <dsp:nvSpPr>
        <dsp:cNvPr id="0" name=""/>
        <dsp:cNvSpPr/>
      </dsp:nvSpPr>
      <dsp:spPr>
        <a:xfrm>
          <a:off x="5698023" y="1149328"/>
          <a:ext cx="2152694" cy="1644071"/>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98000" r="-98000"/>
          </a:stretch>
        </a:blipFill>
        <a:ln w="47625">
          <a:solidFill>
            <a:srgbClr val="FF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0A5A8B0-D4E4-E843-B59B-A33BDBAFB64C}">
      <dsp:nvSpPr>
        <dsp:cNvPr id="0" name=""/>
        <dsp:cNvSpPr/>
      </dsp:nvSpPr>
      <dsp:spPr>
        <a:xfrm>
          <a:off x="5507555" y="2903143"/>
          <a:ext cx="2494663" cy="92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marL="0" lvl="0" indent="0" algn="ctr" defTabSz="1200150">
            <a:lnSpc>
              <a:spcPct val="90000"/>
            </a:lnSpc>
            <a:spcBef>
              <a:spcPct val="0"/>
            </a:spcBef>
            <a:spcAft>
              <a:spcPct val="35000"/>
            </a:spcAft>
            <a:buNone/>
          </a:pPr>
          <a:r>
            <a:rPr lang="en-US" sz="2700" kern="1200" dirty="0"/>
            <a:t>Integrated PT Practice</a:t>
          </a:r>
        </a:p>
      </dsp:txBody>
      <dsp:txXfrm>
        <a:off x="5507555" y="2903143"/>
        <a:ext cx="2494663" cy="925519"/>
      </dsp:txXfrm>
    </dsp:sp>
    <dsp:sp modelId="{DEAD59DB-9AA4-EE43-98A4-47275682F9AE}">
      <dsp:nvSpPr>
        <dsp:cNvPr id="0" name=""/>
        <dsp:cNvSpPr/>
      </dsp:nvSpPr>
      <dsp:spPr>
        <a:xfrm>
          <a:off x="8295795" y="1104987"/>
          <a:ext cx="2323529" cy="1669080"/>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7000" b="-17000"/>
          </a:stretch>
        </a:blipFill>
        <a:ln w="47625">
          <a:solidFill>
            <a:srgbClr val="FF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A63C508-FC43-2F49-B6C3-7FE81A2119D9}">
      <dsp:nvSpPr>
        <dsp:cNvPr id="0" name=""/>
        <dsp:cNvSpPr/>
      </dsp:nvSpPr>
      <dsp:spPr>
        <a:xfrm>
          <a:off x="8243186" y="2982085"/>
          <a:ext cx="2494663" cy="92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marL="0" lvl="0" indent="0" algn="ctr" defTabSz="1200150">
            <a:lnSpc>
              <a:spcPct val="90000"/>
            </a:lnSpc>
            <a:spcBef>
              <a:spcPct val="0"/>
            </a:spcBef>
            <a:spcAft>
              <a:spcPct val="35000"/>
            </a:spcAft>
            <a:buNone/>
          </a:pPr>
          <a:r>
            <a:rPr lang="en-US" sz="2700" kern="1200" dirty="0"/>
            <a:t>Clinical Internship II</a:t>
          </a:r>
        </a:p>
      </dsp:txBody>
      <dsp:txXfrm>
        <a:off x="8243186" y="2982085"/>
        <a:ext cx="2494663" cy="925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76D93-41BB-4D4F-9BCE-21D9734CD2AD}">
      <dsp:nvSpPr>
        <dsp:cNvPr id="0" name=""/>
        <dsp:cNvSpPr/>
      </dsp:nvSpPr>
      <dsp:spPr>
        <a:xfrm>
          <a:off x="4522075" y="3527876"/>
          <a:ext cx="3984025" cy="1660176"/>
        </a:xfrm>
        <a:prstGeom prst="roundRect">
          <a:avLst>
            <a:gd name="adj" fmla="val 10000"/>
          </a:avLst>
        </a:prstGeom>
        <a:solidFill>
          <a:schemeClr val="lt1">
            <a:alpha val="90000"/>
            <a:hueOff val="0"/>
            <a:satOff val="0"/>
            <a:lumOff val="0"/>
            <a:alphaOff val="0"/>
          </a:schemeClr>
        </a:solidFill>
        <a:ln w="57150" cap="flat" cmpd="sng" algn="in">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540000" lvl="1" indent="-171450" algn="l" defTabSz="711200">
            <a:lnSpc>
              <a:spcPct val="90000"/>
            </a:lnSpc>
            <a:spcBef>
              <a:spcPct val="0"/>
            </a:spcBef>
            <a:spcAft>
              <a:spcPct val="15000"/>
            </a:spcAft>
            <a:buChar char="•"/>
          </a:pPr>
          <a:endParaRPr lang="en-US" sz="1600" kern="1200" dirty="0"/>
        </a:p>
        <a:p>
          <a:pPr marL="180000" lvl="1" indent="-171450" algn="l" defTabSz="800100">
            <a:lnSpc>
              <a:spcPct val="90000"/>
            </a:lnSpc>
            <a:spcBef>
              <a:spcPct val="0"/>
            </a:spcBef>
            <a:spcAft>
              <a:spcPct val="15000"/>
            </a:spcAft>
            <a:buChar char="•"/>
          </a:pPr>
          <a:r>
            <a:rPr lang="en-US" sz="1800" b="1" kern="1200" dirty="0">
              <a:solidFill>
                <a:schemeClr val="tx1"/>
              </a:solidFill>
            </a:rPr>
            <a:t>Patient confidentiality</a:t>
          </a:r>
          <a:endParaRPr lang="en-US" sz="1800" kern="1200" dirty="0">
            <a:solidFill>
              <a:schemeClr val="tx1"/>
            </a:solidFill>
          </a:endParaRPr>
        </a:p>
        <a:p>
          <a:pPr marL="180000" lvl="1" indent="-171450" algn="l" defTabSz="800100">
            <a:lnSpc>
              <a:spcPct val="90000"/>
            </a:lnSpc>
            <a:spcBef>
              <a:spcPct val="0"/>
            </a:spcBef>
            <a:spcAft>
              <a:spcPct val="15000"/>
            </a:spcAft>
            <a:buChar char="•"/>
          </a:pPr>
          <a:r>
            <a:rPr lang="en-US" sz="1800" b="1" kern="1200" dirty="0">
              <a:solidFill>
                <a:schemeClr val="tx1"/>
              </a:solidFill>
            </a:rPr>
            <a:t>Inter-professional Respect </a:t>
          </a:r>
        </a:p>
      </dsp:txBody>
      <dsp:txXfrm>
        <a:off x="5753752" y="3979389"/>
        <a:ext cx="2715879" cy="1172194"/>
      </dsp:txXfrm>
    </dsp:sp>
    <dsp:sp modelId="{E46168CE-FD1E-4065-A900-1CE0B440CEBF}">
      <dsp:nvSpPr>
        <dsp:cNvPr id="0" name=""/>
        <dsp:cNvSpPr/>
      </dsp:nvSpPr>
      <dsp:spPr>
        <a:xfrm>
          <a:off x="340505" y="3527876"/>
          <a:ext cx="3984025" cy="1660176"/>
        </a:xfrm>
        <a:prstGeom prst="roundRect">
          <a:avLst>
            <a:gd name="adj" fmla="val 10000"/>
          </a:avLst>
        </a:prstGeom>
        <a:solidFill>
          <a:schemeClr val="lt1">
            <a:alpha val="90000"/>
            <a:hueOff val="0"/>
            <a:satOff val="0"/>
            <a:lumOff val="0"/>
            <a:alphaOff val="0"/>
          </a:schemeClr>
        </a:solidFill>
        <a:ln w="57150" cap="flat" cmpd="sng" algn="in">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solidFill>
                <a:schemeClr val="tx1"/>
              </a:solidFill>
            </a:rPr>
            <a:t>Communication</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US" sz="1800" b="1" kern="1200" dirty="0">
              <a:solidFill>
                <a:schemeClr val="tx1"/>
              </a:solidFill>
            </a:rPr>
            <a:t>Confidence </a:t>
          </a:r>
        </a:p>
        <a:p>
          <a:pPr marL="171450" lvl="1" indent="-171450" algn="l" defTabSz="800100">
            <a:lnSpc>
              <a:spcPct val="90000"/>
            </a:lnSpc>
            <a:spcBef>
              <a:spcPct val="0"/>
            </a:spcBef>
            <a:spcAft>
              <a:spcPct val="15000"/>
            </a:spcAft>
            <a:buChar char="•"/>
          </a:pPr>
          <a:r>
            <a:rPr lang="en-US" sz="1800" b="1" kern="1200" dirty="0">
              <a:solidFill>
                <a:schemeClr val="tx1"/>
              </a:solidFill>
            </a:rPr>
            <a:t>Time management</a:t>
          </a:r>
        </a:p>
        <a:p>
          <a:pPr marL="171450" lvl="1" indent="-171450" algn="l" defTabSz="800100">
            <a:lnSpc>
              <a:spcPct val="90000"/>
            </a:lnSpc>
            <a:spcBef>
              <a:spcPct val="0"/>
            </a:spcBef>
            <a:spcAft>
              <a:spcPts val="600"/>
            </a:spcAft>
            <a:buChar char="•"/>
          </a:pPr>
          <a:r>
            <a:rPr lang="en-US" sz="1800" b="1" kern="1200" dirty="0">
              <a:solidFill>
                <a:schemeClr val="tx1"/>
              </a:solidFill>
            </a:rPr>
            <a:t>Patient safety</a:t>
          </a:r>
          <a:endParaRPr lang="en-US" sz="1800" kern="1200" dirty="0">
            <a:solidFill>
              <a:schemeClr val="tx1"/>
            </a:solidFill>
          </a:endParaRPr>
        </a:p>
      </dsp:txBody>
      <dsp:txXfrm>
        <a:off x="376974" y="3979389"/>
        <a:ext cx="2715879" cy="1172194"/>
      </dsp:txXfrm>
    </dsp:sp>
    <dsp:sp modelId="{3C49D4FA-C408-4D70-8D0B-12D534157B1E}">
      <dsp:nvSpPr>
        <dsp:cNvPr id="0" name=""/>
        <dsp:cNvSpPr/>
      </dsp:nvSpPr>
      <dsp:spPr>
        <a:xfrm>
          <a:off x="4423301" y="0"/>
          <a:ext cx="3984025" cy="1660176"/>
        </a:xfrm>
        <a:prstGeom prst="roundRect">
          <a:avLst>
            <a:gd name="adj" fmla="val 10000"/>
          </a:avLst>
        </a:prstGeom>
        <a:solidFill>
          <a:schemeClr val="lt1">
            <a:alpha val="90000"/>
            <a:hueOff val="0"/>
            <a:satOff val="0"/>
            <a:lumOff val="0"/>
            <a:alphaOff val="0"/>
          </a:schemeClr>
        </a:solidFill>
        <a:ln w="57150" cap="flat" cmpd="sng" algn="in">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solidFill>
                <a:schemeClr val="tx1"/>
              </a:solidFill>
            </a:rPr>
            <a:t>Subjective assessment</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US" sz="1800" b="1" kern="1200" dirty="0">
              <a:solidFill>
                <a:schemeClr val="tx1"/>
              </a:solidFill>
            </a:rPr>
            <a:t>Treatment delivery </a:t>
          </a:r>
        </a:p>
      </dsp:txBody>
      <dsp:txXfrm>
        <a:off x="5654978" y="36469"/>
        <a:ext cx="2715879" cy="1172194"/>
      </dsp:txXfrm>
    </dsp:sp>
    <dsp:sp modelId="{C913EFA3-4008-4C87-8149-378F11CF2F02}">
      <dsp:nvSpPr>
        <dsp:cNvPr id="0" name=""/>
        <dsp:cNvSpPr/>
      </dsp:nvSpPr>
      <dsp:spPr>
        <a:xfrm>
          <a:off x="340505" y="0"/>
          <a:ext cx="3984025" cy="1660176"/>
        </a:xfrm>
        <a:prstGeom prst="roundRect">
          <a:avLst>
            <a:gd name="adj" fmla="val 10000"/>
          </a:avLst>
        </a:prstGeom>
        <a:solidFill>
          <a:schemeClr val="lt1">
            <a:alpha val="90000"/>
            <a:hueOff val="0"/>
            <a:satOff val="0"/>
            <a:lumOff val="0"/>
            <a:alphaOff val="0"/>
          </a:schemeClr>
        </a:solidFill>
        <a:ln w="57150" cap="flat" cmpd="sng" algn="in">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solidFill>
                <a:schemeClr val="tx1"/>
              </a:solidFill>
            </a:rPr>
            <a:t>Objective assessment</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US" sz="1800" b="1" kern="1200" dirty="0">
              <a:solidFill>
                <a:schemeClr val="tx1"/>
              </a:solidFill>
            </a:rPr>
            <a:t>Setting of SMART goals </a:t>
          </a:r>
        </a:p>
        <a:p>
          <a:pPr marL="171450" lvl="1" indent="-171450" algn="l" defTabSz="800100">
            <a:lnSpc>
              <a:spcPct val="90000"/>
            </a:lnSpc>
            <a:spcBef>
              <a:spcPct val="0"/>
            </a:spcBef>
            <a:spcAft>
              <a:spcPct val="15000"/>
            </a:spcAft>
            <a:buChar char="•"/>
          </a:pPr>
          <a:r>
            <a:rPr lang="en-US" sz="1800" b="1" kern="1200" dirty="0">
              <a:solidFill>
                <a:schemeClr val="tx1"/>
              </a:solidFill>
            </a:rPr>
            <a:t>Clinical reasoning</a:t>
          </a:r>
        </a:p>
      </dsp:txBody>
      <dsp:txXfrm>
        <a:off x="376974" y="36469"/>
        <a:ext cx="2715879" cy="1172194"/>
      </dsp:txXfrm>
    </dsp:sp>
    <dsp:sp modelId="{A4075976-E5D2-4092-8029-9D3ACC79EFB4}">
      <dsp:nvSpPr>
        <dsp:cNvPr id="0" name=""/>
        <dsp:cNvSpPr/>
      </dsp:nvSpPr>
      <dsp:spPr>
        <a:xfrm>
          <a:off x="2124995" y="295719"/>
          <a:ext cx="2246426" cy="2246426"/>
        </a:xfrm>
        <a:prstGeom prst="pieWedge">
          <a:avLst/>
        </a:prstGeom>
        <a:solidFill>
          <a:srgbClr val="DF0F41"/>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Professional Practice</a:t>
          </a:r>
        </a:p>
      </dsp:txBody>
      <dsp:txXfrm>
        <a:off x="2782958" y="953682"/>
        <a:ext cx="1588463" cy="1588463"/>
      </dsp:txXfrm>
    </dsp:sp>
    <dsp:sp modelId="{EDD00DF9-A320-483C-9CF5-615DD0621086}">
      <dsp:nvSpPr>
        <dsp:cNvPr id="0" name=""/>
        <dsp:cNvSpPr/>
      </dsp:nvSpPr>
      <dsp:spPr>
        <a:xfrm rot="5400000">
          <a:off x="4475183" y="295719"/>
          <a:ext cx="2246426" cy="2246426"/>
        </a:xfrm>
        <a:prstGeom prst="pieWedge">
          <a:avLst/>
        </a:prstGeom>
        <a:solidFill>
          <a:srgbClr val="0070C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Professional Practice</a:t>
          </a:r>
        </a:p>
      </dsp:txBody>
      <dsp:txXfrm rot="-5400000">
        <a:off x="4475183" y="953682"/>
        <a:ext cx="1588463" cy="1588463"/>
      </dsp:txXfrm>
    </dsp:sp>
    <dsp:sp modelId="{093E49D1-C502-4364-A17A-03A85C68EA69}">
      <dsp:nvSpPr>
        <dsp:cNvPr id="0" name=""/>
        <dsp:cNvSpPr/>
      </dsp:nvSpPr>
      <dsp:spPr>
        <a:xfrm rot="10800000">
          <a:off x="4475183" y="2645907"/>
          <a:ext cx="2246426" cy="2246426"/>
        </a:xfrm>
        <a:prstGeom prst="pieWedge">
          <a:avLst/>
        </a:prstGeom>
        <a:solidFill>
          <a:srgbClr val="0070C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Professional Conduct</a:t>
          </a:r>
        </a:p>
      </dsp:txBody>
      <dsp:txXfrm rot="10800000">
        <a:off x="4475183" y="2645907"/>
        <a:ext cx="1588463" cy="1588463"/>
      </dsp:txXfrm>
    </dsp:sp>
    <dsp:sp modelId="{44A527D1-F40D-428A-BE4B-3827DCFFB5B2}">
      <dsp:nvSpPr>
        <dsp:cNvPr id="0" name=""/>
        <dsp:cNvSpPr/>
      </dsp:nvSpPr>
      <dsp:spPr>
        <a:xfrm rot="16200000">
          <a:off x="2124995" y="2645907"/>
          <a:ext cx="2246426" cy="2246426"/>
        </a:xfrm>
        <a:prstGeom prst="pieWedge">
          <a:avLst/>
        </a:prstGeom>
        <a:solidFill>
          <a:srgbClr val="DF0F41"/>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Professional Conduct</a:t>
          </a:r>
        </a:p>
      </dsp:txBody>
      <dsp:txXfrm rot="5400000">
        <a:off x="2782958" y="2645907"/>
        <a:ext cx="1588463" cy="1588463"/>
      </dsp:txXfrm>
    </dsp:sp>
    <dsp:sp modelId="{15CB7174-1E2D-4666-9DA4-2862BA1AE774}">
      <dsp:nvSpPr>
        <dsp:cNvPr id="0" name=""/>
        <dsp:cNvSpPr/>
      </dsp:nvSpPr>
      <dsp:spPr>
        <a:xfrm>
          <a:off x="4035496" y="2127101"/>
          <a:ext cx="775613" cy="674446"/>
        </a:xfrm>
        <a:prstGeom prst="circularArrow">
          <a:avLst/>
        </a:prstGeom>
        <a:solidFill>
          <a:schemeClr val="accent1">
            <a:tint val="6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EE17C6-5B71-4B52-8C71-BBA9A54F61D2}">
      <dsp:nvSpPr>
        <dsp:cNvPr id="0" name=""/>
        <dsp:cNvSpPr/>
      </dsp:nvSpPr>
      <dsp:spPr>
        <a:xfrm rot="10800000">
          <a:off x="4035496" y="2386504"/>
          <a:ext cx="775613" cy="674446"/>
        </a:xfrm>
        <a:prstGeom prst="circularArrow">
          <a:avLst/>
        </a:prstGeom>
        <a:solidFill>
          <a:schemeClr val="accent1">
            <a:tint val="6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C727F9-6143-BF4C-8DB8-DEC3C8098D75}" type="datetimeFigureOut">
              <a:rPr lang="en-US" smtClean="0"/>
              <a:t>4/24/2018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6FC3F-E0F4-B643-AD5A-F3E27A3EA7F8}" type="slidenum">
              <a:rPr lang="en-US" smtClean="0"/>
              <a:t>‹#›</a:t>
            </a:fld>
            <a:endParaRPr lang="en-US"/>
          </a:p>
        </p:txBody>
      </p:sp>
    </p:spTree>
    <p:extLst>
      <p:ext uri="{BB962C8B-B14F-4D97-AF65-F5344CB8AC3E}">
        <p14:creationId xmlns:p14="http://schemas.microsoft.com/office/powerpoint/2010/main" val="464258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B278EAF-44FB-49F3-8EF7-09EA5AE8DB4C}" type="slidenum">
              <a:rPr lang="en-CA" smtClean="0"/>
              <a:t>1</a:t>
            </a:fld>
            <a:endParaRPr lang="en-CA"/>
          </a:p>
        </p:txBody>
      </p:sp>
    </p:spTree>
    <p:extLst>
      <p:ext uri="{BB962C8B-B14F-4D97-AF65-F5344CB8AC3E}">
        <p14:creationId xmlns:p14="http://schemas.microsoft.com/office/powerpoint/2010/main" val="2780211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3</a:t>
            </a:r>
            <a:r>
              <a:rPr lang="en-CA" baseline="30000" dirty="0"/>
              <a:t>rd</a:t>
            </a:r>
            <a:r>
              <a:rPr lang="en-CA" dirty="0"/>
              <a:t>, 4</a:t>
            </a:r>
            <a:r>
              <a:rPr lang="en-CA" baseline="30000" dirty="0"/>
              <a:t>th</a:t>
            </a:r>
            <a:r>
              <a:rPr lang="en-CA" dirty="0"/>
              <a:t> and 5</a:t>
            </a:r>
            <a:r>
              <a:rPr lang="en-CA" baseline="30000" dirty="0"/>
              <a:t>th</a:t>
            </a:r>
            <a:r>
              <a:rPr lang="en-CA" dirty="0"/>
              <a:t> cohort are the cohorts we had ACP data on. </a:t>
            </a:r>
          </a:p>
          <a:p>
            <a:endParaRPr lang="en-US" dirty="0"/>
          </a:p>
        </p:txBody>
      </p:sp>
      <p:sp>
        <p:nvSpPr>
          <p:cNvPr id="4" name="Slide Number Placeholder 3"/>
          <p:cNvSpPr>
            <a:spLocks noGrp="1"/>
          </p:cNvSpPr>
          <p:nvPr>
            <p:ph type="sldNum" sz="quarter" idx="10"/>
          </p:nvPr>
        </p:nvSpPr>
        <p:spPr/>
        <p:txBody>
          <a:bodyPr/>
          <a:lstStyle/>
          <a:p>
            <a:fld id="{0086FC3F-E0F4-B643-AD5A-F3E27A3EA7F8}" type="slidenum">
              <a:rPr lang="en-US" smtClean="0"/>
              <a:t>12</a:t>
            </a:fld>
            <a:endParaRPr lang="en-US"/>
          </a:p>
        </p:txBody>
      </p:sp>
    </p:spTree>
    <p:extLst>
      <p:ext uri="{BB962C8B-B14F-4D97-AF65-F5344CB8AC3E}">
        <p14:creationId xmlns:p14="http://schemas.microsoft.com/office/powerpoint/2010/main" val="3165809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86FC3F-E0F4-B643-AD5A-F3E27A3EA7F8}" type="slidenum">
              <a:rPr lang="en-US" smtClean="0"/>
              <a:t>13</a:t>
            </a:fld>
            <a:endParaRPr lang="en-US"/>
          </a:p>
        </p:txBody>
      </p:sp>
    </p:spTree>
    <p:extLst>
      <p:ext uri="{BB962C8B-B14F-4D97-AF65-F5344CB8AC3E}">
        <p14:creationId xmlns:p14="http://schemas.microsoft.com/office/powerpoint/2010/main" val="2790741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3</a:t>
            </a:r>
            <a:r>
              <a:rPr lang="en-CA" baseline="30000" dirty="0"/>
              <a:t>rd</a:t>
            </a:r>
            <a:r>
              <a:rPr lang="en-CA" dirty="0"/>
              <a:t>, 4</a:t>
            </a:r>
            <a:r>
              <a:rPr lang="en-CA" baseline="30000" dirty="0"/>
              <a:t>th</a:t>
            </a:r>
            <a:r>
              <a:rPr lang="en-CA" dirty="0"/>
              <a:t> and 5</a:t>
            </a:r>
            <a:r>
              <a:rPr lang="en-CA" baseline="30000" dirty="0"/>
              <a:t>th</a:t>
            </a:r>
            <a:r>
              <a:rPr lang="en-CA" dirty="0"/>
              <a:t> cohort are the cohorts we had ACP data on. </a:t>
            </a:r>
          </a:p>
        </p:txBody>
      </p:sp>
      <p:sp>
        <p:nvSpPr>
          <p:cNvPr id="4" name="Slide Number Placeholder 3"/>
          <p:cNvSpPr>
            <a:spLocks noGrp="1"/>
          </p:cNvSpPr>
          <p:nvPr>
            <p:ph type="sldNum" sz="quarter" idx="10"/>
          </p:nvPr>
        </p:nvSpPr>
        <p:spPr/>
        <p:txBody>
          <a:bodyPr/>
          <a:lstStyle/>
          <a:p>
            <a:fld id="{CB278EAF-44FB-49F3-8EF7-09EA5AE8DB4C}" type="slidenum">
              <a:rPr lang="en-CA" smtClean="0"/>
              <a:t>14</a:t>
            </a:fld>
            <a:endParaRPr lang="en-CA"/>
          </a:p>
        </p:txBody>
      </p:sp>
    </p:spTree>
    <p:extLst>
      <p:ext uri="{BB962C8B-B14F-4D97-AF65-F5344CB8AC3E}">
        <p14:creationId xmlns:p14="http://schemas.microsoft.com/office/powerpoint/2010/main" val="4204201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Only the ACP scores of the </a:t>
            </a:r>
            <a:r>
              <a:rPr lang="en-CA" sz="1200" i="1" kern="1200" dirty="0">
                <a:solidFill>
                  <a:schemeClr val="tx1"/>
                </a:solidFill>
                <a:effectLst/>
                <a:latin typeface="+mn-lt"/>
                <a:ea typeface="+mn-ea"/>
                <a:cs typeface="+mn-cs"/>
              </a:rPr>
              <a:t>learners </a:t>
            </a:r>
            <a:r>
              <a:rPr lang="en-CA" sz="1200" kern="1200" dirty="0">
                <a:solidFill>
                  <a:schemeClr val="tx1"/>
                </a:solidFill>
                <a:effectLst/>
                <a:latin typeface="+mn-lt"/>
                <a:ea typeface="+mn-ea"/>
                <a:cs typeface="+mn-cs"/>
              </a:rPr>
              <a:t>in the 4th and 5th cohort were included in the present study because they are the only OIEPB cohorts that used the final version of the ACP rating system for assigning scores. </a:t>
            </a:r>
            <a:endParaRPr lang="en-CA" dirty="0"/>
          </a:p>
        </p:txBody>
      </p:sp>
      <p:sp>
        <p:nvSpPr>
          <p:cNvPr id="4" name="Slide Number Placeholder 3"/>
          <p:cNvSpPr>
            <a:spLocks noGrp="1"/>
          </p:cNvSpPr>
          <p:nvPr>
            <p:ph type="sldNum" sz="quarter" idx="10"/>
          </p:nvPr>
        </p:nvSpPr>
        <p:spPr/>
        <p:txBody>
          <a:bodyPr/>
          <a:lstStyle/>
          <a:p>
            <a:fld id="{0086FC3F-E0F4-B643-AD5A-F3E27A3EA7F8}" type="slidenum">
              <a:rPr lang="en-US" smtClean="0"/>
              <a:t>15</a:t>
            </a:fld>
            <a:endParaRPr lang="en-US"/>
          </a:p>
        </p:txBody>
      </p:sp>
    </p:spTree>
    <p:extLst>
      <p:ext uri="{BB962C8B-B14F-4D97-AF65-F5344CB8AC3E}">
        <p14:creationId xmlns:p14="http://schemas.microsoft.com/office/powerpoint/2010/main" val="2051508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endParaRPr lang="en-US" dirty="0"/>
          </a:p>
          <a:p>
            <a:pPr defTabSz="924458">
              <a:defRPr/>
            </a:pPr>
            <a:r>
              <a:rPr lang="en-US" dirty="0"/>
              <a:t>To be in category 1, a </a:t>
            </a:r>
            <a:r>
              <a:rPr lang="en-US" i="1" dirty="0"/>
              <a:t>learner </a:t>
            </a:r>
            <a:r>
              <a:rPr lang="en-US" dirty="0"/>
              <a:t>must have a score of 7 (advanced intermediate performance) or higher in 12 or more of the ACP items at all points of both internships and also must have a score of 9 (entry level performance) or 10 in 17 or more of the final point ratings in their best internship. To be in category 2, a </a:t>
            </a:r>
            <a:r>
              <a:rPr lang="en-US" i="1" dirty="0"/>
              <a:t>learner</a:t>
            </a:r>
            <a:r>
              <a:rPr lang="en-US" dirty="0"/>
              <a:t> must have shown an obvious improvement in at least 70% of the items of the ACP in at least one internship; this improvement was typically from a low or moderate score at midpoint to a score of 9 (entry level performance) at final point. To be in category 3, a </a:t>
            </a:r>
            <a:r>
              <a:rPr lang="en-US" i="1" dirty="0"/>
              <a:t>learner</a:t>
            </a:r>
            <a:r>
              <a:rPr lang="en-US" dirty="0"/>
              <a:t> must have shown an obvious improvement similar to what was described above for category 2, except that the final point score was at least 7 (advanced intermediate) rather than 9.  To be in category 4, a </a:t>
            </a:r>
            <a:r>
              <a:rPr lang="en-US" i="1" dirty="0"/>
              <a:t>learner</a:t>
            </a:r>
            <a:r>
              <a:rPr lang="en-US" dirty="0"/>
              <a:t> must have shown an improvement in at least 70% of the items of the ACP, but did not attain enough improvement to be in category 3; most of the final term ratings were 5 or 6. To be in category 5, a </a:t>
            </a:r>
            <a:r>
              <a:rPr lang="en-US" i="1" dirty="0"/>
              <a:t>learner</a:t>
            </a:r>
            <a:r>
              <a:rPr lang="en-US" dirty="0"/>
              <a:t> must have had most of the items in the ACP rated 5 and below. </a:t>
            </a:r>
            <a:endParaRPr lang="en-CA" dirty="0"/>
          </a:p>
          <a:p>
            <a:endParaRPr lang="en-CA" dirty="0"/>
          </a:p>
        </p:txBody>
      </p:sp>
      <p:sp>
        <p:nvSpPr>
          <p:cNvPr id="4" name="Slide Number Placeholder 3"/>
          <p:cNvSpPr>
            <a:spLocks noGrp="1"/>
          </p:cNvSpPr>
          <p:nvPr>
            <p:ph type="sldNum" sz="quarter" idx="10"/>
          </p:nvPr>
        </p:nvSpPr>
        <p:spPr/>
        <p:txBody>
          <a:bodyPr/>
          <a:lstStyle/>
          <a:p>
            <a:fld id="{1562D06D-4F05-4DF3-9021-EEC14EAF77DD}" type="slidenum">
              <a:rPr lang="en-CA" smtClean="0"/>
              <a:t>17</a:t>
            </a:fld>
            <a:endParaRPr lang="en-CA"/>
          </a:p>
        </p:txBody>
      </p:sp>
    </p:spTree>
    <p:extLst>
      <p:ext uri="{BB962C8B-B14F-4D97-AF65-F5344CB8AC3E}">
        <p14:creationId xmlns:p14="http://schemas.microsoft.com/office/powerpoint/2010/main" val="1649523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86FC3F-E0F4-B643-AD5A-F3E27A3EA7F8}" type="slidenum">
              <a:rPr lang="en-US" smtClean="0"/>
              <a:t>18</a:t>
            </a:fld>
            <a:endParaRPr lang="en-US"/>
          </a:p>
        </p:txBody>
      </p:sp>
    </p:spTree>
    <p:extLst>
      <p:ext uri="{BB962C8B-B14F-4D97-AF65-F5344CB8AC3E}">
        <p14:creationId xmlns:p14="http://schemas.microsoft.com/office/powerpoint/2010/main" val="2069297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To be in category 1, a </a:t>
            </a:r>
            <a:r>
              <a:rPr lang="en-CA" sz="1200" i="1" kern="1200" dirty="0">
                <a:solidFill>
                  <a:schemeClr val="tx1"/>
                </a:solidFill>
                <a:effectLst/>
                <a:latin typeface="+mn-lt"/>
                <a:ea typeface="+mn-ea"/>
                <a:cs typeface="+mn-cs"/>
              </a:rPr>
              <a:t>learner </a:t>
            </a:r>
            <a:r>
              <a:rPr lang="en-CA" sz="1200" kern="1200" dirty="0">
                <a:solidFill>
                  <a:schemeClr val="tx1"/>
                </a:solidFill>
                <a:effectLst/>
                <a:latin typeface="+mn-lt"/>
                <a:ea typeface="+mn-ea"/>
                <a:cs typeface="+mn-cs"/>
              </a:rPr>
              <a:t>must have a score of 7 (advanced intermediate performance) or higher in 12 or more of the ACP items at all points of </a:t>
            </a:r>
            <a:endParaRPr lang="en-CA" dirty="0"/>
          </a:p>
          <a:p>
            <a:r>
              <a:rPr lang="en-CA" sz="1200" kern="1200" dirty="0">
                <a:solidFill>
                  <a:schemeClr val="tx1"/>
                </a:solidFill>
                <a:effectLst/>
                <a:latin typeface="+mn-lt"/>
                <a:ea typeface="+mn-ea"/>
                <a:cs typeface="+mn-cs"/>
              </a:rPr>
              <a:t>both internships and also must have a score of 9 (entry level performance) or 10 in 17 or more of 58 </a:t>
            </a:r>
            <a:endParaRPr lang="en-CA" dirty="0"/>
          </a:p>
          <a:p>
            <a:r>
              <a:rPr lang="en-CA" sz="1200" kern="1200" dirty="0">
                <a:solidFill>
                  <a:schemeClr val="tx1"/>
                </a:solidFill>
                <a:effectLst/>
                <a:latin typeface="+mn-lt"/>
                <a:ea typeface="+mn-ea"/>
                <a:cs typeface="+mn-cs"/>
              </a:rPr>
              <a:t>the final point ratings in their best internship </a:t>
            </a:r>
            <a:endParaRPr lang="en-CA" dirty="0"/>
          </a:p>
          <a:p>
            <a:endParaRPr lang="en-US" dirty="0"/>
          </a:p>
        </p:txBody>
      </p:sp>
      <p:sp>
        <p:nvSpPr>
          <p:cNvPr id="4" name="Slide Number Placeholder 3"/>
          <p:cNvSpPr>
            <a:spLocks noGrp="1"/>
          </p:cNvSpPr>
          <p:nvPr>
            <p:ph type="sldNum" sz="quarter" idx="10"/>
          </p:nvPr>
        </p:nvSpPr>
        <p:spPr/>
        <p:txBody>
          <a:bodyPr/>
          <a:lstStyle/>
          <a:p>
            <a:fld id="{0086FC3F-E0F4-B643-AD5A-F3E27A3EA7F8}" type="slidenum">
              <a:rPr lang="en-US" smtClean="0"/>
              <a:t>21</a:t>
            </a:fld>
            <a:endParaRPr lang="en-US"/>
          </a:p>
        </p:txBody>
      </p:sp>
    </p:spTree>
    <p:extLst>
      <p:ext uri="{BB962C8B-B14F-4D97-AF65-F5344CB8AC3E}">
        <p14:creationId xmlns:p14="http://schemas.microsoft.com/office/powerpoint/2010/main" val="1372509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To be in category 2, a </a:t>
            </a:r>
            <a:r>
              <a:rPr lang="en-CA" sz="1200" i="1" kern="1200" dirty="0">
                <a:solidFill>
                  <a:schemeClr val="tx1"/>
                </a:solidFill>
                <a:effectLst/>
                <a:latin typeface="+mn-lt"/>
                <a:ea typeface="+mn-ea"/>
                <a:cs typeface="+mn-cs"/>
              </a:rPr>
              <a:t>learner </a:t>
            </a:r>
            <a:r>
              <a:rPr lang="en-CA" sz="1200" kern="1200" dirty="0">
                <a:solidFill>
                  <a:schemeClr val="tx1"/>
                </a:solidFill>
                <a:effectLst/>
                <a:latin typeface="+mn-lt"/>
                <a:ea typeface="+mn-ea"/>
                <a:cs typeface="+mn-cs"/>
              </a:rPr>
              <a:t>must have shown an obvious improvement in at least 70% of the items of the ACP in at least one internship; this improvement was typically from a low or moderate score at midpoint to a score of 9 (entry level performance) at final point. </a:t>
            </a:r>
            <a:endParaRPr lang="en-CA" dirty="0"/>
          </a:p>
          <a:p>
            <a:endParaRPr lang="en-US" dirty="0"/>
          </a:p>
        </p:txBody>
      </p:sp>
      <p:sp>
        <p:nvSpPr>
          <p:cNvPr id="4" name="Slide Number Placeholder 3"/>
          <p:cNvSpPr>
            <a:spLocks noGrp="1"/>
          </p:cNvSpPr>
          <p:nvPr>
            <p:ph type="sldNum" sz="quarter" idx="10"/>
          </p:nvPr>
        </p:nvSpPr>
        <p:spPr/>
        <p:txBody>
          <a:bodyPr/>
          <a:lstStyle/>
          <a:p>
            <a:fld id="{0086FC3F-E0F4-B643-AD5A-F3E27A3EA7F8}" type="slidenum">
              <a:rPr lang="en-US" smtClean="0"/>
              <a:t>22</a:t>
            </a:fld>
            <a:endParaRPr lang="en-US"/>
          </a:p>
        </p:txBody>
      </p:sp>
    </p:spTree>
    <p:extLst>
      <p:ext uri="{BB962C8B-B14F-4D97-AF65-F5344CB8AC3E}">
        <p14:creationId xmlns:p14="http://schemas.microsoft.com/office/powerpoint/2010/main" val="3070730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To be in category 3, a </a:t>
            </a:r>
            <a:r>
              <a:rPr lang="en-CA" sz="1200" i="1" kern="1200" dirty="0">
                <a:solidFill>
                  <a:schemeClr val="tx1"/>
                </a:solidFill>
                <a:effectLst/>
                <a:latin typeface="+mn-lt"/>
                <a:ea typeface="+mn-ea"/>
                <a:cs typeface="+mn-cs"/>
              </a:rPr>
              <a:t>learner </a:t>
            </a:r>
            <a:r>
              <a:rPr lang="en-CA" sz="1200" kern="1200" dirty="0">
                <a:solidFill>
                  <a:schemeClr val="tx1"/>
                </a:solidFill>
                <a:effectLst/>
                <a:latin typeface="+mn-lt"/>
                <a:ea typeface="+mn-ea"/>
                <a:cs typeface="+mn-cs"/>
              </a:rPr>
              <a:t>must have shown an obvious improvement similar to what was described above for category 2, except that the final point score was at least 7 (advanced intermediate) rather than 9. </a:t>
            </a:r>
            <a:endParaRPr lang="en-CA" dirty="0"/>
          </a:p>
          <a:p>
            <a:endParaRPr lang="en-US" dirty="0"/>
          </a:p>
        </p:txBody>
      </p:sp>
      <p:sp>
        <p:nvSpPr>
          <p:cNvPr id="4" name="Slide Number Placeholder 3"/>
          <p:cNvSpPr>
            <a:spLocks noGrp="1"/>
          </p:cNvSpPr>
          <p:nvPr>
            <p:ph type="sldNum" sz="quarter" idx="10"/>
          </p:nvPr>
        </p:nvSpPr>
        <p:spPr/>
        <p:txBody>
          <a:bodyPr/>
          <a:lstStyle/>
          <a:p>
            <a:fld id="{0086FC3F-E0F4-B643-AD5A-F3E27A3EA7F8}" type="slidenum">
              <a:rPr lang="en-US" smtClean="0"/>
              <a:t>23</a:t>
            </a:fld>
            <a:endParaRPr lang="en-US"/>
          </a:p>
        </p:txBody>
      </p:sp>
    </p:spTree>
    <p:extLst>
      <p:ext uri="{BB962C8B-B14F-4D97-AF65-F5344CB8AC3E}">
        <p14:creationId xmlns:p14="http://schemas.microsoft.com/office/powerpoint/2010/main" val="2267861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be in </a:t>
            </a:r>
            <a:r>
              <a:rPr lang="en-CA" sz="1200" kern="1200" dirty="0">
                <a:solidFill>
                  <a:schemeClr val="tx1"/>
                </a:solidFill>
                <a:effectLst/>
                <a:latin typeface="+mn-lt"/>
                <a:ea typeface="+mn-ea"/>
                <a:cs typeface="+mn-cs"/>
              </a:rPr>
              <a:t>category 4, a </a:t>
            </a:r>
            <a:r>
              <a:rPr lang="en-CA" sz="1200" i="1" kern="1200" dirty="0">
                <a:solidFill>
                  <a:schemeClr val="tx1"/>
                </a:solidFill>
                <a:effectLst/>
                <a:latin typeface="+mn-lt"/>
                <a:ea typeface="+mn-ea"/>
                <a:cs typeface="+mn-cs"/>
              </a:rPr>
              <a:t>learner </a:t>
            </a:r>
            <a:r>
              <a:rPr lang="en-CA" sz="1200" kern="1200" dirty="0">
                <a:solidFill>
                  <a:schemeClr val="tx1"/>
                </a:solidFill>
                <a:effectLst/>
                <a:latin typeface="+mn-lt"/>
                <a:ea typeface="+mn-ea"/>
                <a:cs typeface="+mn-cs"/>
              </a:rPr>
              <a:t>must have shown an improvement in at least 70% of the items of the ACP, but did not attain enough improvement to be in category 3; most of the final term ratings were 5 or 6. </a:t>
            </a:r>
            <a:endParaRPr lang="en-CA" dirty="0"/>
          </a:p>
          <a:p>
            <a:endParaRPr lang="en-US" dirty="0"/>
          </a:p>
        </p:txBody>
      </p:sp>
      <p:sp>
        <p:nvSpPr>
          <p:cNvPr id="4" name="Slide Number Placeholder 3"/>
          <p:cNvSpPr>
            <a:spLocks noGrp="1"/>
          </p:cNvSpPr>
          <p:nvPr>
            <p:ph type="sldNum" sz="quarter" idx="10"/>
          </p:nvPr>
        </p:nvSpPr>
        <p:spPr/>
        <p:txBody>
          <a:bodyPr/>
          <a:lstStyle/>
          <a:p>
            <a:fld id="{0086FC3F-E0F4-B643-AD5A-F3E27A3EA7F8}" type="slidenum">
              <a:rPr lang="en-US" smtClean="0"/>
              <a:t>24</a:t>
            </a:fld>
            <a:endParaRPr lang="en-US"/>
          </a:p>
        </p:txBody>
      </p:sp>
    </p:spTree>
    <p:extLst>
      <p:ext uri="{BB962C8B-B14F-4D97-AF65-F5344CB8AC3E}">
        <p14:creationId xmlns:p14="http://schemas.microsoft.com/office/powerpoint/2010/main" val="633781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86FC3F-E0F4-B643-AD5A-F3E27A3EA7F8}" type="slidenum">
              <a:rPr lang="en-US" smtClean="0"/>
              <a:t>2</a:t>
            </a:fld>
            <a:endParaRPr lang="en-US"/>
          </a:p>
        </p:txBody>
      </p:sp>
    </p:spTree>
    <p:extLst>
      <p:ext uri="{BB962C8B-B14F-4D97-AF65-F5344CB8AC3E}">
        <p14:creationId xmlns:p14="http://schemas.microsoft.com/office/powerpoint/2010/main" val="771401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To be in category 5, a </a:t>
            </a:r>
            <a:r>
              <a:rPr lang="en-CA" sz="1200" i="1" kern="1200" dirty="0">
                <a:solidFill>
                  <a:schemeClr val="tx1"/>
                </a:solidFill>
                <a:effectLst/>
                <a:latin typeface="+mn-lt"/>
                <a:ea typeface="+mn-ea"/>
                <a:cs typeface="+mn-cs"/>
              </a:rPr>
              <a:t>learner </a:t>
            </a:r>
            <a:r>
              <a:rPr lang="en-CA" sz="1200" kern="1200" dirty="0">
                <a:solidFill>
                  <a:schemeClr val="tx1"/>
                </a:solidFill>
                <a:effectLst/>
                <a:latin typeface="+mn-lt"/>
                <a:ea typeface="+mn-ea"/>
                <a:cs typeface="+mn-cs"/>
              </a:rPr>
              <a:t>must have had most of the items in the ACP rated 5 and below. </a:t>
            </a:r>
            <a:endParaRPr lang="en-CA" dirty="0"/>
          </a:p>
          <a:p>
            <a:endParaRPr lang="en-US" dirty="0"/>
          </a:p>
        </p:txBody>
      </p:sp>
      <p:sp>
        <p:nvSpPr>
          <p:cNvPr id="4" name="Slide Number Placeholder 3"/>
          <p:cNvSpPr>
            <a:spLocks noGrp="1"/>
          </p:cNvSpPr>
          <p:nvPr>
            <p:ph type="sldNum" sz="quarter" idx="10"/>
          </p:nvPr>
        </p:nvSpPr>
        <p:spPr/>
        <p:txBody>
          <a:bodyPr/>
          <a:lstStyle/>
          <a:p>
            <a:fld id="{0086FC3F-E0F4-B643-AD5A-F3E27A3EA7F8}" type="slidenum">
              <a:rPr lang="en-US" smtClean="0"/>
              <a:t>25</a:t>
            </a:fld>
            <a:endParaRPr lang="en-US"/>
          </a:p>
        </p:txBody>
      </p:sp>
    </p:spTree>
    <p:extLst>
      <p:ext uri="{BB962C8B-B14F-4D97-AF65-F5344CB8AC3E}">
        <p14:creationId xmlns:p14="http://schemas.microsoft.com/office/powerpoint/2010/main" val="891398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B278EAF-44FB-49F3-8EF7-09EA5AE8DB4C}" type="slidenum">
              <a:rPr lang="en-CA" smtClean="0"/>
              <a:t>28</a:t>
            </a:fld>
            <a:endParaRPr lang="en-CA"/>
          </a:p>
        </p:txBody>
      </p:sp>
    </p:spTree>
    <p:extLst>
      <p:ext uri="{BB962C8B-B14F-4D97-AF65-F5344CB8AC3E}">
        <p14:creationId xmlns:p14="http://schemas.microsoft.com/office/powerpoint/2010/main" val="3132884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B278EAF-44FB-49F3-8EF7-09EA5AE8DB4C}" type="slidenum">
              <a:rPr lang="en-CA" smtClean="0"/>
              <a:t>29</a:t>
            </a:fld>
            <a:endParaRPr lang="en-CA"/>
          </a:p>
        </p:txBody>
      </p:sp>
    </p:spTree>
    <p:extLst>
      <p:ext uri="{BB962C8B-B14F-4D97-AF65-F5344CB8AC3E}">
        <p14:creationId xmlns:p14="http://schemas.microsoft.com/office/powerpoint/2010/main" val="3148250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B278EAF-44FB-49F3-8EF7-09EA5AE8DB4C}" type="slidenum">
              <a:rPr lang="en-CA" smtClean="0"/>
              <a:t>30</a:t>
            </a:fld>
            <a:endParaRPr lang="en-CA"/>
          </a:p>
        </p:txBody>
      </p:sp>
    </p:spTree>
    <p:extLst>
      <p:ext uri="{BB962C8B-B14F-4D97-AF65-F5344CB8AC3E}">
        <p14:creationId xmlns:p14="http://schemas.microsoft.com/office/powerpoint/2010/main" val="2270392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B278EAF-44FB-49F3-8EF7-09EA5AE8DB4C}" type="slidenum">
              <a:rPr lang="en-CA" smtClean="0"/>
              <a:t>31</a:t>
            </a:fld>
            <a:endParaRPr lang="en-CA"/>
          </a:p>
        </p:txBody>
      </p:sp>
    </p:spTree>
    <p:extLst>
      <p:ext uri="{BB962C8B-B14F-4D97-AF65-F5344CB8AC3E}">
        <p14:creationId xmlns:p14="http://schemas.microsoft.com/office/powerpoint/2010/main" val="585243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B278EAF-44FB-49F3-8EF7-09EA5AE8DB4C}" type="slidenum">
              <a:rPr lang="en-CA" smtClean="0"/>
              <a:t>32</a:t>
            </a:fld>
            <a:endParaRPr lang="en-CA"/>
          </a:p>
        </p:txBody>
      </p:sp>
    </p:spTree>
    <p:extLst>
      <p:ext uri="{BB962C8B-B14F-4D97-AF65-F5344CB8AC3E}">
        <p14:creationId xmlns:p14="http://schemas.microsoft.com/office/powerpoint/2010/main" val="1677776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86FC3F-E0F4-B643-AD5A-F3E27A3EA7F8}" type="slidenum">
              <a:rPr lang="en-US" smtClean="0"/>
              <a:t>33</a:t>
            </a:fld>
            <a:endParaRPr lang="en-US"/>
          </a:p>
        </p:txBody>
      </p:sp>
    </p:spTree>
    <p:extLst>
      <p:ext uri="{BB962C8B-B14F-4D97-AF65-F5344CB8AC3E}">
        <p14:creationId xmlns:p14="http://schemas.microsoft.com/office/powerpoint/2010/main" val="3334540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B278EAF-44FB-49F3-8EF7-09EA5AE8DB4C}" type="slidenum">
              <a:rPr lang="en-CA" smtClean="0"/>
              <a:t>34</a:t>
            </a:fld>
            <a:endParaRPr lang="en-CA"/>
          </a:p>
        </p:txBody>
      </p:sp>
    </p:spTree>
    <p:extLst>
      <p:ext uri="{BB962C8B-B14F-4D97-AF65-F5344CB8AC3E}">
        <p14:creationId xmlns:p14="http://schemas.microsoft.com/office/powerpoint/2010/main" val="3733894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86FC3F-E0F4-B643-AD5A-F3E27A3EA7F8}" type="slidenum">
              <a:rPr lang="en-US" smtClean="0"/>
              <a:t>35</a:t>
            </a:fld>
            <a:endParaRPr lang="en-US"/>
          </a:p>
        </p:txBody>
      </p:sp>
    </p:spTree>
    <p:extLst>
      <p:ext uri="{BB962C8B-B14F-4D97-AF65-F5344CB8AC3E}">
        <p14:creationId xmlns:p14="http://schemas.microsoft.com/office/powerpoint/2010/main" val="4182994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B278EAF-44FB-49F3-8EF7-09EA5AE8DB4C}" type="slidenum">
              <a:rPr lang="en-CA" smtClean="0"/>
              <a:t>36</a:t>
            </a:fld>
            <a:endParaRPr lang="en-CA"/>
          </a:p>
        </p:txBody>
      </p:sp>
    </p:spTree>
    <p:extLst>
      <p:ext uri="{BB962C8B-B14F-4D97-AF65-F5344CB8AC3E}">
        <p14:creationId xmlns:p14="http://schemas.microsoft.com/office/powerpoint/2010/main" val="202379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86FC3F-E0F4-B643-AD5A-F3E27A3EA7F8}" type="slidenum">
              <a:rPr lang="en-US" smtClean="0"/>
              <a:t>4</a:t>
            </a:fld>
            <a:endParaRPr lang="en-US"/>
          </a:p>
        </p:txBody>
      </p:sp>
    </p:spTree>
    <p:extLst>
      <p:ext uri="{BB962C8B-B14F-4D97-AF65-F5344CB8AC3E}">
        <p14:creationId xmlns:p14="http://schemas.microsoft.com/office/powerpoint/2010/main" val="538486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86FC3F-E0F4-B643-AD5A-F3E27A3EA7F8}" type="slidenum">
              <a:rPr lang="en-US" smtClean="0"/>
              <a:t>37</a:t>
            </a:fld>
            <a:endParaRPr lang="en-US"/>
          </a:p>
        </p:txBody>
      </p:sp>
    </p:spTree>
    <p:extLst>
      <p:ext uri="{BB962C8B-B14F-4D97-AF65-F5344CB8AC3E}">
        <p14:creationId xmlns:p14="http://schemas.microsoft.com/office/powerpoint/2010/main" val="2444001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a:t>
            </a:r>
            <a:r>
              <a:rPr lang="en-CA" baseline="0" dirty="0"/>
              <a:t> subcategories form the categories, which are the box in by the sides of these diagrams, with the red indicating categories explaining areas for improvement among the IEPTs and blue indicate area of strength. At the end of this, The two central theme that emerged from the analysis were professional practice and professional conduct.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professional practice are skills on the Physiotherapy Competency Profiles that is heavily characterized by the expert role descriptors. These are </a:t>
            </a:r>
            <a:r>
              <a:rPr lang="en-US" sz="1200" i="1" kern="1200" dirty="0">
                <a:solidFill>
                  <a:schemeClr val="tx1"/>
                </a:solidFill>
                <a:effectLst/>
                <a:latin typeface="+mn-lt"/>
                <a:ea typeface="+mn-ea"/>
                <a:cs typeface="+mn-cs"/>
              </a:rPr>
              <a:t>performing</a:t>
            </a:r>
            <a:r>
              <a:rPr lang="en-US" sz="1200" kern="1200" dirty="0">
                <a:solidFill>
                  <a:schemeClr val="tx1"/>
                </a:solidFill>
                <a:effectLst/>
                <a:latin typeface="+mn-lt"/>
                <a:ea typeface="+mn-ea"/>
                <a:cs typeface="+mn-cs"/>
              </a:rPr>
              <a:t> skills of the therapist towards the clients during everyday practice.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Professional conducts are </a:t>
            </a:r>
            <a:r>
              <a:rPr lang="en-US" sz="1200" i="1" kern="1200" dirty="0">
                <a:solidFill>
                  <a:schemeClr val="tx1"/>
                </a:solidFill>
                <a:effectLst/>
                <a:latin typeface="+mn-lt"/>
                <a:ea typeface="+mn-ea"/>
                <a:cs typeface="+mn-cs"/>
              </a:rPr>
              <a:t>complementary</a:t>
            </a:r>
            <a:r>
              <a:rPr lang="en-US" sz="1200" kern="1200" dirty="0">
                <a:solidFill>
                  <a:schemeClr val="tx1"/>
                </a:solidFill>
                <a:effectLst/>
                <a:latin typeface="+mn-lt"/>
                <a:ea typeface="+mn-ea"/>
                <a:cs typeface="+mn-cs"/>
              </a:rPr>
              <a:t> actions required to ensure that professional practice skills are efficient and patient centered. Majority of these professional conducts are descriptors of roles in the ACP other than the “experts” role. </a:t>
            </a:r>
            <a:r>
              <a:rPr lang="en-US" sz="1200" kern="1200" baseline="0" dirty="0">
                <a:solidFill>
                  <a:schemeClr val="tx1"/>
                </a:solidFill>
                <a:effectLst/>
                <a:latin typeface="+mn-lt"/>
                <a:ea typeface="+mn-ea"/>
                <a:cs typeface="+mn-cs"/>
              </a:rPr>
              <a:t> </a:t>
            </a:r>
            <a:endParaRPr lang="en-CA" dirty="0"/>
          </a:p>
        </p:txBody>
      </p:sp>
      <p:sp>
        <p:nvSpPr>
          <p:cNvPr id="4" name="Slide Number Placeholder 3"/>
          <p:cNvSpPr>
            <a:spLocks noGrp="1"/>
          </p:cNvSpPr>
          <p:nvPr>
            <p:ph type="sldNum" sz="quarter" idx="10"/>
          </p:nvPr>
        </p:nvSpPr>
        <p:spPr/>
        <p:txBody>
          <a:bodyPr/>
          <a:lstStyle/>
          <a:p>
            <a:fld id="{CB278EAF-44FB-49F3-8EF7-09EA5AE8DB4C}" type="slidenum">
              <a:rPr lang="en-CA" smtClean="0"/>
              <a:t>38</a:t>
            </a:fld>
            <a:endParaRPr lang="en-CA"/>
          </a:p>
        </p:txBody>
      </p:sp>
    </p:spTree>
    <p:extLst>
      <p:ext uri="{BB962C8B-B14F-4D97-AF65-F5344CB8AC3E}">
        <p14:creationId xmlns:p14="http://schemas.microsoft.com/office/powerpoint/2010/main" val="14605787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B278EAF-44FB-49F3-8EF7-09EA5AE8DB4C}" type="slidenum">
              <a:rPr lang="en-CA" smtClean="0"/>
              <a:t>39</a:t>
            </a:fld>
            <a:endParaRPr lang="en-CA"/>
          </a:p>
        </p:txBody>
      </p:sp>
    </p:spTree>
    <p:extLst>
      <p:ext uri="{BB962C8B-B14F-4D97-AF65-F5344CB8AC3E}">
        <p14:creationId xmlns:p14="http://schemas.microsoft.com/office/powerpoint/2010/main" val="41612011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lnSpc>
                <a:spcPct val="150000"/>
              </a:lnSpc>
              <a:buFont typeface="Arial" panose="020B0604020202020204" pitchFamily="34" charset="0"/>
              <a:buChar char="•"/>
            </a:pPr>
            <a:endParaRPr lang="en-CA" sz="2000" dirty="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086FC3F-E0F4-B643-AD5A-F3E27A3EA7F8}" type="slidenum">
              <a:rPr lang="en-US" smtClean="0"/>
              <a:t>40</a:t>
            </a:fld>
            <a:endParaRPr lang="en-US"/>
          </a:p>
        </p:txBody>
      </p:sp>
    </p:spTree>
    <p:extLst>
      <p:ext uri="{BB962C8B-B14F-4D97-AF65-F5344CB8AC3E}">
        <p14:creationId xmlns:p14="http://schemas.microsoft.com/office/powerpoint/2010/main" val="3825076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86FC3F-E0F4-B643-AD5A-F3E27A3EA7F8}" type="slidenum">
              <a:rPr lang="en-US" smtClean="0"/>
              <a:t>41</a:t>
            </a:fld>
            <a:endParaRPr lang="en-US"/>
          </a:p>
        </p:txBody>
      </p:sp>
    </p:spTree>
    <p:extLst>
      <p:ext uri="{BB962C8B-B14F-4D97-AF65-F5344CB8AC3E}">
        <p14:creationId xmlns:p14="http://schemas.microsoft.com/office/powerpoint/2010/main" val="21612582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B278EAF-44FB-49F3-8EF7-09EA5AE8DB4C}" type="slidenum">
              <a:rPr lang="en-CA" smtClean="0"/>
              <a:t>42</a:t>
            </a:fld>
            <a:endParaRPr lang="en-CA"/>
          </a:p>
        </p:txBody>
      </p:sp>
    </p:spTree>
    <p:extLst>
      <p:ext uri="{BB962C8B-B14F-4D97-AF65-F5344CB8AC3E}">
        <p14:creationId xmlns:p14="http://schemas.microsoft.com/office/powerpoint/2010/main" val="4134035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562D06D-4F05-4DF3-9021-EEC14EAF77DD}" type="slidenum">
              <a:rPr lang="en-CA" smtClean="0"/>
              <a:t>43</a:t>
            </a:fld>
            <a:endParaRPr lang="en-CA"/>
          </a:p>
        </p:txBody>
      </p:sp>
    </p:spTree>
    <p:extLst>
      <p:ext uri="{BB962C8B-B14F-4D97-AF65-F5344CB8AC3E}">
        <p14:creationId xmlns:p14="http://schemas.microsoft.com/office/powerpoint/2010/main" val="3550048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B278EAF-44FB-49F3-8EF7-09EA5AE8DB4C}" type="slidenum">
              <a:rPr lang="en-CA" smtClean="0"/>
              <a:t>45</a:t>
            </a:fld>
            <a:endParaRPr lang="en-CA"/>
          </a:p>
        </p:txBody>
      </p:sp>
    </p:spTree>
    <p:extLst>
      <p:ext uri="{BB962C8B-B14F-4D97-AF65-F5344CB8AC3E}">
        <p14:creationId xmlns:p14="http://schemas.microsoft.com/office/powerpoint/2010/main" val="3992790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86FC3F-E0F4-B643-AD5A-F3E27A3EA7F8}" type="slidenum">
              <a:rPr lang="en-US" smtClean="0"/>
              <a:t>6</a:t>
            </a:fld>
            <a:endParaRPr lang="en-US"/>
          </a:p>
        </p:txBody>
      </p:sp>
    </p:spTree>
    <p:extLst>
      <p:ext uri="{BB962C8B-B14F-4D97-AF65-F5344CB8AC3E}">
        <p14:creationId xmlns:p14="http://schemas.microsoft.com/office/powerpoint/2010/main" val="4113040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86FC3F-E0F4-B643-AD5A-F3E27A3EA7F8}" type="slidenum">
              <a:rPr lang="en-US" smtClean="0"/>
              <a:t>7</a:t>
            </a:fld>
            <a:endParaRPr lang="en-US"/>
          </a:p>
        </p:txBody>
      </p:sp>
    </p:spTree>
    <p:extLst>
      <p:ext uri="{BB962C8B-B14F-4D97-AF65-F5344CB8AC3E}">
        <p14:creationId xmlns:p14="http://schemas.microsoft.com/office/powerpoint/2010/main" val="1505113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B278EAF-44FB-49F3-8EF7-09EA5AE8DB4C}" type="slidenum">
              <a:rPr lang="en-CA" smtClean="0"/>
              <a:t>8</a:t>
            </a:fld>
            <a:endParaRPr lang="en-CA"/>
          </a:p>
        </p:txBody>
      </p:sp>
    </p:spTree>
    <p:extLst>
      <p:ext uri="{BB962C8B-B14F-4D97-AF65-F5344CB8AC3E}">
        <p14:creationId xmlns:p14="http://schemas.microsoft.com/office/powerpoint/2010/main" val="496999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86FC3F-E0F4-B643-AD5A-F3E27A3EA7F8}" type="slidenum">
              <a:rPr lang="en-US" smtClean="0"/>
              <a:t>9</a:t>
            </a:fld>
            <a:endParaRPr lang="en-US"/>
          </a:p>
        </p:txBody>
      </p:sp>
    </p:spTree>
    <p:extLst>
      <p:ext uri="{BB962C8B-B14F-4D97-AF65-F5344CB8AC3E}">
        <p14:creationId xmlns:p14="http://schemas.microsoft.com/office/powerpoint/2010/main" val="3984710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0086FC3F-E0F4-B643-AD5A-F3E27A3EA7F8}" type="slidenum">
              <a:rPr lang="en-US" smtClean="0"/>
              <a:t>10</a:t>
            </a:fld>
            <a:endParaRPr lang="en-US"/>
          </a:p>
        </p:txBody>
      </p:sp>
    </p:spTree>
    <p:extLst>
      <p:ext uri="{BB962C8B-B14F-4D97-AF65-F5344CB8AC3E}">
        <p14:creationId xmlns:p14="http://schemas.microsoft.com/office/powerpoint/2010/main" val="4188702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B278EAF-44FB-49F3-8EF7-09EA5AE8DB4C}" type="slidenum">
              <a:rPr lang="en-CA" smtClean="0"/>
              <a:t>11</a:t>
            </a:fld>
            <a:endParaRPr lang="en-CA"/>
          </a:p>
        </p:txBody>
      </p:sp>
    </p:spTree>
    <p:extLst>
      <p:ext uri="{BB962C8B-B14F-4D97-AF65-F5344CB8AC3E}">
        <p14:creationId xmlns:p14="http://schemas.microsoft.com/office/powerpoint/2010/main" val="1029401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8F6E2B83-8AD3-D344-B3CE-417E43923F00}" type="datetimeFigureOut">
              <a:rPr lang="en-US" smtClean="0"/>
              <a:t>4/24/2018</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1E71C6BD-4FD7-4241-8079-A62A93F109AF}"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20828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6E2B83-8AD3-D344-B3CE-417E43923F00}"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1C6BD-4FD7-4241-8079-A62A93F109AF}" type="slidenum">
              <a:rPr lang="en-US" smtClean="0"/>
              <a:t>‹#›</a:t>
            </a:fld>
            <a:endParaRPr lang="en-US"/>
          </a:p>
        </p:txBody>
      </p:sp>
    </p:spTree>
    <p:extLst>
      <p:ext uri="{BB962C8B-B14F-4D97-AF65-F5344CB8AC3E}">
        <p14:creationId xmlns:p14="http://schemas.microsoft.com/office/powerpoint/2010/main" val="953276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6E2B83-8AD3-D344-B3CE-417E43923F00}"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1C6BD-4FD7-4241-8079-A62A93F109AF}" type="slidenum">
              <a:rPr lang="en-US" smtClean="0"/>
              <a:t>‹#›</a:t>
            </a:fld>
            <a:endParaRPr lang="en-US"/>
          </a:p>
        </p:txBody>
      </p:sp>
    </p:spTree>
    <p:extLst>
      <p:ext uri="{BB962C8B-B14F-4D97-AF65-F5344CB8AC3E}">
        <p14:creationId xmlns:p14="http://schemas.microsoft.com/office/powerpoint/2010/main" val="193665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6E2B83-8AD3-D344-B3CE-417E43923F00}"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1C6BD-4FD7-4241-8079-A62A93F109AF}" type="slidenum">
              <a:rPr lang="en-US" smtClean="0"/>
              <a:t>‹#›</a:t>
            </a:fld>
            <a:endParaRPr lang="en-US"/>
          </a:p>
        </p:txBody>
      </p:sp>
    </p:spTree>
    <p:extLst>
      <p:ext uri="{BB962C8B-B14F-4D97-AF65-F5344CB8AC3E}">
        <p14:creationId xmlns:p14="http://schemas.microsoft.com/office/powerpoint/2010/main" val="408488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F6E2B83-8AD3-D344-B3CE-417E43923F00}" type="datetimeFigureOut">
              <a:rPr lang="en-US" smtClean="0"/>
              <a:t>4/24/2018</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1E71C6BD-4FD7-4241-8079-A62A93F109AF}"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572939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6E2B83-8AD3-D344-B3CE-417E43923F00}"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1C6BD-4FD7-4241-8079-A62A93F109AF}" type="slidenum">
              <a:rPr lang="en-US" smtClean="0"/>
              <a:t>‹#›</a:t>
            </a:fld>
            <a:endParaRPr lang="en-US"/>
          </a:p>
        </p:txBody>
      </p:sp>
    </p:spTree>
    <p:extLst>
      <p:ext uri="{BB962C8B-B14F-4D97-AF65-F5344CB8AC3E}">
        <p14:creationId xmlns:p14="http://schemas.microsoft.com/office/powerpoint/2010/main" val="367663174"/>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6E2B83-8AD3-D344-B3CE-417E43923F00}"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71C6BD-4FD7-4241-8079-A62A93F109AF}" type="slidenum">
              <a:rPr lang="en-US" smtClean="0"/>
              <a:t>‹#›</a:t>
            </a:fld>
            <a:endParaRPr lang="en-US"/>
          </a:p>
        </p:txBody>
      </p:sp>
    </p:spTree>
    <p:extLst>
      <p:ext uri="{BB962C8B-B14F-4D97-AF65-F5344CB8AC3E}">
        <p14:creationId xmlns:p14="http://schemas.microsoft.com/office/powerpoint/2010/main" val="171531227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6E2B83-8AD3-D344-B3CE-417E43923F00}"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71C6BD-4FD7-4241-8079-A62A93F109AF}" type="slidenum">
              <a:rPr lang="en-US" smtClean="0"/>
              <a:t>‹#›</a:t>
            </a:fld>
            <a:endParaRPr lang="en-US"/>
          </a:p>
        </p:txBody>
      </p:sp>
    </p:spTree>
    <p:extLst>
      <p:ext uri="{BB962C8B-B14F-4D97-AF65-F5344CB8AC3E}">
        <p14:creationId xmlns:p14="http://schemas.microsoft.com/office/powerpoint/2010/main" val="146313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E2B83-8AD3-D344-B3CE-417E43923F00}"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71C6BD-4FD7-4241-8079-A62A93F109AF}" type="slidenum">
              <a:rPr lang="en-US" smtClean="0"/>
              <a:t>‹#›</a:t>
            </a:fld>
            <a:endParaRPr lang="en-US"/>
          </a:p>
        </p:txBody>
      </p:sp>
    </p:spTree>
    <p:extLst>
      <p:ext uri="{BB962C8B-B14F-4D97-AF65-F5344CB8AC3E}">
        <p14:creationId xmlns:p14="http://schemas.microsoft.com/office/powerpoint/2010/main" val="3904531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8F6E2B83-8AD3-D344-B3CE-417E43923F00}" type="datetimeFigureOut">
              <a:rPr lang="en-US" smtClean="0"/>
              <a:t>4/24/2018</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1E71C6BD-4FD7-4241-8079-A62A93F109AF}"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7140204"/>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8F6E2B83-8AD3-D344-B3CE-417E43923F00}" type="datetimeFigureOut">
              <a:rPr lang="en-US" smtClean="0"/>
              <a:t>4/24/2018</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1E71C6BD-4FD7-4241-8079-A62A93F109AF}" type="slidenum">
              <a:rPr lang="en-US" smtClean="0"/>
              <a:t>‹#›</a:t>
            </a:fld>
            <a:endParaRPr lang="en-US"/>
          </a:p>
        </p:txBody>
      </p:sp>
    </p:spTree>
    <p:extLst>
      <p:ext uri="{BB962C8B-B14F-4D97-AF65-F5344CB8AC3E}">
        <p14:creationId xmlns:p14="http://schemas.microsoft.com/office/powerpoint/2010/main" val="3786104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F6E2B83-8AD3-D344-B3CE-417E43923F00}" type="datetimeFigureOut">
              <a:rPr lang="en-US" smtClean="0"/>
              <a:t>4/24/2018</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1E71C6BD-4FD7-4241-8079-A62A93F109AF}"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8528497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l" defTabSz="914400" rtl="0" eaLnBrk="1" latinLnBrk="0" hangingPunct="1">
        <a:lnSpc>
          <a:spcPct val="90000"/>
        </a:lnSpc>
        <a:spcBef>
          <a:spcPct val="0"/>
        </a:spcBef>
        <a:buNone/>
        <a:defRPr sz="5100" b="0" i="0" u="none"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b="0" i="0" u="none"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13.png"/><Relationship Id="rId7" Type="http://schemas.openxmlformats.org/officeDocument/2006/relationships/image" Target="../media/image17.tif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9.tiff"/><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2.png"/></Relationships>
</file>

<file path=ppt/slides/_rels/slide4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cic.gc.ca/english/resources/statistics/facts2014/permanent/22.asp"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physicaltherapy.utoronto.ca/iept/"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oiepb.utoronto.ca/comprehensive-progra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700" y="4857932"/>
            <a:ext cx="11884299" cy="1388313"/>
          </a:xfrm>
          <a:pattFill prst="pct5">
            <a:fgClr>
              <a:schemeClr val="bg1"/>
            </a:fgClr>
            <a:bgClr>
              <a:schemeClr val="bg1"/>
            </a:bgClr>
          </a:pattFill>
        </p:spPr>
        <p:txBody>
          <a:bodyPr>
            <a:noAutofit/>
          </a:bodyPr>
          <a:lstStyle/>
          <a:p>
            <a:r>
              <a:rPr lang="en-CA" sz="1900" b="1" u="sng" cap="none" baseline="30000" dirty="0"/>
              <a:t>1</a:t>
            </a:r>
            <a:r>
              <a:rPr lang="en-CA" sz="1900" u="sng" cap="none" dirty="0"/>
              <a:t>K</a:t>
            </a:r>
            <a:r>
              <a:rPr lang="en-CA" sz="1900" b="1" u="sng" cap="none" dirty="0"/>
              <a:t>alu ME</a:t>
            </a:r>
            <a:r>
              <a:rPr lang="en-CA" sz="1900" cap="none" dirty="0"/>
              <a:t>, </a:t>
            </a:r>
            <a:r>
              <a:rPr lang="en-CA" sz="1900" cap="none" baseline="30000" dirty="0"/>
              <a:t>2</a:t>
            </a:r>
            <a:r>
              <a:rPr lang="en-CA" sz="1900" cap="none" dirty="0"/>
              <a:t>Switzer-McIntyre S, </a:t>
            </a:r>
            <a:r>
              <a:rPr lang="en-CA" sz="1900" cap="none" baseline="30000" dirty="0"/>
              <a:t>2</a:t>
            </a:r>
            <a:r>
              <a:rPr lang="en-CA" sz="1900" cap="none" dirty="0"/>
              <a:t>Quesnel M, </a:t>
            </a:r>
            <a:r>
              <a:rPr lang="en-CA" sz="1900" cap="none" baseline="30000" dirty="0"/>
              <a:t>3</a:t>
            </a:r>
            <a:r>
              <a:rPr lang="en-CA" sz="1900" cap="none" dirty="0"/>
              <a:t>Donnelly C &amp; </a:t>
            </a:r>
            <a:r>
              <a:rPr lang="en-CA" sz="1900" cap="none" baseline="30000" dirty="0"/>
              <a:t>3</a:t>
            </a:r>
            <a:r>
              <a:rPr lang="en-CA" sz="1900" cap="none" dirty="0"/>
              <a:t>Norman KE</a:t>
            </a:r>
          </a:p>
          <a:p>
            <a:r>
              <a:rPr lang="en-CA" sz="1200" i="1" cap="none" baseline="30000" dirty="0"/>
              <a:t>1</a:t>
            </a:r>
            <a:r>
              <a:rPr lang="en-CA" sz="1200" i="1" cap="none" dirty="0"/>
              <a:t>School of Rehabilitation Science, McMaster University, Hamilton, ON.</a:t>
            </a:r>
            <a:endParaRPr lang="en-CA" sz="1200" cap="none" dirty="0"/>
          </a:p>
          <a:p>
            <a:r>
              <a:rPr lang="en-CA" sz="1200" i="1" cap="none" baseline="30000" dirty="0"/>
              <a:t>2</a:t>
            </a:r>
            <a:r>
              <a:rPr lang="en-CA" sz="1200" i="1" cap="none" dirty="0"/>
              <a:t>Department of Physical Therapy, University of Toronto, Toronto, ON</a:t>
            </a:r>
            <a:endParaRPr lang="en-CA" sz="1200" cap="none" dirty="0"/>
          </a:p>
          <a:p>
            <a:r>
              <a:rPr lang="en-CA" sz="1200" i="1" cap="none" baseline="30000" dirty="0"/>
              <a:t>3</a:t>
            </a:r>
            <a:r>
              <a:rPr lang="en-CA" sz="1200" i="1" cap="none" dirty="0"/>
              <a:t>School of Rehabilitation Therapy, Queen’s University, Kingston, ON</a:t>
            </a:r>
            <a:endParaRPr lang="en-CA" sz="1200" cap="none" dirty="0"/>
          </a:p>
          <a:p>
            <a:br>
              <a:rPr lang="en-CA" sz="900" cap="none" dirty="0"/>
            </a:br>
            <a:endParaRPr lang="en-US" sz="900" cap="none" dirty="0"/>
          </a:p>
        </p:txBody>
      </p:sp>
      <p:sp>
        <p:nvSpPr>
          <p:cNvPr id="6" name="TextBox 5"/>
          <p:cNvSpPr txBox="1"/>
          <p:nvPr/>
        </p:nvSpPr>
        <p:spPr>
          <a:xfrm>
            <a:off x="446533" y="1390696"/>
            <a:ext cx="11098631" cy="1708160"/>
          </a:xfrm>
          <a:prstGeom prst="rect">
            <a:avLst/>
          </a:prstGeom>
          <a:noFill/>
        </p:spPr>
        <p:txBody>
          <a:bodyPr wrap="square" rtlCol="0">
            <a:spAutoFit/>
          </a:bodyPr>
          <a:lstStyle/>
          <a:p>
            <a:pPr algn="ctr"/>
            <a:r>
              <a:rPr lang="en-CA" sz="3500" b="1" dirty="0"/>
              <a:t>Performance patterns among internationally educated physiotherapists during clinical education in a bridging program.</a:t>
            </a:r>
            <a:endParaRPr lang="en-CA" sz="3500" dirty="0"/>
          </a:p>
        </p:txBody>
      </p:sp>
      <p:sp>
        <p:nvSpPr>
          <p:cNvPr id="7" name="Subtitle 2"/>
          <p:cNvSpPr txBox="1">
            <a:spLocks/>
          </p:cNvSpPr>
          <p:nvPr/>
        </p:nvSpPr>
        <p:spPr>
          <a:xfrm>
            <a:off x="4491446" y="4103914"/>
            <a:ext cx="7772400" cy="738052"/>
          </a:xfrm>
          <a:prstGeom prst="rect">
            <a:avLst/>
          </a:prstGeom>
        </p:spPr>
        <p:txBody>
          <a:bodyPr vert="horz" lIns="0" tIns="0" rIns="91440" bIns="0" rtlCol="0">
            <a:normAutofit/>
          </a:bodyPr>
          <a:lstStyle>
            <a:lvl1pPr marL="0" indent="0" algn="l" defTabSz="457200" rtl="0" eaLnBrk="1" latinLnBrk="0" hangingPunct="1">
              <a:spcBef>
                <a:spcPct val="20000"/>
              </a:spcBef>
              <a:buFont typeface="Arial"/>
              <a:buNone/>
              <a:defRPr sz="1800" b="1" i="0" kern="1200">
                <a:solidFill>
                  <a:schemeClr val="tx1">
                    <a:tint val="75000"/>
                  </a:schemeClr>
                </a:solidFill>
                <a:latin typeface="Calibri"/>
                <a:ea typeface="+mn-ea"/>
                <a:cs typeface="Calibri"/>
              </a:defRPr>
            </a:lvl1pPr>
            <a:lvl2pPr marL="457200" indent="0" algn="ctr" defTabSz="457200" rtl="0" eaLnBrk="1" latinLnBrk="0" hangingPunct="1">
              <a:spcBef>
                <a:spcPct val="20000"/>
              </a:spcBef>
              <a:buFont typeface="Arial"/>
              <a:buNone/>
              <a:defRPr sz="2400" b="0" i="0" kern="1200">
                <a:solidFill>
                  <a:schemeClr val="tx1">
                    <a:tint val="75000"/>
                  </a:schemeClr>
                </a:solidFill>
                <a:latin typeface="Palatino Linotype"/>
                <a:ea typeface="+mn-ea"/>
                <a:cs typeface="Palatino Linotype"/>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Palatino Linotype"/>
                <a:ea typeface="+mn-ea"/>
                <a:cs typeface="Palatino Linotype"/>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Palatino Linotype"/>
                <a:ea typeface="+mn-ea"/>
                <a:cs typeface="Palatino Linotype"/>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Palatino Linotype"/>
                <a:ea typeface="+mn-ea"/>
                <a:cs typeface="Palatino Linotype"/>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p:txBody>
      </p:sp>
      <p:sp>
        <p:nvSpPr>
          <p:cNvPr id="8" name="Rectangle 7"/>
          <p:cNvSpPr/>
          <p:nvPr/>
        </p:nvSpPr>
        <p:spPr>
          <a:xfrm>
            <a:off x="6172200" y="6147232"/>
            <a:ext cx="5820597" cy="615553"/>
          </a:xfrm>
          <a:prstGeom prst="rect">
            <a:avLst/>
          </a:prstGeom>
        </p:spPr>
        <p:txBody>
          <a:bodyPr wrap="square">
            <a:spAutoFit/>
          </a:bodyPr>
          <a:lstStyle/>
          <a:p>
            <a:endParaRPr lang="en-CA" sz="1600" dirty="0">
              <a:solidFill>
                <a:srgbClr val="000000"/>
              </a:solidFill>
              <a:latin typeface="Times New Roman" panose="02020603050405020304" pitchFamily="18" charset="0"/>
            </a:endParaRPr>
          </a:p>
          <a:p>
            <a:r>
              <a:rPr lang="en-CA" b="1" i="1" dirty="0">
                <a:solidFill>
                  <a:srgbClr val="000000"/>
                </a:solidFill>
                <a:latin typeface="Times New Roman" panose="02020603050405020304" pitchFamily="18" charset="0"/>
              </a:rPr>
              <a:t>Presented by Michael Kalu @ the OPA InterACTION, 2018</a:t>
            </a:r>
            <a:endParaRPr lang="en-CA" dirty="0"/>
          </a:p>
        </p:txBody>
      </p:sp>
      <p:pic>
        <p:nvPicPr>
          <p:cNvPr id="9" name="Shape 85" descr="QL_F_RG.jpg">
            <a:extLst>
              <a:ext uri="{FF2B5EF4-FFF2-40B4-BE49-F238E27FC236}">
                <a16:creationId xmlns:a16="http://schemas.microsoft.com/office/drawing/2014/main" id="{CD889604-6C82-E441-927C-8593713B3BEF}"/>
              </a:ext>
            </a:extLst>
          </p:cNvPr>
          <p:cNvPicPr preferRelativeResize="0">
            <a:picLocks noChangeAspect="1"/>
          </p:cNvPicPr>
          <p:nvPr/>
        </p:nvPicPr>
        <p:blipFill>
          <a:blip r:embed="rId3">
            <a:alphaModFix/>
          </a:blip>
          <a:stretch>
            <a:fillRect/>
          </a:stretch>
        </p:blipFill>
        <p:spPr>
          <a:xfrm>
            <a:off x="227998" y="239219"/>
            <a:ext cx="1321832" cy="900436"/>
          </a:xfrm>
          <a:prstGeom prst="rect">
            <a:avLst/>
          </a:prstGeom>
          <a:noFill/>
          <a:ln>
            <a:noFill/>
          </a:ln>
        </p:spPr>
      </p:pic>
      <p:pic>
        <p:nvPicPr>
          <p:cNvPr id="10" name="Picture 9">
            <a:extLst>
              <a:ext uri="{FF2B5EF4-FFF2-40B4-BE49-F238E27FC236}">
                <a16:creationId xmlns:a16="http://schemas.microsoft.com/office/drawing/2014/main" id="{70D7FD67-413C-E64B-A952-BFF4ED07DC6C}"/>
              </a:ext>
            </a:extLst>
          </p:cNvPr>
          <p:cNvPicPr>
            <a:picLocks noChangeAspect="1"/>
          </p:cNvPicPr>
          <p:nvPr/>
        </p:nvPicPr>
        <p:blipFill rotWithShape="1">
          <a:blip r:embed="rId4"/>
          <a:srcRect l="37387"/>
          <a:stretch/>
        </p:blipFill>
        <p:spPr>
          <a:xfrm>
            <a:off x="1549830" y="-64582"/>
            <a:ext cx="2048334" cy="1360676"/>
          </a:xfrm>
          <a:prstGeom prst="rect">
            <a:avLst/>
          </a:prstGeom>
        </p:spPr>
      </p:pic>
    </p:spTree>
    <p:extLst>
      <p:ext uri="{BB962C8B-B14F-4D97-AF65-F5344CB8AC3E}">
        <p14:creationId xmlns:p14="http://schemas.microsoft.com/office/powerpoint/2010/main" val="3854525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7F837-7357-A044-9CD5-DC2108B9B5CB}"/>
              </a:ext>
            </a:extLst>
          </p:cNvPr>
          <p:cNvSpPr>
            <a:spLocks noGrp="1"/>
          </p:cNvSpPr>
          <p:nvPr>
            <p:ph type="title"/>
          </p:nvPr>
        </p:nvSpPr>
        <p:spPr>
          <a:xfrm>
            <a:off x="1251678" y="382385"/>
            <a:ext cx="10178322" cy="752148"/>
          </a:xfrm>
        </p:spPr>
        <p:txBody>
          <a:bodyPr>
            <a:normAutofit/>
          </a:bodyPr>
          <a:lstStyle/>
          <a:p>
            <a:r>
              <a:rPr lang="en-US" sz="4000" dirty="0"/>
              <a:t>The Comprehensive Bridging program</a:t>
            </a:r>
          </a:p>
        </p:txBody>
      </p:sp>
      <p:graphicFrame>
        <p:nvGraphicFramePr>
          <p:cNvPr id="4" name="Content Placeholder 3">
            <a:extLst>
              <a:ext uri="{FF2B5EF4-FFF2-40B4-BE49-F238E27FC236}">
                <a16:creationId xmlns:a16="http://schemas.microsoft.com/office/drawing/2014/main" id="{136B8656-013E-884C-B73A-3F197A56B867}"/>
              </a:ext>
            </a:extLst>
          </p:cNvPr>
          <p:cNvGraphicFramePr>
            <a:graphicFrameLocks noGrp="1"/>
          </p:cNvGraphicFramePr>
          <p:nvPr>
            <p:ph idx="1"/>
            <p:extLst>
              <p:ext uri="{D42A27DB-BD31-4B8C-83A1-F6EECF244321}">
                <p14:modId xmlns:p14="http://schemas.microsoft.com/office/powerpoint/2010/main" val="2088535721"/>
              </p:ext>
            </p:extLst>
          </p:nvPr>
        </p:nvGraphicFramePr>
        <p:xfrm>
          <a:off x="971914" y="1168399"/>
          <a:ext cx="10737850" cy="4745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a:extLst>
              <a:ext uri="{FF2B5EF4-FFF2-40B4-BE49-F238E27FC236}">
                <a16:creationId xmlns:a16="http://schemas.microsoft.com/office/drawing/2014/main" id="{55023E24-872D-F940-B5CE-3AF6996E5951}"/>
              </a:ext>
            </a:extLst>
          </p:cNvPr>
          <p:cNvCxnSpPr>
            <a:cxnSpLocks/>
          </p:cNvCxnSpPr>
          <p:nvPr/>
        </p:nvCxnSpPr>
        <p:spPr>
          <a:xfrm>
            <a:off x="6382478" y="1168399"/>
            <a:ext cx="0" cy="5257376"/>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EAE0D2E-5C8D-0941-B463-5B32BFE073F4}"/>
              </a:ext>
            </a:extLst>
          </p:cNvPr>
          <p:cNvSpPr txBox="1"/>
          <p:nvPr/>
        </p:nvSpPr>
        <p:spPr>
          <a:xfrm>
            <a:off x="1388533" y="5892872"/>
            <a:ext cx="4013200" cy="553998"/>
          </a:xfrm>
          <a:prstGeom prst="rect">
            <a:avLst/>
          </a:prstGeom>
          <a:noFill/>
        </p:spPr>
        <p:txBody>
          <a:bodyPr wrap="square" rtlCol="0">
            <a:spAutoFit/>
          </a:bodyPr>
          <a:lstStyle/>
          <a:p>
            <a:pPr algn="ctr"/>
            <a:r>
              <a:rPr lang="en-US" sz="3000" dirty="0"/>
              <a:t>TERM ONE</a:t>
            </a:r>
          </a:p>
        </p:txBody>
      </p:sp>
      <p:sp>
        <p:nvSpPr>
          <p:cNvPr id="8" name="TextBox 7">
            <a:extLst>
              <a:ext uri="{FF2B5EF4-FFF2-40B4-BE49-F238E27FC236}">
                <a16:creationId xmlns:a16="http://schemas.microsoft.com/office/drawing/2014/main" id="{3816D8D4-1CB3-C642-9C98-80B13543F099}"/>
              </a:ext>
            </a:extLst>
          </p:cNvPr>
          <p:cNvSpPr txBox="1"/>
          <p:nvPr/>
        </p:nvSpPr>
        <p:spPr>
          <a:xfrm>
            <a:off x="6799097" y="5871777"/>
            <a:ext cx="4013200" cy="553998"/>
          </a:xfrm>
          <a:prstGeom prst="rect">
            <a:avLst/>
          </a:prstGeom>
          <a:noFill/>
        </p:spPr>
        <p:txBody>
          <a:bodyPr wrap="square" rtlCol="0">
            <a:spAutoFit/>
          </a:bodyPr>
          <a:lstStyle/>
          <a:p>
            <a:pPr algn="ctr"/>
            <a:r>
              <a:rPr lang="en-US" sz="3000" dirty="0"/>
              <a:t>TERM TWO</a:t>
            </a:r>
          </a:p>
        </p:txBody>
      </p:sp>
      <p:cxnSp>
        <p:nvCxnSpPr>
          <p:cNvPr id="10" name="Straight Connector 9">
            <a:extLst>
              <a:ext uri="{FF2B5EF4-FFF2-40B4-BE49-F238E27FC236}">
                <a16:creationId xmlns:a16="http://schemas.microsoft.com/office/drawing/2014/main" id="{4AD4E91A-51A0-F04F-81E6-2060EFC8F303}"/>
              </a:ext>
            </a:extLst>
          </p:cNvPr>
          <p:cNvCxnSpPr/>
          <p:nvPr/>
        </p:nvCxnSpPr>
        <p:spPr>
          <a:xfrm>
            <a:off x="2438400" y="5892872"/>
            <a:ext cx="187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EDB4A02-4EAD-E444-9A80-342D2A8466BA}"/>
              </a:ext>
            </a:extLst>
          </p:cNvPr>
          <p:cNvCxnSpPr/>
          <p:nvPr/>
        </p:nvCxnSpPr>
        <p:spPr>
          <a:xfrm>
            <a:off x="2455333" y="6446870"/>
            <a:ext cx="187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3999F95-6E37-F742-BB0A-6239E6FFDE36}"/>
              </a:ext>
            </a:extLst>
          </p:cNvPr>
          <p:cNvCxnSpPr/>
          <p:nvPr/>
        </p:nvCxnSpPr>
        <p:spPr>
          <a:xfrm>
            <a:off x="7865897" y="5854916"/>
            <a:ext cx="187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C33CB08-6FCF-6747-B5B5-355B21D8EFFF}"/>
              </a:ext>
            </a:extLst>
          </p:cNvPr>
          <p:cNvCxnSpPr/>
          <p:nvPr/>
        </p:nvCxnSpPr>
        <p:spPr>
          <a:xfrm>
            <a:off x="7882830" y="6408914"/>
            <a:ext cx="187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DF37D51-D8CA-CC4F-9F3F-E307298DA312}"/>
              </a:ext>
            </a:extLst>
          </p:cNvPr>
          <p:cNvSpPr txBox="1"/>
          <p:nvPr/>
        </p:nvSpPr>
        <p:spPr>
          <a:xfrm>
            <a:off x="10394980" y="6442635"/>
            <a:ext cx="1465466" cy="369332"/>
          </a:xfrm>
          <a:prstGeom prst="rect">
            <a:avLst/>
          </a:prstGeom>
          <a:noFill/>
        </p:spPr>
        <p:txBody>
          <a:bodyPr wrap="none" rtlCol="0">
            <a:spAutoFit/>
          </a:bodyPr>
          <a:lstStyle/>
          <a:p>
            <a:r>
              <a:rPr lang="en-US" dirty="0"/>
              <a:t>(OIEBP, 2018)</a:t>
            </a:r>
          </a:p>
        </p:txBody>
      </p:sp>
    </p:spTree>
    <p:extLst>
      <p:ext uri="{BB962C8B-B14F-4D97-AF65-F5344CB8AC3E}">
        <p14:creationId xmlns:p14="http://schemas.microsoft.com/office/powerpoint/2010/main" val="122223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1410" y="177035"/>
            <a:ext cx="6122987" cy="944387"/>
          </a:xfrm>
        </p:spPr>
        <p:txBody>
          <a:bodyPr>
            <a:normAutofit/>
          </a:bodyPr>
          <a:lstStyle/>
          <a:p>
            <a:r>
              <a:rPr lang="en-US" dirty="0"/>
              <a:t>Success story</a:t>
            </a:r>
            <a:endParaRPr lang="en-CA" dirty="0"/>
          </a:p>
        </p:txBody>
      </p:sp>
      <p:sp>
        <p:nvSpPr>
          <p:cNvPr id="5" name="TextBox 4"/>
          <p:cNvSpPr txBox="1"/>
          <p:nvPr/>
        </p:nvSpPr>
        <p:spPr>
          <a:xfrm>
            <a:off x="1366088" y="1625427"/>
            <a:ext cx="4029224" cy="1446550"/>
          </a:xfrm>
          <a:prstGeom prst="rect">
            <a:avLst/>
          </a:prstGeom>
          <a:noFill/>
        </p:spPr>
        <p:txBody>
          <a:bodyPr wrap="square" rtlCol="0">
            <a:spAutoFit/>
          </a:bodyPr>
          <a:lstStyle/>
          <a:p>
            <a:pPr algn="ctr"/>
            <a:r>
              <a:rPr lang="en-CA" sz="2200" dirty="0"/>
              <a:t>IEPTs’ Physiotherapy Competency Examination success rates are </a:t>
            </a:r>
            <a:r>
              <a:rPr lang="en-CA" sz="2200" b="1" u="sng" dirty="0">
                <a:solidFill>
                  <a:srgbClr val="FF0000"/>
                </a:solidFill>
              </a:rPr>
              <a:t>50% and 59% </a:t>
            </a:r>
            <a:r>
              <a:rPr lang="en-CA" sz="2200" dirty="0"/>
              <a:t>on the written and clinical exams</a:t>
            </a:r>
          </a:p>
        </p:txBody>
      </p:sp>
      <p:sp>
        <p:nvSpPr>
          <p:cNvPr id="6" name="TextBox 5"/>
          <p:cNvSpPr txBox="1"/>
          <p:nvPr/>
        </p:nvSpPr>
        <p:spPr>
          <a:xfrm>
            <a:off x="6139824" y="3248617"/>
            <a:ext cx="792088" cy="923330"/>
          </a:xfrm>
          <a:prstGeom prst="rect">
            <a:avLst/>
          </a:prstGeom>
          <a:noFill/>
        </p:spPr>
        <p:txBody>
          <a:bodyPr wrap="square" rtlCol="0">
            <a:spAutoFit/>
          </a:bodyPr>
          <a:lstStyle/>
          <a:p>
            <a:r>
              <a:rPr lang="en-CA" sz="5400" dirty="0"/>
              <a:t>V</a:t>
            </a:r>
          </a:p>
        </p:txBody>
      </p:sp>
      <p:sp>
        <p:nvSpPr>
          <p:cNvPr id="7" name="TextBox 6"/>
          <p:cNvSpPr txBox="1"/>
          <p:nvPr/>
        </p:nvSpPr>
        <p:spPr>
          <a:xfrm>
            <a:off x="7346304" y="1586624"/>
            <a:ext cx="4049829" cy="1785104"/>
          </a:xfrm>
          <a:prstGeom prst="rect">
            <a:avLst/>
          </a:prstGeom>
          <a:noFill/>
        </p:spPr>
        <p:txBody>
          <a:bodyPr wrap="square" rtlCol="0">
            <a:spAutoFit/>
          </a:bodyPr>
          <a:lstStyle/>
          <a:p>
            <a:pPr algn="ctr"/>
            <a:r>
              <a:rPr lang="en-CA" sz="2200" dirty="0"/>
              <a:t>Canadian trained PTs’ Physiotherapy Competency Examination success </a:t>
            </a:r>
          </a:p>
          <a:p>
            <a:pPr algn="ctr"/>
            <a:r>
              <a:rPr lang="en-CA" sz="2200" dirty="0"/>
              <a:t>rates are </a:t>
            </a:r>
            <a:r>
              <a:rPr lang="en-CA" sz="2200" b="1" u="sng" dirty="0">
                <a:solidFill>
                  <a:srgbClr val="FF0000"/>
                </a:solidFill>
              </a:rPr>
              <a:t>94% and 92%</a:t>
            </a:r>
            <a:r>
              <a:rPr lang="en-CA" sz="2200" dirty="0"/>
              <a:t> on written and clinical exams</a:t>
            </a:r>
          </a:p>
        </p:txBody>
      </p:sp>
      <p:sp>
        <p:nvSpPr>
          <p:cNvPr id="13" name="TextBox 12">
            <a:extLst>
              <a:ext uri="{FF2B5EF4-FFF2-40B4-BE49-F238E27FC236}">
                <a16:creationId xmlns:a16="http://schemas.microsoft.com/office/drawing/2014/main" id="{0261A347-9E0A-F048-ABBD-B6AEAAD30458}"/>
              </a:ext>
            </a:extLst>
          </p:cNvPr>
          <p:cNvSpPr txBox="1"/>
          <p:nvPr/>
        </p:nvSpPr>
        <p:spPr>
          <a:xfrm>
            <a:off x="4521256" y="4944925"/>
            <a:ext cx="4029224" cy="1446550"/>
          </a:xfrm>
          <a:prstGeom prst="rect">
            <a:avLst/>
          </a:prstGeom>
          <a:noFill/>
        </p:spPr>
        <p:txBody>
          <a:bodyPr wrap="square" rtlCol="0">
            <a:spAutoFit/>
          </a:bodyPr>
          <a:lstStyle/>
          <a:p>
            <a:pPr algn="ctr"/>
            <a:r>
              <a:rPr lang="en-CA" sz="2200" dirty="0"/>
              <a:t>IEPTS  that pass through the OIEPB program success rates are </a:t>
            </a:r>
            <a:r>
              <a:rPr lang="en-CA" sz="2200" b="1" u="sng" dirty="0">
                <a:solidFill>
                  <a:srgbClr val="FF0000"/>
                </a:solidFill>
              </a:rPr>
              <a:t>80% and 82% </a:t>
            </a:r>
            <a:r>
              <a:rPr lang="en-CA" sz="2200" dirty="0"/>
              <a:t>on the written and clinical exams</a:t>
            </a:r>
          </a:p>
        </p:txBody>
      </p:sp>
      <p:cxnSp>
        <p:nvCxnSpPr>
          <p:cNvPr id="4" name="Straight Connector 3">
            <a:extLst>
              <a:ext uri="{FF2B5EF4-FFF2-40B4-BE49-F238E27FC236}">
                <a16:creationId xmlns:a16="http://schemas.microsoft.com/office/drawing/2014/main" id="{7AB3DD5A-EA3F-1541-9B68-4C49C5EC2F58}"/>
              </a:ext>
            </a:extLst>
          </p:cNvPr>
          <p:cNvCxnSpPr>
            <a:cxnSpLocks/>
            <a:stCxn id="13" idx="3"/>
          </p:cNvCxnSpPr>
          <p:nvPr/>
        </p:nvCxnSpPr>
        <p:spPr>
          <a:xfrm flipV="1">
            <a:off x="8550480" y="3725673"/>
            <a:ext cx="1480211" cy="1942527"/>
          </a:xfrm>
          <a:prstGeom prst="line">
            <a:avLst/>
          </a:prstGeom>
          <a:ln w="44450">
            <a:prstDash val="dash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44ED73C-1156-514A-B52D-452390DFEFA4}"/>
              </a:ext>
            </a:extLst>
          </p:cNvPr>
          <p:cNvSpPr txBox="1"/>
          <p:nvPr/>
        </p:nvSpPr>
        <p:spPr>
          <a:xfrm rot="18353697">
            <a:off x="8101083" y="4527658"/>
            <a:ext cx="2835520" cy="338554"/>
          </a:xfrm>
          <a:prstGeom prst="rect">
            <a:avLst/>
          </a:prstGeom>
          <a:noFill/>
        </p:spPr>
        <p:txBody>
          <a:bodyPr wrap="none" rtlCol="0">
            <a:spAutoFit/>
          </a:bodyPr>
          <a:lstStyle/>
          <a:p>
            <a:r>
              <a:rPr lang="en-US" sz="1600" b="1" dirty="0"/>
              <a:t>Still room for improvement</a:t>
            </a:r>
          </a:p>
        </p:txBody>
      </p:sp>
      <p:sp>
        <p:nvSpPr>
          <p:cNvPr id="3" name="TextBox 2">
            <a:extLst>
              <a:ext uri="{FF2B5EF4-FFF2-40B4-BE49-F238E27FC236}">
                <a16:creationId xmlns:a16="http://schemas.microsoft.com/office/drawing/2014/main" id="{9E4642FE-B6B6-A746-8545-624A23DCF23F}"/>
              </a:ext>
            </a:extLst>
          </p:cNvPr>
          <p:cNvSpPr txBox="1"/>
          <p:nvPr/>
        </p:nvSpPr>
        <p:spPr>
          <a:xfrm>
            <a:off x="9754397" y="6391475"/>
            <a:ext cx="1465466" cy="369332"/>
          </a:xfrm>
          <a:prstGeom prst="rect">
            <a:avLst/>
          </a:prstGeom>
          <a:noFill/>
        </p:spPr>
        <p:txBody>
          <a:bodyPr wrap="none" rtlCol="0">
            <a:spAutoFit/>
          </a:bodyPr>
          <a:lstStyle/>
          <a:p>
            <a:r>
              <a:rPr lang="en-US" dirty="0"/>
              <a:t>(OIEBP, 2018)</a:t>
            </a:r>
          </a:p>
        </p:txBody>
      </p:sp>
    </p:spTree>
    <p:extLst>
      <p:ext uri="{BB962C8B-B14F-4D97-AF65-F5344CB8AC3E}">
        <p14:creationId xmlns:p14="http://schemas.microsoft.com/office/powerpoint/2010/main" val="2462916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87BAC-D8C3-2540-9FF4-B0FCDA25CA9B}"/>
              </a:ext>
            </a:extLst>
          </p:cNvPr>
          <p:cNvSpPr>
            <a:spLocks noGrp="1"/>
          </p:cNvSpPr>
          <p:nvPr>
            <p:ph type="title"/>
          </p:nvPr>
        </p:nvSpPr>
        <p:spPr/>
        <p:txBody>
          <a:bodyPr/>
          <a:lstStyle/>
          <a:p>
            <a:r>
              <a:rPr lang="en-US" dirty="0"/>
              <a:t>Research Questions</a:t>
            </a:r>
          </a:p>
        </p:txBody>
      </p:sp>
      <p:sp>
        <p:nvSpPr>
          <p:cNvPr id="7" name="TextBox 6">
            <a:extLst>
              <a:ext uri="{FF2B5EF4-FFF2-40B4-BE49-F238E27FC236}">
                <a16:creationId xmlns:a16="http://schemas.microsoft.com/office/drawing/2014/main" id="{DBAD4E15-58E2-E240-B269-F91DBC29C91D}"/>
              </a:ext>
            </a:extLst>
          </p:cNvPr>
          <p:cNvSpPr txBox="1"/>
          <p:nvPr/>
        </p:nvSpPr>
        <p:spPr>
          <a:xfrm>
            <a:off x="804672" y="2337910"/>
            <a:ext cx="10424159" cy="2739211"/>
          </a:xfrm>
          <a:prstGeom prst="rect">
            <a:avLst/>
          </a:prstGeom>
          <a:noFill/>
        </p:spPr>
        <p:txBody>
          <a:bodyPr wrap="square" rtlCol="0">
            <a:spAutoFit/>
          </a:bodyPr>
          <a:lstStyle/>
          <a:p>
            <a:pPr marL="457200" lvl="0" indent="-457200">
              <a:spcBef>
                <a:spcPts val="600"/>
              </a:spcBef>
              <a:buAutoNum type="arabicPeriod"/>
            </a:pPr>
            <a:r>
              <a:rPr lang="en-CA" sz="2400" dirty="0"/>
              <a:t>What are the patterns of ACP scores among  learners in the  4</a:t>
            </a:r>
            <a:r>
              <a:rPr lang="en-CA" sz="2400" baseline="30000" dirty="0"/>
              <a:t>th</a:t>
            </a:r>
            <a:r>
              <a:rPr lang="en-CA" sz="2400" dirty="0"/>
              <a:t> and 5</a:t>
            </a:r>
            <a:r>
              <a:rPr lang="en-CA" sz="2400" baseline="30000" dirty="0"/>
              <a:t>th</a:t>
            </a:r>
            <a:r>
              <a:rPr lang="en-CA" sz="2400" dirty="0"/>
              <a:t> cohorts of the OIEPB program?</a:t>
            </a:r>
          </a:p>
          <a:p>
            <a:pPr marL="457200" lvl="0" indent="-457200">
              <a:spcBef>
                <a:spcPts val="600"/>
              </a:spcBef>
              <a:buAutoNum type="arabicPeriod"/>
            </a:pPr>
            <a:endParaRPr lang="en-CA" sz="2400" dirty="0"/>
          </a:p>
          <a:p>
            <a:pPr marL="457200" lvl="0" indent="-457200">
              <a:spcBef>
                <a:spcPts val="600"/>
              </a:spcBef>
              <a:buAutoNum type="arabicPeriod"/>
            </a:pPr>
            <a:r>
              <a:rPr lang="en-CA" sz="2400" dirty="0"/>
              <a:t>What are the areas of strength and areas requiring improvement in clinical performance by learners in the 3</a:t>
            </a:r>
            <a:r>
              <a:rPr lang="en-CA" sz="2400" baseline="30000" dirty="0"/>
              <a:t>rd</a:t>
            </a:r>
            <a:r>
              <a:rPr lang="en-CA" sz="2400" dirty="0"/>
              <a:t>, 4</a:t>
            </a:r>
            <a:r>
              <a:rPr lang="en-CA" sz="2400" baseline="30000" dirty="0"/>
              <a:t>th</a:t>
            </a:r>
            <a:r>
              <a:rPr lang="en-CA" sz="2400" dirty="0"/>
              <a:t> and 5</a:t>
            </a:r>
            <a:r>
              <a:rPr lang="en-CA" sz="2400" baseline="30000" dirty="0"/>
              <a:t>th</a:t>
            </a:r>
            <a:r>
              <a:rPr lang="en-CA" sz="2400" dirty="0"/>
              <a:t>  cohorts of the OIEPB program? </a:t>
            </a:r>
          </a:p>
          <a:p>
            <a:pPr lvl="0"/>
            <a:endParaRPr lang="en-CA" sz="2400" dirty="0"/>
          </a:p>
          <a:p>
            <a:endParaRPr lang="en-US" dirty="0"/>
          </a:p>
        </p:txBody>
      </p:sp>
    </p:spTree>
    <p:extLst>
      <p:ext uri="{BB962C8B-B14F-4D97-AF65-F5344CB8AC3E}">
        <p14:creationId xmlns:p14="http://schemas.microsoft.com/office/powerpoint/2010/main" val="382369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53D9A4C-1798-924A-A3BD-EDCE57FDF44F}"/>
              </a:ext>
            </a:extLst>
          </p:cNvPr>
          <p:cNvPicPr>
            <a:picLocks noChangeAspect="1"/>
          </p:cNvPicPr>
          <p:nvPr/>
        </p:nvPicPr>
        <p:blipFill>
          <a:blip r:embed="rId3"/>
          <a:stretch>
            <a:fillRect/>
          </a:stretch>
        </p:blipFill>
        <p:spPr>
          <a:xfrm>
            <a:off x="1080655" y="78759"/>
            <a:ext cx="5404581" cy="6779241"/>
          </a:xfrm>
          <a:prstGeom prst="rect">
            <a:avLst/>
          </a:prstGeom>
          <a:ln w="88900" cap="sq" cmpd="thickThin">
            <a:solidFill>
              <a:srgbClr val="000000"/>
            </a:solidFill>
            <a:prstDash val="solid"/>
            <a:miter lim="800000"/>
          </a:ln>
          <a:effectLst>
            <a:innerShdw blurRad="76200">
              <a:srgbClr val="000000"/>
            </a:innerShdw>
          </a:effectLst>
        </p:spPr>
      </p:pic>
      <p:sp>
        <p:nvSpPr>
          <p:cNvPr id="5" name="Oval 4">
            <a:extLst>
              <a:ext uri="{FF2B5EF4-FFF2-40B4-BE49-F238E27FC236}">
                <a16:creationId xmlns:a16="http://schemas.microsoft.com/office/drawing/2014/main" id="{BAC39A0F-29C1-684F-8D55-ED9DB45EBA00}"/>
              </a:ext>
            </a:extLst>
          </p:cNvPr>
          <p:cNvSpPr/>
          <p:nvPr/>
        </p:nvSpPr>
        <p:spPr>
          <a:xfrm>
            <a:off x="1347593" y="3656489"/>
            <a:ext cx="4870704" cy="60659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itle 1">
            <a:extLst>
              <a:ext uri="{FF2B5EF4-FFF2-40B4-BE49-F238E27FC236}">
                <a16:creationId xmlns:a16="http://schemas.microsoft.com/office/drawing/2014/main" id="{0E60BD6D-978B-8843-8ED2-394478C89075}"/>
              </a:ext>
            </a:extLst>
          </p:cNvPr>
          <p:cNvSpPr>
            <a:spLocks noGrp="1"/>
          </p:cNvSpPr>
          <p:nvPr>
            <p:ph type="title"/>
          </p:nvPr>
        </p:nvSpPr>
        <p:spPr>
          <a:xfrm>
            <a:off x="6752174" y="78759"/>
            <a:ext cx="4913595" cy="795251"/>
          </a:xfrm>
        </p:spPr>
        <p:txBody>
          <a:bodyPr>
            <a:normAutofit/>
          </a:bodyPr>
          <a:lstStyle/>
          <a:p>
            <a:r>
              <a:rPr lang="en-US" sz="4000" dirty="0"/>
              <a:t>Research Process</a:t>
            </a:r>
          </a:p>
        </p:txBody>
      </p:sp>
      <p:sp>
        <p:nvSpPr>
          <p:cNvPr id="11" name="Content Placeholder 2">
            <a:extLst>
              <a:ext uri="{FF2B5EF4-FFF2-40B4-BE49-F238E27FC236}">
                <a16:creationId xmlns:a16="http://schemas.microsoft.com/office/drawing/2014/main" id="{6DBBBABC-B532-2C4E-860E-01B1517A9E9A}"/>
              </a:ext>
            </a:extLst>
          </p:cNvPr>
          <p:cNvSpPr>
            <a:spLocks noGrp="1"/>
          </p:cNvSpPr>
          <p:nvPr>
            <p:ph idx="1"/>
          </p:nvPr>
        </p:nvSpPr>
        <p:spPr>
          <a:xfrm>
            <a:off x="6752173" y="1345066"/>
            <a:ext cx="4913595" cy="1231879"/>
          </a:xfrm>
        </p:spPr>
        <p:txBody>
          <a:bodyPr/>
          <a:lstStyle/>
          <a:p>
            <a:r>
              <a:rPr lang="en-US" dirty="0"/>
              <a:t>Secondary Data Analysis of the Canadian Physiotherapy Assessment of Clinical Performance</a:t>
            </a:r>
          </a:p>
        </p:txBody>
      </p:sp>
      <p:sp>
        <p:nvSpPr>
          <p:cNvPr id="12" name="Rectangle 11">
            <a:extLst>
              <a:ext uri="{FF2B5EF4-FFF2-40B4-BE49-F238E27FC236}">
                <a16:creationId xmlns:a16="http://schemas.microsoft.com/office/drawing/2014/main" id="{969888D0-6758-434A-989A-F85740062183}"/>
              </a:ext>
            </a:extLst>
          </p:cNvPr>
          <p:cNvSpPr/>
          <p:nvPr/>
        </p:nvSpPr>
        <p:spPr>
          <a:xfrm>
            <a:off x="6851350" y="3185435"/>
            <a:ext cx="4010614" cy="1200329"/>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000000"/>
                </a:solidFill>
                <a:latin typeface="Calibri" panose="020F0502020204030204" pitchFamily="34" charset="0"/>
              </a:rPr>
              <a:t>Numeric scoring system </a:t>
            </a:r>
          </a:p>
          <a:p>
            <a:pPr marL="285750" indent="-285750">
              <a:buFont typeface="Arial" panose="020B0604020202020204" pitchFamily="34" charset="0"/>
              <a:buChar char="•"/>
            </a:pPr>
            <a:r>
              <a:rPr lang="en-US" sz="2400" dirty="0">
                <a:solidFill>
                  <a:srgbClr val="000000"/>
                </a:solidFill>
                <a:latin typeface="Calibri" panose="020F0502020204030204" pitchFamily="34" charset="0"/>
              </a:rPr>
              <a:t>Open ended comment section </a:t>
            </a:r>
            <a:endParaRPr lang="en-CA" sz="2400" dirty="0"/>
          </a:p>
        </p:txBody>
      </p:sp>
      <p:sp>
        <p:nvSpPr>
          <p:cNvPr id="13" name="TextBox 12">
            <a:extLst>
              <a:ext uri="{FF2B5EF4-FFF2-40B4-BE49-F238E27FC236}">
                <a16:creationId xmlns:a16="http://schemas.microsoft.com/office/drawing/2014/main" id="{EBE76967-F061-434A-82BB-B1285ECA269E}"/>
              </a:ext>
            </a:extLst>
          </p:cNvPr>
          <p:cNvSpPr txBox="1"/>
          <p:nvPr/>
        </p:nvSpPr>
        <p:spPr>
          <a:xfrm>
            <a:off x="8201614" y="6336145"/>
            <a:ext cx="3151632" cy="369332"/>
          </a:xfrm>
          <a:prstGeom prst="rect">
            <a:avLst/>
          </a:prstGeom>
          <a:noFill/>
        </p:spPr>
        <p:txBody>
          <a:bodyPr wrap="square" rtlCol="0">
            <a:spAutoFit/>
          </a:bodyPr>
          <a:lstStyle/>
          <a:p>
            <a:r>
              <a:rPr lang="en-US" i="1" dirty="0"/>
              <a:t>Developed by Mori et al. (2016) </a:t>
            </a:r>
            <a:endParaRPr lang="en-CA" i="1" dirty="0"/>
          </a:p>
        </p:txBody>
      </p:sp>
    </p:spTree>
    <p:extLst>
      <p:ext uri="{BB962C8B-B14F-4D97-AF65-F5344CB8AC3E}">
        <p14:creationId xmlns:p14="http://schemas.microsoft.com/office/powerpoint/2010/main" val="3144608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509" y="338886"/>
            <a:ext cx="10848109" cy="944387"/>
          </a:xfrm>
        </p:spPr>
        <p:txBody>
          <a:bodyPr>
            <a:noAutofit/>
          </a:bodyPr>
          <a:lstStyle/>
          <a:p>
            <a:r>
              <a:rPr lang="en-CA" sz="4000" dirty="0"/>
              <a:t>About the OIEPB Program and its learners</a:t>
            </a:r>
          </a:p>
        </p:txBody>
      </p:sp>
      <p:sp>
        <p:nvSpPr>
          <p:cNvPr id="5" name="Content Placeholder 2"/>
          <p:cNvSpPr txBox="1">
            <a:spLocks/>
          </p:cNvSpPr>
          <p:nvPr/>
        </p:nvSpPr>
        <p:spPr>
          <a:xfrm>
            <a:off x="5135350" y="1283273"/>
            <a:ext cx="6472518" cy="4768880"/>
          </a:xfrm>
          <a:prstGeom prst="rect">
            <a:avLst/>
          </a:prstGeom>
        </p:spPr>
        <p:txBody>
          <a:bodyPr vert="horz" lIns="0" tIns="0" rIns="0" bIns="0" rtlCol="0">
            <a:noAutofit/>
          </a:bodyPr>
          <a:lstStyle>
            <a:lvl1pPr marL="228600"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1pPr>
            <a:lvl2pPr marL="455613" indent="-227013"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2pPr>
            <a:lvl3pPr marL="684213"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3pPr>
            <a:lvl4pPr marL="911225" indent="-227013"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4pPr>
            <a:lvl5pPr marL="1139825" indent="-228600"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2500" dirty="0"/>
              <a:t>Demographics: </a:t>
            </a:r>
          </a:p>
          <a:p>
            <a:pPr lvl="1">
              <a:spcBef>
                <a:spcPts val="0"/>
              </a:spcBef>
            </a:pPr>
            <a:r>
              <a:rPr lang="en-US" sz="2300" dirty="0"/>
              <a:t>Top Source countries: 45% of the learners from India (45), and 20 % from Philippines.</a:t>
            </a:r>
          </a:p>
          <a:p>
            <a:pPr marL="0" indent="0">
              <a:spcBef>
                <a:spcPts val="0"/>
              </a:spcBef>
              <a:buNone/>
            </a:pPr>
            <a:endParaRPr lang="en-US" sz="2300" dirty="0"/>
          </a:p>
          <a:p>
            <a:pPr lvl="1">
              <a:spcBef>
                <a:spcPts val="0"/>
              </a:spcBef>
            </a:pPr>
            <a:r>
              <a:rPr lang="en-US" sz="2300" dirty="0"/>
              <a:t>Gender: 70% Female  </a:t>
            </a:r>
            <a:endParaRPr lang="en-CA" sz="2300" dirty="0"/>
          </a:p>
          <a:p>
            <a:pPr marL="0" indent="0">
              <a:spcBef>
                <a:spcPts val="0"/>
              </a:spcBef>
              <a:buNone/>
            </a:pPr>
            <a:endParaRPr lang="en-US" sz="2300" dirty="0"/>
          </a:p>
          <a:p>
            <a:pPr lvl="1">
              <a:spcBef>
                <a:spcPts val="0"/>
              </a:spcBef>
            </a:pPr>
            <a:r>
              <a:rPr lang="en-US" sz="2300" dirty="0"/>
              <a:t>68% had experience in Canadian health care system as a support personnel or PT assistant.</a:t>
            </a:r>
          </a:p>
          <a:p>
            <a:pPr>
              <a:spcBef>
                <a:spcPts val="0"/>
              </a:spcBef>
            </a:pPr>
            <a:endParaRPr lang="en-US" sz="2300" dirty="0"/>
          </a:p>
          <a:p>
            <a:pPr lvl="1">
              <a:spcBef>
                <a:spcPts val="0"/>
              </a:spcBef>
            </a:pPr>
            <a:r>
              <a:rPr lang="en-US" sz="2300" dirty="0"/>
              <a:t>70% of the learners have not practiced physiotherapy for five years or less </a:t>
            </a:r>
          </a:p>
          <a:p>
            <a:pPr>
              <a:spcBef>
                <a:spcPts val="0"/>
              </a:spcBef>
            </a:pPr>
            <a:endParaRPr lang="en-US" sz="2300" dirty="0"/>
          </a:p>
          <a:p>
            <a:pPr lvl="1">
              <a:spcBef>
                <a:spcPts val="0"/>
              </a:spcBef>
            </a:pPr>
            <a:r>
              <a:rPr lang="en-US" sz="2300" dirty="0"/>
              <a:t>62% of learners graduated between 2001-2010. </a:t>
            </a:r>
            <a:endParaRPr lang="en-CA" sz="2300" dirty="0"/>
          </a:p>
        </p:txBody>
      </p:sp>
      <p:sp>
        <p:nvSpPr>
          <p:cNvPr id="7" name="Content Placeholder 2"/>
          <p:cNvSpPr txBox="1">
            <a:spLocks/>
          </p:cNvSpPr>
          <p:nvPr/>
        </p:nvSpPr>
        <p:spPr>
          <a:xfrm>
            <a:off x="921838" y="1283273"/>
            <a:ext cx="3711388" cy="4351338"/>
          </a:xfrm>
          <a:prstGeom prst="rect">
            <a:avLst/>
          </a:prstGeom>
        </p:spPr>
        <p:txBody>
          <a:bodyPr vert="horz" lIns="0" tIns="0" rIns="0" bIns="0" rtlCol="0">
            <a:normAutofit/>
          </a:bodyPr>
          <a:lstStyle>
            <a:lvl1pPr marL="228600"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1pPr>
            <a:lvl2pPr marL="455613" indent="-227013"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2pPr>
            <a:lvl3pPr marL="684213"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3pPr>
            <a:lvl4pPr marL="911225" indent="-227013"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4pPr>
            <a:lvl5pPr marL="1139825" indent="-228600"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300" dirty="0"/>
              <a:t>We evaluated  3</a:t>
            </a:r>
            <a:r>
              <a:rPr lang="en-US" sz="2300" baseline="30000" dirty="0"/>
              <a:t>rd</a:t>
            </a:r>
            <a:r>
              <a:rPr lang="en-US" sz="2300" dirty="0"/>
              <a:t>, 4</a:t>
            </a:r>
            <a:r>
              <a:rPr lang="en-US" sz="2300" baseline="30000" dirty="0"/>
              <a:t>th</a:t>
            </a:r>
            <a:r>
              <a:rPr lang="en-US" sz="2300" dirty="0"/>
              <a:t> and 5</a:t>
            </a:r>
            <a:r>
              <a:rPr lang="en-US" sz="2300" baseline="30000" dirty="0"/>
              <a:t>th</a:t>
            </a:r>
            <a:r>
              <a:rPr lang="en-US" sz="2300" dirty="0"/>
              <a:t> cohort (n=101)</a:t>
            </a:r>
          </a:p>
          <a:p>
            <a:endParaRPr lang="en-US" sz="2300" dirty="0"/>
          </a:p>
          <a:p>
            <a:endParaRPr lang="en-US" sz="2300" dirty="0"/>
          </a:p>
          <a:p>
            <a:pPr marL="0" indent="0">
              <a:buNone/>
            </a:pPr>
            <a:endParaRPr lang="en-US" sz="2300" dirty="0"/>
          </a:p>
          <a:p>
            <a:r>
              <a:rPr lang="en-US" sz="2300" dirty="0"/>
              <a:t>Learners complete two internships of 4 weeks duration and in areas requiring greatest professional development</a:t>
            </a:r>
          </a:p>
          <a:p>
            <a:pPr marL="0" indent="0">
              <a:buNone/>
            </a:pPr>
            <a:r>
              <a:rPr lang="en-US" sz="1800" dirty="0"/>
              <a:t> </a:t>
            </a:r>
          </a:p>
          <a:p>
            <a:pPr marL="0" indent="0">
              <a:buNone/>
            </a:pPr>
            <a:endParaRPr lang="en-US" sz="2500" dirty="0"/>
          </a:p>
        </p:txBody>
      </p:sp>
      <p:cxnSp>
        <p:nvCxnSpPr>
          <p:cNvPr id="8" name="Straight Connector 7">
            <a:extLst>
              <a:ext uri="{FF2B5EF4-FFF2-40B4-BE49-F238E27FC236}">
                <a16:creationId xmlns:a16="http://schemas.microsoft.com/office/drawing/2014/main" id="{74AC58C1-CB63-B54D-86E8-67BB2F48DC85}"/>
              </a:ext>
            </a:extLst>
          </p:cNvPr>
          <p:cNvCxnSpPr/>
          <p:nvPr/>
        </p:nvCxnSpPr>
        <p:spPr>
          <a:xfrm>
            <a:off x="4800600" y="1089212"/>
            <a:ext cx="0" cy="5298141"/>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08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932919" y="5193372"/>
            <a:ext cx="4815840" cy="1558835"/>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BAB23F10-E367-C146-8E48-B262B92F1DB3}"/>
              </a:ext>
            </a:extLst>
          </p:cNvPr>
          <p:cNvSpPr>
            <a:spLocks noGrp="1"/>
          </p:cNvSpPr>
          <p:nvPr>
            <p:ph type="title"/>
          </p:nvPr>
        </p:nvSpPr>
        <p:spPr/>
        <p:txBody>
          <a:bodyPr/>
          <a:lstStyle/>
          <a:p>
            <a:r>
              <a:rPr lang="en-US" dirty="0"/>
              <a:t>ACP Scoring </a:t>
            </a:r>
          </a:p>
        </p:txBody>
      </p:sp>
      <p:sp>
        <p:nvSpPr>
          <p:cNvPr id="3" name="Content Placeholder 2">
            <a:extLst>
              <a:ext uri="{FF2B5EF4-FFF2-40B4-BE49-F238E27FC236}">
                <a16:creationId xmlns:a16="http://schemas.microsoft.com/office/drawing/2014/main" id="{79E6CBAF-1B60-A445-9637-108DB3A7FC53}"/>
              </a:ext>
            </a:extLst>
          </p:cNvPr>
          <p:cNvSpPr>
            <a:spLocks noGrp="1"/>
          </p:cNvSpPr>
          <p:nvPr>
            <p:ph idx="1"/>
          </p:nvPr>
        </p:nvSpPr>
        <p:spPr>
          <a:xfrm>
            <a:off x="1251678" y="2286001"/>
            <a:ext cx="10178322" cy="2539999"/>
          </a:xfrm>
        </p:spPr>
        <p:txBody>
          <a:bodyPr/>
          <a:lstStyle/>
          <a:p>
            <a:pPr marL="0" indent="0" algn="ctr">
              <a:buNone/>
            </a:pPr>
            <a:r>
              <a:rPr lang="en-CA" sz="4500" dirty="0"/>
              <a:t>What are the patterns of ACP scores among  learners in 4</a:t>
            </a:r>
            <a:r>
              <a:rPr lang="en-CA" sz="4500" baseline="30000" dirty="0"/>
              <a:t>th</a:t>
            </a:r>
            <a:r>
              <a:rPr lang="en-CA" sz="4500" dirty="0"/>
              <a:t> and 5</a:t>
            </a:r>
            <a:r>
              <a:rPr lang="en-CA" sz="4500" baseline="30000" dirty="0"/>
              <a:t>th</a:t>
            </a:r>
            <a:r>
              <a:rPr lang="en-CA" sz="4500" dirty="0"/>
              <a:t> cohorts of the OIEPB program?</a:t>
            </a:r>
          </a:p>
          <a:p>
            <a:endParaRPr lang="en-US" dirty="0"/>
          </a:p>
        </p:txBody>
      </p:sp>
      <p:sp>
        <p:nvSpPr>
          <p:cNvPr id="4" name="TextBox 3"/>
          <p:cNvSpPr txBox="1"/>
          <p:nvPr/>
        </p:nvSpPr>
        <p:spPr>
          <a:xfrm>
            <a:off x="6226310" y="5361251"/>
            <a:ext cx="2214389" cy="400110"/>
          </a:xfrm>
          <a:prstGeom prst="rect">
            <a:avLst/>
          </a:prstGeom>
          <a:noFill/>
        </p:spPr>
        <p:txBody>
          <a:bodyPr wrap="none" rtlCol="0">
            <a:spAutoFit/>
          </a:bodyPr>
          <a:lstStyle/>
          <a:p>
            <a:r>
              <a:rPr lang="en-US" sz="2000" i="1" dirty="0"/>
              <a:t>n</a:t>
            </a:r>
            <a:r>
              <a:rPr lang="en-US" sz="2000" dirty="0"/>
              <a:t> = 27 (4</a:t>
            </a:r>
            <a:r>
              <a:rPr lang="en-US" sz="2000" baseline="30000" dirty="0"/>
              <a:t>th</a:t>
            </a:r>
            <a:r>
              <a:rPr lang="en-US" sz="2000" dirty="0"/>
              <a:t>  cohort)</a:t>
            </a:r>
          </a:p>
        </p:txBody>
      </p:sp>
      <p:sp>
        <p:nvSpPr>
          <p:cNvPr id="5" name="TextBox 4"/>
          <p:cNvSpPr txBox="1"/>
          <p:nvPr/>
        </p:nvSpPr>
        <p:spPr>
          <a:xfrm>
            <a:off x="6015354" y="5772735"/>
            <a:ext cx="2363468" cy="400110"/>
          </a:xfrm>
          <a:prstGeom prst="rect">
            <a:avLst/>
          </a:prstGeom>
          <a:noFill/>
        </p:spPr>
        <p:txBody>
          <a:bodyPr wrap="none" rtlCol="0">
            <a:spAutoFit/>
          </a:bodyPr>
          <a:lstStyle/>
          <a:p>
            <a:r>
              <a:rPr lang="en-US" sz="2000" dirty="0"/>
              <a:t>+ </a:t>
            </a:r>
            <a:r>
              <a:rPr lang="en-US" sz="2000" i="1" dirty="0"/>
              <a:t>n</a:t>
            </a:r>
            <a:r>
              <a:rPr lang="en-US" sz="2000" dirty="0"/>
              <a:t> = 35 (5</a:t>
            </a:r>
            <a:r>
              <a:rPr lang="en-US" sz="2000" baseline="30000" dirty="0"/>
              <a:t>th</a:t>
            </a:r>
            <a:r>
              <a:rPr lang="en-US" sz="2000" dirty="0"/>
              <a:t> cohort)</a:t>
            </a:r>
          </a:p>
        </p:txBody>
      </p:sp>
      <p:sp>
        <p:nvSpPr>
          <p:cNvPr id="6" name="TextBox 5"/>
          <p:cNvSpPr txBox="1"/>
          <p:nvPr/>
        </p:nvSpPr>
        <p:spPr>
          <a:xfrm>
            <a:off x="4118309" y="5361251"/>
            <a:ext cx="1562928" cy="400110"/>
          </a:xfrm>
          <a:prstGeom prst="rect">
            <a:avLst/>
          </a:prstGeom>
          <a:noFill/>
        </p:spPr>
        <p:txBody>
          <a:bodyPr wrap="none" rtlCol="0">
            <a:spAutoFit/>
          </a:bodyPr>
          <a:lstStyle/>
          <a:p>
            <a:r>
              <a:rPr lang="en-US" sz="2000" b="1" i="1" dirty="0"/>
              <a:t>Sample size:</a:t>
            </a:r>
            <a:endParaRPr lang="en-US" sz="2000" b="1" dirty="0"/>
          </a:p>
        </p:txBody>
      </p:sp>
      <p:sp>
        <p:nvSpPr>
          <p:cNvPr id="7" name="TextBox 6"/>
          <p:cNvSpPr txBox="1"/>
          <p:nvPr/>
        </p:nvSpPr>
        <p:spPr>
          <a:xfrm>
            <a:off x="5848252" y="6221197"/>
            <a:ext cx="2552302" cy="400110"/>
          </a:xfrm>
          <a:prstGeom prst="rect">
            <a:avLst/>
          </a:prstGeom>
          <a:noFill/>
        </p:spPr>
        <p:txBody>
          <a:bodyPr wrap="none" rtlCol="0">
            <a:spAutoFit/>
          </a:bodyPr>
          <a:lstStyle/>
          <a:p>
            <a:r>
              <a:rPr lang="en-US" sz="2000" i="1" dirty="0"/>
              <a:t> = total n</a:t>
            </a:r>
            <a:r>
              <a:rPr lang="en-US" sz="2000" dirty="0"/>
              <a:t> = 62 learners</a:t>
            </a:r>
          </a:p>
        </p:txBody>
      </p:sp>
      <p:cxnSp>
        <p:nvCxnSpPr>
          <p:cNvPr id="9" name="Straight Connector 8"/>
          <p:cNvCxnSpPr/>
          <p:nvPr/>
        </p:nvCxnSpPr>
        <p:spPr>
          <a:xfrm>
            <a:off x="5933878" y="6193962"/>
            <a:ext cx="2381049" cy="0"/>
          </a:xfrm>
          <a:prstGeom prst="line">
            <a:avLst/>
          </a:prstGeom>
          <a:ln w="28575"/>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87141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20934-B12A-2449-8940-08854E070183}"/>
              </a:ext>
            </a:extLst>
          </p:cNvPr>
          <p:cNvSpPr>
            <a:spLocks noGrp="1"/>
          </p:cNvSpPr>
          <p:nvPr>
            <p:ph type="title"/>
          </p:nvPr>
        </p:nvSpPr>
        <p:spPr>
          <a:xfrm>
            <a:off x="1048478" y="229985"/>
            <a:ext cx="3506637" cy="746066"/>
          </a:xfrm>
        </p:spPr>
        <p:txBody>
          <a:bodyPr>
            <a:normAutofit/>
          </a:bodyPr>
          <a:lstStyle/>
          <a:p>
            <a:r>
              <a:rPr lang="en-US" sz="4000" dirty="0"/>
              <a:t>ACP Scores</a:t>
            </a:r>
          </a:p>
        </p:txBody>
      </p:sp>
      <p:pic>
        <p:nvPicPr>
          <p:cNvPr id="4" name="Content Placeholder 19" descr="A screenshot of a cell phone&#10;&#10;Description generated with very high confidence">
            <a:extLst>
              <a:ext uri="{FF2B5EF4-FFF2-40B4-BE49-F238E27FC236}">
                <a16:creationId xmlns:a16="http://schemas.microsoft.com/office/drawing/2014/main" id="{49481768-03D7-6F45-AFE1-CE8A5D22E573}"/>
              </a:ext>
            </a:extLst>
          </p:cNvPr>
          <p:cNvPicPr>
            <a:picLocks noGrp="1" noChangeAspect="1"/>
          </p:cNvPicPr>
          <p:nvPr>
            <p:ph idx="1"/>
          </p:nvPr>
        </p:nvPicPr>
        <p:blipFill>
          <a:blip r:embed="rId2"/>
          <a:stretch>
            <a:fillRect/>
          </a:stretch>
        </p:blipFill>
        <p:spPr>
          <a:xfrm>
            <a:off x="2072640" y="1128451"/>
            <a:ext cx="9065623" cy="1807633"/>
          </a:xfrm>
          <a:prstGeom prst="rect">
            <a:avLst/>
          </a:prstGeom>
        </p:spPr>
      </p:pic>
      <p:sp>
        <p:nvSpPr>
          <p:cNvPr id="5" name="TextBox 4">
            <a:extLst>
              <a:ext uri="{FF2B5EF4-FFF2-40B4-BE49-F238E27FC236}">
                <a16:creationId xmlns:a16="http://schemas.microsoft.com/office/drawing/2014/main" id="{BBE9DF8A-A2DA-2440-8079-2DD7C7566ED2}"/>
              </a:ext>
            </a:extLst>
          </p:cNvPr>
          <p:cNvSpPr txBox="1"/>
          <p:nvPr/>
        </p:nvSpPr>
        <p:spPr>
          <a:xfrm>
            <a:off x="5530935" y="4359141"/>
            <a:ext cx="6112934" cy="2308324"/>
          </a:xfrm>
          <a:prstGeom prst="rect">
            <a:avLst/>
          </a:prstGeom>
          <a:noFill/>
        </p:spPr>
        <p:txBody>
          <a:bodyPr wrap="square" rtlCol="0">
            <a:spAutoFit/>
          </a:bodyPr>
          <a:lstStyle/>
          <a:p>
            <a:r>
              <a:rPr lang="en-US" dirty="0"/>
              <a:t>The Clinical preceptors assign scores on the ACP rating scale to represent the performance of each learner both at mid term and final term in both clinical internships</a:t>
            </a:r>
          </a:p>
          <a:p>
            <a:endParaRPr lang="en-US" dirty="0"/>
          </a:p>
          <a:p>
            <a:r>
              <a:rPr lang="en-US" dirty="0"/>
              <a:t> Expert role has three focus</a:t>
            </a:r>
          </a:p>
          <a:p>
            <a:pPr marL="742950" lvl="1" indent="-285750">
              <a:buFont typeface="Arial" panose="020B0604020202020204" pitchFamily="34" charset="0"/>
              <a:buChar char="•"/>
            </a:pPr>
            <a:r>
              <a:rPr lang="en-US" dirty="0"/>
              <a:t>Assessment- 2 items </a:t>
            </a:r>
          </a:p>
          <a:p>
            <a:pPr marL="742950" lvl="1" indent="-285750">
              <a:buFont typeface="Arial" panose="020B0604020202020204" pitchFamily="34" charset="0"/>
              <a:buChar char="•"/>
            </a:pPr>
            <a:r>
              <a:rPr lang="en-US" dirty="0"/>
              <a:t>Analysis- 3 items</a:t>
            </a:r>
          </a:p>
          <a:p>
            <a:pPr marL="742950" lvl="1" indent="-285750">
              <a:buFont typeface="Arial" panose="020B0604020202020204" pitchFamily="34" charset="0"/>
              <a:buChar char="•"/>
            </a:pPr>
            <a:r>
              <a:rPr lang="en-US" dirty="0"/>
              <a:t>Intervention- 3 items </a:t>
            </a:r>
          </a:p>
        </p:txBody>
      </p:sp>
      <p:sp>
        <p:nvSpPr>
          <p:cNvPr id="9" name="Content Placeholder 31">
            <a:extLst>
              <a:ext uri="{FF2B5EF4-FFF2-40B4-BE49-F238E27FC236}">
                <a16:creationId xmlns:a16="http://schemas.microsoft.com/office/drawing/2014/main" id="{869926E3-3A8F-EF46-B535-0204D5B78B26}"/>
              </a:ext>
            </a:extLst>
          </p:cNvPr>
          <p:cNvSpPr txBox="1">
            <a:spLocks/>
          </p:cNvSpPr>
          <p:nvPr/>
        </p:nvSpPr>
        <p:spPr>
          <a:xfrm>
            <a:off x="1300796" y="2936084"/>
            <a:ext cx="3609871" cy="3633320"/>
          </a:xfrm>
          <a:prstGeom prst="rect">
            <a:avLst/>
          </a:prstGeom>
          <a:solidFill>
            <a:schemeClr val="accent2">
              <a:lumMod val="20000"/>
              <a:lumOff val="80000"/>
            </a:schemeClr>
          </a:solidFill>
        </p:spPr>
        <p:txBody>
          <a:bodyPr vert="horz" wrap="square"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nSpc>
                <a:spcPct val="107000"/>
              </a:lnSpc>
              <a:spcAft>
                <a:spcPts val="800"/>
              </a:spcAft>
              <a:buFont typeface="Arial" panose="020B0604020202020204" pitchFamily="34" charset="0"/>
              <a:buNone/>
            </a:pPr>
            <a:r>
              <a:rPr lang="en-US"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Roles (items)</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457200"/>
            <a:r>
              <a:rPr lang="en-US" dirty="0">
                <a:solidFill>
                  <a:srgbClr val="000000"/>
                </a:solidFill>
                <a:latin typeface="Times New Roman" panose="02020603050405020304" pitchFamily="18" charset="0"/>
                <a:ea typeface="Times New Roman" panose="02020603050405020304" pitchFamily="18" charset="0"/>
              </a:rPr>
              <a:t>Expert (8)</a:t>
            </a:r>
            <a:endParaRPr lang="en-CA" dirty="0">
              <a:latin typeface="Times New Roman" panose="02020603050405020304" pitchFamily="18" charset="0"/>
              <a:ea typeface="Times New Roman" panose="02020603050405020304" pitchFamily="18" charset="0"/>
            </a:endParaRPr>
          </a:p>
          <a:p>
            <a:pPr marL="457200"/>
            <a:r>
              <a:rPr lang="en-US" dirty="0">
                <a:solidFill>
                  <a:srgbClr val="000000"/>
                </a:solidFill>
                <a:latin typeface="Times New Roman" panose="02020603050405020304" pitchFamily="18" charset="0"/>
                <a:ea typeface="Times New Roman" panose="02020603050405020304" pitchFamily="18" charset="0"/>
              </a:rPr>
              <a:t>Communicator (3)</a:t>
            </a:r>
            <a:endParaRPr lang="en-CA" dirty="0">
              <a:latin typeface="Times New Roman" panose="02020603050405020304" pitchFamily="18" charset="0"/>
              <a:ea typeface="Times New Roman" panose="02020603050405020304" pitchFamily="18" charset="0"/>
            </a:endParaRPr>
          </a:p>
          <a:p>
            <a:pPr marL="457200"/>
            <a:r>
              <a:rPr lang="en-US" dirty="0">
                <a:solidFill>
                  <a:srgbClr val="000000"/>
                </a:solidFill>
                <a:latin typeface="Times New Roman" panose="02020603050405020304" pitchFamily="18" charset="0"/>
                <a:ea typeface="Times New Roman" panose="02020603050405020304" pitchFamily="18" charset="0"/>
              </a:rPr>
              <a:t>Collaborator (2)</a:t>
            </a:r>
            <a:endParaRPr lang="en-CA" dirty="0">
              <a:latin typeface="Times New Roman" panose="02020603050405020304" pitchFamily="18" charset="0"/>
              <a:ea typeface="Times New Roman" panose="02020603050405020304" pitchFamily="18" charset="0"/>
            </a:endParaRPr>
          </a:p>
          <a:p>
            <a:pPr marL="457200"/>
            <a:r>
              <a:rPr lang="en-US" dirty="0">
                <a:solidFill>
                  <a:srgbClr val="000000"/>
                </a:solidFill>
                <a:latin typeface="Times New Roman" panose="02020603050405020304" pitchFamily="18" charset="0"/>
                <a:ea typeface="Times New Roman" panose="02020603050405020304" pitchFamily="18" charset="0"/>
              </a:rPr>
              <a:t>Manager (3)</a:t>
            </a:r>
            <a:endParaRPr lang="en-CA" dirty="0">
              <a:latin typeface="Times New Roman" panose="02020603050405020304" pitchFamily="18" charset="0"/>
              <a:ea typeface="Times New Roman" panose="02020603050405020304" pitchFamily="18" charset="0"/>
            </a:endParaRPr>
          </a:p>
          <a:p>
            <a:pPr marL="457200"/>
            <a:r>
              <a:rPr lang="en-US" dirty="0">
                <a:solidFill>
                  <a:srgbClr val="000000"/>
                </a:solidFill>
                <a:latin typeface="Times New Roman" panose="02020603050405020304" pitchFamily="18" charset="0"/>
                <a:ea typeface="Times New Roman" panose="02020603050405020304" pitchFamily="18" charset="0"/>
              </a:rPr>
              <a:t>Advocate (1)</a:t>
            </a:r>
            <a:endParaRPr lang="en-CA" dirty="0">
              <a:latin typeface="Times New Roman" panose="02020603050405020304" pitchFamily="18" charset="0"/>
              <a:ea typeface="Times New Roman" panose="02020603050405020304" pitchFamily="18" charset="0"/>
            </a:endParaRPr>
          </a:p>
          <a:p>
            <a:pPr marL="457200"/>
            <a:r>
              <a:rPr lang="en-US" dirty="0">
                <a:solidFill>
                  <a:srgbClr val="000000"/>
                </a:solidFill>
                <a:latin typeface="Times New Roman" panose="02020603050405020304" pitchFamily="18" charset="0"/>
                <a:ea typeface="Times New Roman" panose="02020603050405020304" pitchFamily="18" charset="0"/>
              </a:rPr>
              <a:t>Scholarly Practitioner (1) </a:t>
            </a:r>
            <a:endParaRPr lang="en-CA" dirty="0">
              <a:latin typeface="Times New Roman" panose="02020603050405020304" pitchFamily="18" charset="0"/>
              <a:ea typeface="Times New Roman" panose="02020603050405020304" pitchFamily="18" charset="0"/>
            </a:endParaRPr>
          </a:p>
          <a:p>
            <a:pPr marL="457200"/>
            <a:r>
              <a:rPr lang="en-US" dirty="0">
                <a:solidFill>
                  <a:srgbClr val="000000"/>
                </a:solidFill>
                <a:latin typeface="Times New Roman" panose="02020603050405020304" pitchFamily="18" charset="0"/>
                <a:ea typeface="Times New Roman" panose="02020603050405020304" pitchFamily="18" charset="0"/>
              </a:rPr>
              <a:t>Professional (3)</a:t>
            </a:r>
            <a:endParaRPr lang="en-CA" dirty="0">
              <a:latin typeface="Times New Roman" panose="02020603050405020304" pitchFamily="18" charset="0"/>
              <a:ea typeface="Times New Roman" panose="02020603050405020304" pitchFamily="18" charset="0"/>
            </a:endParaRPr>
          </a:p>
          <a:p>
            <a:pPr>
              <a:lnSpc>
                <a:spcPct val="107000"/>
              </a:lnSpc>
              <a:spcAft>
                <a:spcPts val="800"/>
              </a:spcAft>
            </a:pPr>
            <a:endParaRPr lang="en-CA"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CA"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57001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60E7C-1399-4059-985E-1C94634EA767}"/>
              </a:ext>
            </a:extLst>
          </p:cNvPr>
          <p:cNvSpPr>
            <a:spLocks noGrp="1"/>
          </p:cNvSpPr>
          <p:nvPr>
            <p:ph type="title"/>
          </p:nvPr>
        </p:nvSpPr>
        <p:spPr/>
        <p:txBody>
          <a:bodyPr/>
          <a:lstStyle/>
          <a:p>
            <a:r>
              <a:rPr lang="en-CA" dirty="0"/>
              <a:t>Data analysis </a:t>
            </a:r>
          </a:p>
        </p:txBody>
      </p:sp>
      <p:sp>
        <p:nvSpPr>
          <p:cNvPr id="10" name="Rectangle 9">
            <a:extLst>
              <a:ext uri="{FF2B5EF4-FFF2-40B4-BE49-F238E27FC236}">
                <a16:creationId xmlns:a16="http://schemas.microsoft.com/office/drawing/2014/main" id="{ABEEFC4A-6D2A-4C41-964C-F5385932CC78}"/>
              </a:ext>
            </a:extLst>
          </p:cNvPr>
          <p:cNvSpPr/>
          <p:nvPr/>
        </p:nvSpPr>
        <p:spPr>
          <a:xfrm>
            <a:off x="1207046" y="2172900"/>
            <a:ext cx="5018035" cy="553998"/>
          </a:xfrm>
          <a:prstGeom prst="rect">
            <a:avLst/>
          </a:prstGeom>
        </p:spPr>
        <p:txBody>
          <a:bodyPr wrap="square">
            <a:spAutoFit/>
          </a:bodyPr>
          <a:lstStyle/>
          <a:p>
            <a:pPr lvl="1">
              <a:buFont typeface="Wingdings" panose="05000000000000000000" pitchFamily="2" charset="2"/>
              <a:buChar char="§"/>
            </a:pPr>
            <a:r>
              <a:rPr lang="en-CA" sz="3000" dirty="0"/>
              <a:t>ACP Mean Scores</a:t>
            </a:r>
          </a:p>
        </p:txBody>
      </p:sp>
      <p:sp>
        <p:nvSpPr>
          <p:cNvPr id="26" name="TextBox 25">
            <a:extLst>
              <a:ext uri="{FF2B5EF4-FFF2-40B4-BE49-F238E27FC236}">
                <a16:creationId xmlns:a16="http://schemas.microsoft.com/office/drawing/2014/main" id="{10DB292A-843B-44BB-A1D2-4F0EAECB2C6D}"/>
              </a:ext>
            </a:extLst>
          </p:cNvPr>
          <p:cNvSpPr txBox="1"/>
          <p:nvPr/>
        </p:nvSpPr>
        <p:spPr>
          <a:xfrm>
            <a:off x="6676726" y="1410701"/>
            <a:ext cx="3991275" cy="1015663"/>
          </a:xfrm>
          <a:prstGeom prst="rect">
            <a:avLst/>
          </a:prstGeom>
          <a:noFill/>
        </p:spPr>
        <p:txBody>
          <a:bodyPr wrap="square" rtlCol="0">
            <a:spAutoFit/>
          </a:bodyPr>
          <a:lstStyle/>
          <a:p>
            <a:pPr marL="285750" indent="-285750">
              <a:buFont typeface="Wingdings" panose="05000000000000000000" pitchFamily="2" charset="2"/>
              <a:buChar char="§"/>
            </a:pPr>
            <a:r>
              <a:rPr lang="en-CA" sz="3000" dirty="0"/>
              <a:t>Individual  Learners’ ACP mean score </a:t>
            </a:r>
          </a:p>
        </p:txBody>
      </p:sp>
      <p:sp>
        <p:nvSpPr>
          <p:cNvPr id="33" name="Content Placeholder 32">
            <a:extLst>
              <a:ext uri="{FF2B5EF4-FFF2-40B4-BE49-F238E27FC236}">
                <a16:creationId xmlns:a16="http://schemas.microsoft.com/office/drawing/2014/main" id="{15F3864B-5B04-4DE9-980B-DA1275172B0D}"/>
              </a:ext>
            </a:extLst>
          </p:cNvPr>
          <p:cNvSpPr>
            <a:spLocks noGrp="1"/>
          </p:cNvSpPr>
          <p:nvPr>
            <p:ph sz="half" idx="2"/>
          </p:nvPr>
        </p:nvSpPr>
        <p:spPr>
          <a:xfrm>
            <a:off x="6932114" y="2518787"/>
            <a:ext cx="4307357" cy="3681521"/>
          </a:xfrm>
          <a:prstGeom prst="rect">
            <a:avLst/>
          </a:prstGeom>
          <a:solidFill>
            <a:schemeClr val="accent2">
              <a:lumMod val="20000"/>
              <a:lumOff val="80000"/>
            </a:schemeClr>
          </a:solidFill>
        </p:spPr>
        <p:txBody>
          <a:bodyPr wrap="square">
            <a:spAutoFit/>
          </a:bodyPr>
          <a:lstStyle/>
          <a:p>
            <a:pPr marL="0" indent="0">
              <a:lnSpc>
                <a:spcPct val="107000"/>
              </a:lnSpc>
              <a:spcAft>
                <a:spcPts val="800"/>
              </a:spcAft>
              <a:buNone/>
            </a:pPr>
            <a:r>
              <a:rPr lang="en-US"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Categories  of ACP Score Patterns</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rPr>
              <a:t>high performance throughout</a:t>
            </a:r>
            <a:endParaRPr lang="en-CA" dirty="0">
              <a:latin typeface="Times New Roman" panose="02020603050405020304" pitchFamily="18" charset="0"/>
              <a:ea typeface="Times New Roman" panose="02020603050405020304" pitchFamily="18" charset="0"/>
            </a:endParaRPr>
          </a:p>
          <a:p>
            <a:pPr marL="457200" indent="-457200">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rPr>
              <a:t>highly improved performance within and across internships</a:t>
            </a:r>
            <a:endParaRPr lang="en-CA" dirty="0">
              <a:latin typeface="Times New Roman" panose="02020603050405020304" pitchFamily="18" charset="0"/>
              <a:ea typeface="Times New Roman" panose="02020603050405020304" pitchFamily="18" charset="0"/>
            </a:endParaRPr>
          </a:p>
          <a:p>
            <a:pPr marL="457200" indent="-457200">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rPr>
              <a:t>moderately improved performance within and across internships</a:t>
            </a:r>
            <a:endParaRPr lang="en-CA" dirty="0">
              <a:latin typeface="Times New Roman" panose="02020603050405020304" pitchFamily="18" charset="0"/>
              <a:ea typeface="Times New Roman" panose="02020603050405020304" pitchFamily="18" charset="0"/>
            </a:endParaRPr>
          </a:p>
          <a:p>
            <a:pPr marL="457200" indent="-457200">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rPr>
              <a:t>moderate performance with low change</a:t>
            </a:r>
            <a:endParaRPr lang="en-CA" dirty="0">
              <a:latin typeface="Times New Roman" panose="02020603050405020304" pitchFamily="18" charset="0"/>
              <a:ea typeface="Times New Roman" panose="02020603050405020304" pitchFamily="18" charset="0"/>
            </a:endParaRPr>
          </a:p>
          <a:p>
            <a:pPr marL="457200" indent="-457200">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rPr>
              <a:t>low performance throughout.</a:t>
            </a:r>
            <a:endParaRPr lang="en-CA" dirty="0">
              <a:latin typeface="Times New Roman" panose="02020603050405020304" pitchFamily="18" charset="0"/>
              <a:ea typeface="Times New Roman" panose="02020603050405020304" pitchFamily="18" charset="0"/>
            </a:endParaRPr>
          </a:p>
        </p:txBody>
      </p:sp>
      <p:sp>
        <p:nvSpPr>
          <p:cNvPr id="34" name="Rectangle 33">
            <a:extLst>
              <a:ext uri="{FF2B5EF4-FFF2-40B4-BE49-F238E27FC236}">
                <a16:creationId xmlns:a16="http://schemas.microsoft.com/office/drawing/2014/main" id="{BA6852E7-0F63-4040-A536-8D7156D8E505}"/>
              </a:ext>
            </a:extLst>
          </p:cNvPr>
          <p:cNvSpPr/>
          <p:nvPr/>
        </p:nvSpPr>
        <p:spPr>
          <a:xfrm>
            <a:off x="1207046" y="3025281"/>
            <a:ext cx="5046131" cy="1015663"/>
          </a:xfrm>
          <a:prstGeom prst="rect">
            <a:avLst/>
          </a:prstGeom>
        </p:spPr>
        <p:txBody>
          <a:bodyPr wrap="square">
            <a:spAutoFit/>
          </a:bodyPr>
          <a:lstStyle/>
          <a:p>
            <a:pPr lvl="1">
              <a:buFont typeface="Wingdings" panose="05000000000000000000" pitchFamily="2" charset="2"/>
              <a:buChar char="§"/>
            </a:pPr>
            <a:r>
              <a:rPr lang="en-CA" sz="3000" dirty="0"/>
              <a:t>% and counts for demographic information </a:t>
            </a:r>
          </a:p>
        </p:txBody>
      </p:sp>
      <p:sp>
        <p:nvSpPr>
          <p:cNvPr id="35" name="Rectangle 34">
            <a:extLst>
              <a:ext uri="{FF2B5EF4-FFF2-40B4-BE49-F238E27FC236}">
                <a16:creationId xmlns:a16="http://schemas.microsoft.com/office/drawing/2014/main" id="{FFCAD40C-212A-41D0-8E4F-EA95316114B2}"/>
              </a:ext>
            </a:extLst>
          </p:cNvPr>
          <p:cNvSpPr/>
          <p:nvPr/>
        </p:nvSpPr>
        <p:spPr>
          <a:xfrm>
            <a:off x="1235142" y="1224438"/>
            <a:ext cx="5018035" cy="553998"/>
          </a:xfrm>
          <a:prstGeom prst="rect">
            <a:avLst/>
          </a:prstGeom>
        </p:spPr>
        <p:txBody>
          <a:bodyPr wrap="square">
            <a:spAutoFit/>
          </a:bodyPr>
          <a:lstStyle/>
          <a:p>
            <a:pPr lvl="1">
              <a:buFont typeface="Wingdings" panose="05000000000000000000" pitchFamily="2" charset="2"/>
              <a:buChar char="§"/>
            </a:pPr>
            <a:r>
              <a:rPr lang="en-CA" sz="3000" dirty="0"/>
              <a:t>Item level description</a:t>
            </a:r>
          </a:p>
        </p:txBody>
      </p:sp>
    </p:spTree>
    <p:extLst>
      <p:ext uri="{BB962C8B-B14F-4D97-AF65-F5344CB8AC3E}">
        <p14:creationId xmlns:p14="http://schemas.microsoft.com/office/powerpoint/2010/main" val="3540423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504E7-D902-6B48-A8CA-E5DA3426BDCC}"/>
              </a:ext>
            </a:extLst>
          </p:cNvPr>
          <p:cNvSpPr>
            <a:spLocks noGrp="1"/>
          </p:cNvSpPr>
          <p:nvPr>
            <p:ph type="title"/>
          </p:nvPr>
        </p:nvSpPr>
        <p:spPr>
          <a:xfrm>
            <a:off x="1251678" y="382385"/>
            <a:ext cx="10178322" cy="836815"/>
          </a:xfrm>
        </p:spPr>
        <p:txBody>
          <a:bodyPr/>
          <a:lstStyle/>
          <a:p>
            <a:r>
              <a:rPr lang="en-US" dirty="0"/>
              <a:t>Findings- Item level description</a:t>
            </a:r>
          </a:p>
        </p:txBody>
      </p:sp>
      <p:pic>
        <p:nvPicPr>
          <p:cNvPr id="4" name="Picture 3">
            <a:extLst>
              <a:ext uri="{FF2B5EF4-FFF2-40B4-BE49-F238E27FC236}">
                <a16:creationId xmlns:a16="http://schemas.microsoft.com/office/drawing/2014/main" id="{2B9FB8F2-B125-DC45-9FBE-BA3573A49B05}"/>
              </a:ext>
            </a:extLst>
          </p:cNvPr>
          <p:cNvPicPr>
            <a:picLocks noChangeAspect="1"/>
          </p:cNvPicPr>
          <p:nvPr/>
        </p:nvPicPr>
        <p:blipFill rotWithShape="1">
          <a:blip r:embed="rId3"/>
          <a:srcRect t="14553"/>
          <a:stretch/>
        </p:blipFill>
        <p:spPr>
          <a:xfrm>
            <a:off x="1434412" y="2235200"/>
            <a:ext cx="10062230" cy="1685054"/>
          </a:xfrm>
          <a:prstGeom prst="rect">
            <a:avLst/>
          </a:prstGeom>
        </p:spPr>
      </p:pic>
      <p:sp>
        <p:nvSpPr>
          <p:cNvPr id="5" name="Rectangle 4">
            <a:extLst>
              <a:ext uri="{FF2B5EF4-FFF2-40B4-BE49-F238E27FC236}">
                <a16:creationId xmlns:a16="http://schemas.microsoft.com/office/drawing/2014/main" id="{6758B413-58E0-584E-93D7-57F782F0BB44}"/>
              </a:ext>
            </a:extLst>
          </p:cNvPr>
          <p:cNvSpPr/>
          <p:nvPr/>
        </p:nvSpPr>
        <p:spPr>
          <a:xfrm>
            <a:off x="1434412" y="4731120"/>
            <a:ext cx="10062230" cy="1804179"/>
          </a:xfrm>
          <a:prstGeom prst="rect">
            <a:avLst/>
          </a:prstGeom>
        </p:spPr>
        <p:txBody>
          <a:bodyPr wrap="square">
            <a:spAutoFit/>
          </a:bodyPr>
          <a:lstStyle/>
          <a:p>
            <a:pPr marL="0" lvl="1">
              <a:lnSpc>
                <a:spcPct val="150000"/>
              </a:lnSpc>
            </a:pPr>
            <a:r>
              <a:rPr lang="en-US" sz="2500" dirty="0">
                <a:ea typeface="Times New Roman" panose="02020603050405020304" pitchFamily="18" charset="0"/>
              </a:rPr>
              <a:t>Most IEPTs did not reach entry level practice in the following items: </a:t>
            </a:r>
          </a:p>
          <a:p>
            <a:pPr marL="800100" lvl="1" indent="-342900">
              <a:lnSpc>
                <a:spcPct val="150000"/>
              </a:lnSpc>
              <a:buFont typeface="Arial" panose="020B0604020202020204" pitchFamily="34" charset="0"/>
              <a:buChar char="•"/>
            </a:pPr>
            <a:r>
              <a:rPr lang="en-US" sz="2000" dirty="0">
                <a:ea typeface="Times New Roman" panose="02020603050405020304" pitchFamily="18" charset="0"/>
              </a:rPr>
              <a:t>collects assessment data and physiotherapy practice (Expert role) </a:t>
            </a:r>
          </a:p>
          <a:p>
            <a:pPr marL="800100" lvl="1" indent="-342900">
              <a:buFont typeface="Arial" panose="020B0604020202020204" pitchFamily="34" charset="0"/>
              <a:buChar char="•"/>
            </a:pPr>
            <a:r>
              <a:rPr lang="en-US" sz="2000" dirty="0"/>
              <a:t>manages individual practice effectively (Manager role)</a:t>
            </a:r>
            <a:endParaRPr lang="en-CA" sz="2000" dirty="0"/>
          </a:p>
          <a:p>
            <a:pPr marL="800100" lvl="1" indent="-342900">
              <a:buFont typeface="Arial" panose="020B0604020202020204" pitchFamily="34" charset="0"/>
              <a:buChar char="•"/>
            </a:pPr>
            <a:r>
              <a:rPr lang="en-US" sz="2000" dirty="0"/>
              <a:t>supervises support personnel (Manager role)</a:t>
            </a:r>
            <a:endParaRPr lang="en-CA" sz="2000" dirty="0">
              <a:ea typeface="Times New Roman" panose="02020603050405020304" pitchFamily="18" charset="0"/>
            </a:endParaRPr>
          </a:p>
        </p:txBody>
      </p:sp>
      <p:sp>
        <p:nvSpPr>
          <p:cNvPr id="6" name="TextBox 5">
            <a:extLst>
              <a:ext uri="{FF2B5EF4-FFF2-40B4-BE49-F238E27FC236}">
                <a16:creationId xmlns:a16="http://schemas.microsoft.com/office/drawing/2014/main" id="{B5ABB5D6-864D-B843-A376-27E82C82ACF1}"/>
              </a:ext>
            </a:extLst>
          </p:cNvPr>
          <p:cNvSpPr txBox="1"/>
          <p:nvPr/>
        </p:nvSpPr>
        <p:spPr>
          <a:xfrm>
            <a:off x="1434412" y="1612501"/>
            <a:ext cx="10062230" cy="381501"/>
          </a:xfrm>
          <a:prstGeom prst="rect">
            <a:avLst/>
          </a:prstGeom>
          <a:noFill/>
        </p:spPr>
        <p:txBody>
          <a:bodyPr wrap="square" rtlCol="0">
            <a:spAutoFit/>
          </a:bodyPr>
          <a:lstStyle/>
          <a:p>
            <a:r>
              <a:rPr lang="en-CA" b="1" i="1" dirty="0"/>
              <a:t>Frequency counts for the ACP scores at the final point of the internships </a:t>
            </a:r>
          </a:p>
        </p:txBody>
      </p:sp>
      <p:sp>
        <p:nvSpPr>
          <p:cNvPr id="3" name="TextBox 2">
            <a:extLst>
              <a:ext uri="{FF2B5EF4-FFF2-40B4-BE49-F238E27FC236}">
                <a16:creationId xmlns:a16="http://schemas.microsoft.com/office/drawing/2014/main" id="{48F8E0B0-75E2-9244-9DFE-143A7B2BE9C6}"/>
              </a:ext>
            </a:extLst>
          </p:cNvPr>
          <p:cNvSpPr txBox="1"/>
          <p:nvPr/>
        </p:nvSpPr>
        <p:spPr>
          <a:xfrm>
            <a:off x="1434412" y="4218677"/>
            <a:ext cx="9969139" cy="477054"/>
          </a:xfrm>
          <a:prstGeom prst="rect">
            <a:avLst/>
          </a:prstGeom>
          <a:noFill/>
        </p:spPr>
        <p:txBody>
          <a:bodyPr wrap="none" rtlCol="0">
            <a:spAutoFit/>
          </a:bodyPr>
          <a:lstStyle/>
          <a:p>
            <a:r>
              <a:rPr lang="en-US" sz="2500" dirty="0"/>
              <a:t>Most of the learners have entry level entry score in 18 out of the 21 items </a:t>
            </a:r>
          </a:p>
        </p:txBody>
      </p:sp>
    </p:spTree>
    <p:extLst>
      <p:ext uri="{BB962C8B-B14F-4D97-AF65-F5344CB8AC3E}">
        <p14:creationId xmlns:p14="http://schemas.microsoft.com/office/powerpoint/2010/main" val="3429818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21DF6-010A-F54C-9DDF-6719D8506CF8}"/>
              </a:ext>
            </a:extLst>
          </p:cNvPr>
          <p:cNvSpPr>
            <a:spLocks noGrp="1"/>
          </p:cNvSpPr>
          <p:nvPr>
            <p:ph type="title"/>
          </p:nvPr>
        </p:nvSpPr>
        <p:spPr>
          <a:xfrm>
            <a:off x="1263839" y="255325"/>
            <a:ext cx="5420055" cy="783900"/>
          </a:xfrm>
        </p:spPr>
        <p:txBody>
          <a:bodyPr>
            <a:normAutofit/>
          </a:bodyPr>
          <a:lstStyle/>
          <a:p>
            <a:r>
              <a:rPr lang="en-US" sz="4000" dirty="0"/>
              <a:t>ACP MEAN </a:t>
            </a:r>
            <a:r>
              <a:rPr lang="en-US" sz="4000" dirty="0" err="1"/>
              <a:t>SCores</a:t>
            </a:r>
            <a:endParaRPr lang="en-US" sz="4000" dirty="0"/>
          </a:p>
        </p:txBody>
      </p:sp>
      <p:pic>
        <p:nvPicPr>
          <p:cNvPr id="4" name="Content Placeholder 20" descr="A screenshot of a social media post&#10;&#10;Description generated with very high confidence">
            <a:extLst>
              <a:ext uri="{FF2B5EF4-FFF2-40B4-BE49-F238E27FC236}">
                <a16:creationId xmlns:a16="http://schemas.microsoft.com/office/drawing/2014/main" id="{25B93291-DAE0-364D-80C2-AA9F5037C60B}"/>
              </a:ext>
            </a:extLst>
          </p:cNvPr>
          <p:cNvPicPr>
            <a:picLocks noGrp="1" noChangeAspect="1"/>
          </p:cNvPicPr>
          <p:nvPr>
            <p:ph idx="1"/>
          </p:nvPr>
        </p:nvPicPr>
        <p:blipFill>
          <a:blip r:embed="rId2"/>
          <a:stretch>
            <a:fillRect/>
          </a:stretch>
        </p:blipFill>
        <p:spPr>
          <a:xfrm>
            <a:off x="933572" y="912164"/>
            <a:ext cx="10581096" cy="5945836"/>
          </a:xfrm>
        </p:spPr>
      </p:pic>
      <p:sp>
        <p:nvSpPr>
          <p:cNvPr id="5" name="Rounded Rectangular Callout 15">
            <a:extLst>
              <a:ext uri="{FF2B5EF4-FFF2-40B4-BE49-F238E27FC236}">
                <a16:creationId xmlns:a16="http://schemas.microsoft.com/office/drawing/2014/main" id="{1231E970-B668-964E-8074-E48E01D841BA}"/>
              </a:ext>
            </a:extLst>
          </p:cNvPr>
          <p:cNvSpPr/>
          <p:nvPr/>
        </p:nvSpPr>
        <p:spPr>
          <a:xfrm>
            <a:off x="6466813" y="689821"/>
            <a:ext cx="1435074" cy="1027452"/>
          </a:xfrm>
          <a:prstGeom prst="wedgeRoundRectCallout">
            <a:avLst>
              <a:gd name="adj1" fmla="val 132105"/>
              <a:gd name="adj2" fmla="val 76037"/>
              <a:gd name="adj3" fmla="val 16667"/>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conducts self within legal / ethical requirements</a:t>
            </a:r>
            <a:endParaRPr lang="en-CA" sz="1200" b="1" dirty="0">
              <a:solidFill>
                <a:schemeClr val="tx1"/>
              </a:solidFill>
            </a:endParaRPr>
          </a:p>
        </p:txBody>
      </p:sp>
      <p:sp>
        <p:nvSpPr>
          <p:cNvPr id="6" name="Rounded Rectangular Callout 15">
            <a:extLst>
              <a:ext uri="{FF2B5EF4-FFF2-40B4-BE49-F238E27FC236}">
                <a16:creationId xmlns:a16="http://schemas.microsoft.com/office/drawing/2014/main" id="{6A046946-4810-5B45-A57F-2898D10555DD}"/>
              </a:ext>
            </a:extLst>
          </p:cNvPr>
          <p:cNvSpPr/>
          <p:nvPr/>
        </p:nvSpPr>
        <p:spPr>
          <a:xfrm>
            <a:off x="3158350" y="912164"/>
            <a:ext cx="1628455" cy="1132741"/>
          </a:xfrm>
          <a:prstGeom prst="wedgeRoundRectCallout">
            <a:avLst>
              <a:gd name="adj1" fmla="val 82924"/>
              <a:gd name="adj2" fmla="val 48934"/>
              <a:gd name="adj3" fmla="val 16667"/>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dirty="0">
                <a:solidFill>
                  <a:schemeClr val="tx1"/>
                </a:solidFill>
              </a:rPr>
              <a:t>develops… professional relationships through effective communication</a:t>
            </a:r>
          </a:p>
        </p:txBody>
      </p:sp>
      <p:sp>
        <p:nvSpPr>
          <p:cNvPr id="7" name="Rounded Rectangular Callout 15">
            <a:extLst>
              <a:ext uri="{FF2B5EF4-FFF2-40B4-BE49-F238E27FC236}">
                <a16:creationId xmlns:a16="http://schemas.microsoft.com/office/drawing/2014/main" id="{BDCA38C9-E6E6-F94F-8C23-450D7A64ADA4}"/>
              </a:ext>
            </a:extLst>
          </p:cNvPr>
          <p:cNvSpPr/>
          <p:nvPr/>
        </p:nvSpPr>
        <p:spPr>
          <a:xfrm>
            <a:off x="9520915" y="886811"/>
            <a:ext cx="1551520" cy="962113"/>
          </a:xfrm>
          <a:prstGeom prst="wedgeRoundRectCallout">
            <a:avLst>
              <a:gd name="adj1" fmla="val -53388"/>
              <a:gd name="adj2" fmla="val 62030"/>
              <a:gd name="adj3" fmla="val 16667"/>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dirty="0">
                <a:solidFill>
                  <a:schemeClr val="tx1"/>
                </a:solidFill>
              </a:rPr>
              <a:t>respects individuality and autonomy of the client</a:t>
            </a:r>
          </a:p>
        </p:txBody>
      </p:sp>
    </p:spTree>
    <p:extLst>
      <p:ext uri="{BB962C8B-B14F-4D97-AF65-F5344CB8AC3E}">
        <p14:creationId xmlns:p14="http://schemas.microsoft.com/office/powerpoint/2010/main" val="412974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1679" y="645107"/>
            <a:ext cx="3384329" cy="5408283"/>
          </a:xfrm>
        </p:spPr>
        <p:txBody>
          <a:bodyPr anchor="ctr">
            <a:normAutofit/>
          </a:bodyPr>
          <a:lstStyle/>
          <a:p>
            <a:r>
              <a:rPr lang="en-US" sz="4000"/>
              <a:t>Presentation outline </a:t>
            </a:r>
            <a:endParaRPr lang="en-CA" sz="4000"/>
          </a:p>
        </p:txBody>
      </p:sp>
      <p:graphicFrame>
        <p:nvGraphicFramePr>
          <p:cNvPr id="5" name="Content Placeholder 2">
            <a:extLst>
              <a:ext uri="{FF2B5EF4-FFF2-40B4-BE49-F238E27FC236}">
                <a16:creationId xmlns:a16="http://schemas.microsoft.com/office/drawing/2014/main" id="{3C73E7AE-F58F-4ED9-9AEF-8943004616D0}"/>
              </a:ext>
            </a:extLst>
          </p:cNvPr>
          <p:cNvGraphicFramePr>
            <a:graphicFrameLocks noGrp="1"/>
          </p:cNvGraphicFramePr>
          <p:nvPr>
            <p:ph idx="1"/>
            <p:extLst>
              <p:ext uri="{D42A27DB-BD31-4B8C-83A1-F6EECF244321}">
                <p14:modId xmlns:p14="http://schemas.microsoft.com/office/powerpoint/2010/main" val="4162312565"/>
              </p:ext>
            </p:extLst>
          </p:nvPr>
        </p:nvGraphicFramePr>
        <p:xfrm>
          <a:off x="5175250" y="644525"/>
          <a:ext cx="6254750" cy="5408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9876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56EE36-D39C-1548-9E5A-DC94F39AC43C}"/>
              </a:ext>
            </a:extLst>
          </p:cNvPr>
          <p:cNvSpPr>
            <a:spLocks noGrp="1"/>
          </p:cNvSpPr>
          <p:nvPr>
            <p:ph type="title"/>
          </p:nvPr>
        </p:nvSpPr>
        <p:spPr>
          <a:xfrm>
            <a:off x="1383293" y="33867"/>
            <a:ext cx="10537774" cy="944387"/>
          </a:xfrm>
        </p:spPr>
        <p:txBody>
          <a:bodyPr>
            <a:noAutofit/>
          </a:bodyPr>
          <a:lstStyle/>
          <a:p>
            <a:r>
              <a:rPr lang="en-CA" sz="3500" dirty="0"/>
              <a:t>Results – individual pattern categorisation</a:t>
            </a:r>
          </a:p>
        </p:txBody>
      </p:sp>
      <p:graphicFrame>
        <p:nvGraphicFramePr>
          <p:cNvPr id="5" name="Content Placeholder 9">
            <a:extLst>
              <a:ext uri="{FF2B5EF4-FFF2-40B4-BE49-F238E27FC236}">
                <a16:creationId xmlns:a16="http://schemas.microsoft.com/office/drawing/2014/main" id="{A4C9F548-8858-AC42-91C9-921EAFE95B2C}"/>
              </a:ext>
            </a:extLst>
          </p:cNvPr>
          <p:cNvGraphicFramePr>
            <a:graphicFrameLocks noGrp="1"/>
          </p:cNvGraphicFramePr>
          <p:nvPr>
            <p:ph idx="1"/>
            <p:extLst>
              <p:ext uri="{D42A27DB-BD31-4B8C-83A1-F6EECF244321}">
                <p14:modId xmlns:p14="http://schemas.microsoft.com/office/powerpoint/2010/main" val="3519942102"/>
              </p:ext>
            </p:extLst>
          </p:nvPr>
        </p:nvGraphicFramePr>
        <p:xfrm>
          <a:off x="1658379" y="675554"/>
          <a:ext cx="9128155" cy="500781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669B91F-BFDF-6146-9DBB-664C7F274865}"/>
              </a:ext>
            </a:extLst>
          </p:cNvPr>
          <p:cNvSpPr txBox="1"/>
          <p:nvPr/>
        </p:nvSpPr>
        <p:spPr>
          <a:xfrm>
            <a:off x="1095427" y="5611505"/>
            <a:ext cx="3967640" cy="1246495"/>
          </a:xfrm>
          <a:prstGeom prst="rect">
            <a:avLst/>
          </a:prstGeom>
          <a:noFill/>
        </p:spPr>
        <p:txBody>
          <a:bodyPr wrap="square" rtlCol="0">
            <a:spAutoFit/>
          </a:bodyPr>
          <a:lstStyle/>
          <a:p>
            <a:r>
              <a:rPr lang="en-US" sz="1500" b="1" dirty="0"/>
              <a:t>category 1= high performance throughout</a:t>
            </a:r>
          </a:p>
          <a:p>
            <a:r>
              <a:rPr lang="en-US" sz="1500" b="1" dirty="0"/>
              <a:t>category 2 = highly improved</a:t>
            </a:r>
          </a:p>
          <a:p>
            <a:r>
              <a:rPr lang="en-US" sz="1500" b="1" dirty="0"/>
              <a:t>category 3 = moderately improved </a:t>
            </a:r>
          </a:p>
          <a:p>
            <a:r>
              <a:rPr lang="en-US" sz="1500" b="1" dirty="0"/>
              <a:t>category 4 = moderate throughout </a:t>
            </a:r>
          </a:p>
          <a:p>
            <a:r>
              <a:rPr lang="en-US" sz="1500" b="1" dirty="0"/>
              <a:t>category 5 = low performance </a:t>
            </a:r>
            <a:endParaRPr lang="en-CA" sz="1500" b="1" dirty="0"/>
          </a:p>
        </p:txBody>
      </p:sp>
    </p:spTree>
    <p:extLst>
      <p:ext uri="{BB962C8B-B14F-4D97-AF65-F5344CB8AC3E}">
        <p14:creationId xmlns:p14="http://schemas.microsoft.com/office/powerpoint/2010/main" val="601063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582815"/>
          </a:xfrm>
        </p:spPr>
        <p:txBody>
          <a:bodyPr>
            <a:noAutofit/>
          </a:bodyPr>
          <a:lstStyle/>
          <a:p>
            <a:r>
              <a:rPr lang="en-US" sz="3000" dirty="0"/>
              <a:t>Category 1- High performance throughout</a:t>
            </a:r>
            <a:br>
              <a:rPr lang="en-US" sz="3000" dirty="0"/>
            </a:br>
            <a:endParaRPr lang="en-CA" sz="3000" dirty="0"/>
          </a:p>
        </p:txBody>
      </p:sp>
      <p:graphicFrame>
        <p:nvGraphicFramePr>
          <p:cNvPr id="4" name="Content Placeholder 3">
            <a:extLst>
              <a:ext uri="{FF2B5EF4-FFF2-40B4-BE49-F238E27FC236}">
                <a16:creationId xmlns:a16="http://schemas.microsoft.com/office/drawing/2014/main" id="{BC2A5B1C-E2C2-419C-B9EA-389F50702E97}"/>
              </a:ext>
            </a:extLst>
          </p:cNvPr>
          <p:cNvGraphicFramePr>
            <a:graphicFrameLocks noGrp="1"/>
          </p:cNvGraphicFramePr>
          <p:nvPr>
            <p:ph idx="1"/>
            <p:extLst>
              <p:ext uri="{D42A27DB-BD31-4B8C-83A1-F6EECF244321}">
                <p14:modId xmlns:p14="http://schemas.microsoft.com/office/powerpoint/2010/main" val="1460012399"/>
              </p:ext>
            </p:extLst>
          </p:nvPr>
        </p:nvGraphicFramePr>
        <p:xfrm>
          <a:off x="3299743" y="1711325"/>
          <a:ext cx="8005762" cy="44148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20B7336-202D-9D42-B912-73CD13592132}"/>
              </a:ext>
            </a:extLst>
          </p:cNvPr>
          <p:cNvSpPr txBox="1"/>
          <p:nvPr/>
        </p:nvSpPr>
        <p:spPr>
          <a:xfrm>
            <a:off x="10295467" y="6350000"/>
            <a:ext cx="1202573" cy="369332"/>
          </a:xfrm>
          <a:prstGeom prst="rect">
            <a:avLst/>
          </a:prstGeom>
          <a:noFill/>
        </p:spPr>
        <p:txBody>
          <a:bodyPr wrap="none" rtlCol="0">
            <a:spAutoFit/>
          </a:bodyPr>
          <a:lstStyle/>
          <a:p>
            <a:r>
              <a:rPr lang="en-US" dirty="0"/>
              <a:t>n=5 (8.8%)</a:t>
            </a:r>
          </a:p>
        </p:txBody>
      </p:sp>
      <p:sp>
        <p:nvSpPr>
          <p:cNvPr id="5" name="Rectangle 4"/>
          <p:cNvSpPr/>
          <p:nvPr/>
        </p:nvSpPr>
        <p:spPr>
          <a:xfrm>
            <a:off x="1337501" y="5195260"/>
            <a:ext cx="118872" cy="1188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37501" y="4976185"/>
            <a:ext cx="118872" cy="118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319213" y="4434071"/>
            <a:ext cx="155448" cy="1554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37501" y="4232205"/>
            <a:ext cx="118872" cy="11887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74661" y="5116196"/>
            <a:ext cx="720069" cy="276999"/>
          </a:xfrm>
          <a:prstGeom prst="rect">
            <a:avLst/>
          </a:prstGeom>
          <a:noFill/>
        </p:spPr>
        <p:txBody>
          <a:bodyPr wrap="none" rtlCol="0">
            <a:spAutoFit/>
          </a:bodyPr>
          <a:lstStyle/>
          <a:p>
            <a:r>
              <a:rPr lang="en-US" sz="1200" dirty="0"/>
              <a:t>midterm</a:t>
            </a:r>
          </a:p>
        </p:txBody>
      </p:sp>
      <p:sp>
        <p:nvSpPr>
          <p:cNvPr id="10" name="TextBox 9"/>
          <p:cNvSpPr txBox="1"/>
          <p:nvPr/>
        </p:nvSpPr>
        <p:spPr>
          <a:xfrm>
            <a:off x="1474661" y="4897121"/>
            <a:ext cx="830677" cy="276999"/>
          </a:xfrm>
          <a:prstGeom prst="rect">
            <a:avLst/>
          </a:prstGeom>
          <a:noFill/>
        </p:spPr>
        <p:txBody>
          <a:bodyPr wrap="none" rtlCol="0">
            <a:spAutoFit/>
          </a:bodyPr>
          <a:lstStyle/>
          <a:p>
            <a:r>
              <a:rPr lang="en-US" sz="1200" dirty="0"/>
              <a:t>final rating</a:t>
            </a:r>
          </a:p>
        </p:txBody>
      </p:sp>
      <p:sp>
        <p:nvSpPr>
          <p:cNvPr id="11" name="TextBox 10"/>
          <p:cNvSpPr txBox="1"/>
          <p:nvPr/>
        </p:nvSpPr>
        <p:spPr>
          <a:xfrm>
            <a:off x="1474661" y="4370184"/>
            <a:ext cx="720069" cy="276999"/>
          </a:xfrm>
          <a:prstGeom prst="rect">
            <a:avLst/>
          </a:prstGeom>
          <a:noFill/>
        </p:spPr>
        <p:txBody>
          <a:bodyPr wrap="none" rtlCol="0">
            <a:spAutoFit/>
          </a:bodyPr>
          <a:lstStyle/>
          <a:p>
            <a:r>
              <a:rPr lang="en-US" sz="1200" dirty="0"/>
              <a:t>midterm</a:t>
            </a:r>
          </a:p>
        </p:txBody>
      </p:sp>
      <p:sp>
        <p:nvSpPr>
          <p:cNvPr id="12" name="TextBox 11"/>
          <p:cNvSpPr txBox="1"/>
          <p:nvPr/>
        </p:nvSpPr>
        <p:spPr>
          <a:xfrm>
            <a:off x="1474661" y="4151109"/>
            <a:ext cx="830677" cy="276999"/>
          </a:xfrm>
          <a:prstGeom prst="rect">
            <a:avLst/>
          </a:prstGeom>
          <a:noFill/>
        </p:spPr>
        <p:txBody>
          <a:bodyPr wrap="none" rtlCol="0">
            <a:spAutoFit/>
          </a:bodyPr>
          <a:lstStyle/>
          <a:p>
            <a:r>
              <a:rPr lang="en-US" sz="1200" dirty="0"/>
              <a:t>final rating</a:t>
            </a:r>
          </a:p>
        </p:txBody>
      </p:sp>
      <p:sp>
        <p:nvSpPr>
          <p:cNvPr id="13" name="TextBox 12"/>
          <p:cNvSpPr txBox="1"/>
          <p:nvPr/>
        </p:nvSpPr>
        <p:spPr>
          <a:xfrm>
            <a:off x="1147636" y="3910950"/>
            <a:ext cx="1422184" cy="276999"/>
          </a:xfrm>
          <a:prstGeom prst="rect">
            <a:avLst/>
          </a:prstGeom>
          <a:noFill/>
        </p:spPr>
        <p:txBody>
          <a:bodyPr wrap="none" rtlCol="0">
            <a:spAutoFit/>
          </a:bodyPr>
          <a:lstStyle/>
          <a:p>
            <a:r>
              <a:rPr lang="en-US" sz="1200" u="sng" dirty="0"/>
              <a:t>Clinical internship II</a:t>
            </a:r>
          </a:p>
        </p:txBody>
      </p:sp>
      <p:sp>
        <p:nvSpPr>
          <p:cNvPr id="14" name="TextBox 13"/>
          <p:cNvSpPr txBox="1"/>
          <p:nvPr/>
        </p:nvSpPr>
        <p:spPr>
          <a:xfrm>
            <a:off x="1147636" y="4706878"/>
            <a:ext cx="1422184" cy="276999"/>
          </a:xfrm>
          <a:prstGeom prst="rect">
            <a:avLst/>
          </a:prstGeom>
          <a:noFill/>
        </p:spPr>
        <p:txBody>
          <a:bodyPr wrap="none" rtlCol="0">
            <a:spAutoFit/>
          </a:bodyPr>
          <a:lstStyle/>
          <a:p>
            <a:r>
              <a:rPr lang="en-US" sz="1200" u="sng" dirty="0"/>
              <a:t>Clinical internship I</a:t>
            </a:r>
          </a:p>
        </p:txBody>
      </p:sp>
    </p:spTree>
    <p:extLst>
      <p:ext uri="{BB962C8B-B14F-4D97-AF65-F5344CB8AC3E}">
        <p14:creationId xmlns:p14="http://schemas.microsoft.com/office/powerpoint/2010/main" val="3087372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667482"/>
          </a:xfrm>
        </p:spPr>
        <p:txBody>
          <a:bodyPr>
            <a:normAutofit/>
          </a:bodyPr>
          <a:lstStyle/>
          <a:p>
            <a:r>
              <a:rPr lang="en-US" sz="3500" dirty="0"/>
              <a:t>Category 2-highly improved</a:t>
            </a:r>
            <a:endParaRPr lang="en-CA" sz="3500" dirty="0"/>
          </a:p>
        </p:txBody>
      </p:sp>
      <p:graphicFrame>
        <p:nvGraphicFramePr>
          <p:cNvPr id="4" name="Content Placeholder 3">
            <a:extLst>
              <a:ext uri="{FF2B5EF4-FFF2-40B4-BE49-F238E27FC236}">
                <a16:creationId xmlns:a16="http://schemas.microsoft.com/office/drawing/2014/main" id="{3F0D31BE-A59B-4D26-AB20-9A9B9E1CB69A}"/>
              </a:ext>
            </a:extLst>
          </p:cNvPr>
          <p:cNvGraphicFramePr>
            <a:graphicFrameLocks noGrp="1"/>
          </p:cNvGraphicFramePr>
          <p:nvPr>
            <p:ph idx="1"/>
            <p:extLst>
              <p:ext uri="{D42A27DB-BD31-4B8C-83A1-F6EECF244321}">
                <p14:modId xmlns:p14="http://schemas.microsoft.com/office/powerpoint/2010/main" val="881008599"/>
              </p:ext>
            </p:extLst>
          </p:nvPr>
        </p:nvGraphicFramePr>
        <p:xfrm>
          <a:off x="2896845" y="1388533"/>
          <a:ext cx="8005762" cy="473763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8F8C47A2-FC48-224D-87E3-CC3728606825}"/>
              </a:ext>
            </a:extLst>
          </p:cNvPr>
          <p:cNvSpPr txBox="1"/>
          <p:nvPr/>
        </p:nvSpPr>
        <p:spPr>
          <a:xfrm>
            <a:off x="9110133" y="6280163"/>
            <a:ext cx="1463221" cy="369332"/>
          </a:xfrm>
          <a:prstGeom prst="rect">
            <a:avLst/>
          </a:prstGeom>
          <a:noFill/>
        </p:spPr>
        <p:txBody>
          <a:bodyPr wrap="none" rtlCol="0">
            <a:spAutoFit/>
          </a:bodyPr>
          <a:lstStyle/>
          <a:p>
            <a:r>
              <a:rPr lang="en-US" dirty="0"/>
              <a:t>n=18 (31.6%)</a:t>
            </a:r>
          </a:p>
        </p:txBody>
      </p:sp>
      <p:sp>
        <p:nvSpPr>
          <p:cNvPr id="5" name="Rectangle 4"/>
          <p:cNvSpPr/>
          <p:nvPr/>
        </p:nvSpPr>
        <p:spPr>
          <a:xfrm>
            <a:off x="1337501" y="5195260"/>
            <a:ext cx="118872" cy="1188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37501" y="4976185"/>
            <a:ext cx="118872" cy="118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319213" y="4434071"/>
            <a:ext cx="155448" cy="1554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37501" y="4232205"/>
            <a:ext cx="118872" cy="11887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74661" y="5116196"/>
            <a:ext cx="720069" cy="276999"/>
          </a:xfrm>
          <a:prstGeom prst="rect">
            <a:avLst/>
          </a:prstGeom>
          <a:noFill/>
        </p:spPr>
        <p:txBody>
          <a:bodyPr wrap="none" rtlCol="0">
            <a:spAutoFit/>
          </a:bodyPr>
          <a:lstStyle/>
          <a:p>
            <a:r>
              <a:rPr lang="en-US" sz="1200" dirty="0"/>
              <a:t>midterm</a:t>
            </a:r>
          </a:p>
        </p:txBody>
      </p:sp>
      <p:sp>
        <p:nvSpPr>
          <p:cNvPr id="10" name="TextBox 9"/>
          <p:cNvSpPr txBox="1"/>
          <p:nvPr/>
        </p:nvSpPr>
        <p:spPr>
          <a:xfrm>
            <a:off x="1474661" y="4897121"/>
            <a:ext cx="830677" cy="276999"/>
          </a:xfrm>
          <a:prstGeom prst="rect">
            <a:avLst/>
          </a:prstGeom>
          <a:noFill/>
        </p:spPr>
        <p:txBody>
          <a:bodyPr wrap="none" rtlCol="0">
            <a:spAutoFit/>
          </a:bodyPr>
          <a:lstStyle/>
          <a:p>
            <a:r>
              <a:rPr lang="en-US" sz="1200" dirty="0"/>
              <a:t>final rating</a:t>
            </a:r>
          </a:p>
        </p:txBody>
      </p:sp>
      <p:sp>
        <p:nvSpPr>
          <p:cNvPr id="11" name="TextBox 10"/>
          <p:cNvSpPr txBox="1"/>
          <p:nvPr/>
        </p:nvSpPr>
        <p:spPr>
          <a:xfrm>
            <a:off x="1474661" y="4370184"/>
            <a:ext cx="720069" cy="276999"/>
          </a:xfrm>
          <a:prstGeom prst="rect">
            <a:avLst/>
          </a:prstGeom>
          <a:noFill/>
        </p:spPr>
        <p:txBody>
          <a:bodyPr wrap="none" rtlCol="0">
            <a:spAutoFit/>
          </a:bodyPr>
          <a:lstStyle/>
          <a:p>
            <a:r>
              <a:rPr lang="en-US" sz="1200" dirty="0"/>
              <a:t>midterm</a:t>
            </a:r>
          </a:p>
        </p:txBody>
      </p:sp>
      <p:sp>
        <p:nvSpPr>
          <p:cNvPr id="12" name="TextBox 11"/>
          <p:cNvSpPr txBox="1"/>
          <p:nvPr/>
        </p:nvSpPr>
        <p:spPr>
          <a:xfrm>
            <a:off x="1474661" y="4151109"/>
            <a:ext cx="830677" cy="276999"/>
          </a:xfrm>
          <a:prstGeom prst="rect">
            <a:avLst/>
          </a:prstGeom>
          <a:noFill/>
        </p:spPr>
        <p:txBody>
          <a:bodyPr wrap="none" rtlCol="0">
            <a:spAutoFit/>
          </a:bodyPr>
          <a:lstStyle/>
          <a:p>
            <a:r>
              <a:rPr lang="en-US" sz="1200" dirty="0"/>
              <a:t>final rating</a:t>
            </a:r>
          </a:p>
        </p:txBody>
      </p:sp>
      <p:sp>
        <p:nvSpPr>
          <p:cNvPr id="13" name="TextBox 12"/>
          <p:cNvSpPr txBox="1"/>
          <p:nvPr/>
        </p:nvSpPr>
        <p:spPr>
          <a:xfrm>
            <a:off x="1147636" y="3910950"/>
            <a:ext cx="1422184" cy="276999"/>
          </a:xfrm>
          <a:prstGeom prst="rect">
            <a:avLst/>
          </a:prstGeom>
          <a:noFill/>
        </p:spPr>
        <p:txBody>
          <a:bodyPr wrap="none" rtlCol="0">
            <a:spAutoFit/>
          </a:bodyPr>
          <a:lstStyle/>
          <a:p>
            <a:r>
              <a:rPr lang="en-US" sz="1200" u="sng" dirty="0"/>
              <a:t>Clinical internship II</a:t>
            </a:r>
          </a:p>
        </p:txBody>
      </p:sp>
      <p:sp>
        <p:nvSpPr>
          <p:cNvPr id="14" name="TextBox 13"/>
          <p:cNvSpPr txBox="1"/>
          <p:nvPr/>
        </p:nvSpPr>
        <p:spPr>
          <a:xfrm>
            <a:off x="1147636" y="4706878"/>
            <a:ext cx="1422184" cy="276999"/>
          </a:xfrm>
          <a:prstGeom prst="rect">
            <a:avLst/>
          </a:prstGeom>
          <a:noFill/>
        </p:spPr>
        <p:txBody>
          <a:bodyPr wrap="none" rtlCol="0">
            <a:spAutoFit/>
          </a:bodyPr>
          <a:lstStyle/>
          <a:p>
            <a:r>
              <a:rPr lang="en-US" sz="1200" u="sng" dirty="0"/>
              <a:t>Clinical internship I</a:t>
            </a:r>
          </a:p>
        </p:txBody>
      </p:sp>
    </p:spTree>
    <p:extLst>
      <p:ext uri="{BB962C8B-B14F-4D97-AF65-F5344CB8AC3E}">
        <p14:creationId xmlns:p14="http://schemas.microsoft.com/office/powerpoint/2010/main" val="459537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667482"/>
          </a:xfrm>
        </p:spPr>
        <p:txBody>
          <a:bodyPr>
            <a:normAutofit/>
          </a:bodyPr>
          <a:lstStyle/>
          <a:p>
            <a:r>
              <a:rPr lang="en-US" sz="3000" dirty="0"/>
              <a:t>Category 3- Moderately improved</a:t>
            </a:r>
            <a:endParaRPr lang="en-CA" sz="3000" dirty="0"/>
          </a:p>
        </p:txBody>
      </p:sp>
      <p:graphicFrame>
        <p:nvGraphicFramePr>
          <p:cNvPr id="4" name="Content Placeholder 3">
            <a:extLst>
              <a:ext uri="{FF2B5EF4-FFF2-40B4-BE49-F238E27FC236}">
                <a16:creationId xmlns:a16="http://schemas.microsoft.com/office/drawing/2014/main" id="{4988412E-4E43-4C94-9597-B60141936130}"/>
              </a:ext>
            </a:extLst>
          </p:cNvPr>
          <p:cNvGraphicFramePr>
            <a:graphicFrameLocks noGrp="1"/>
          </p:cNvGraphicFramePr>
          <p:nvPr>
            <p:ph idx="1"/>
            <p:extLst>
              <p:ext uri="{D42A27DB-BD31-4B8C-83A1-F6EECF244321}">
                <p14:modId xmlns:p14="http://schemas.microsoft.com/office/powerpoint/2010/main" val="4104845567"/>
              </p:ext>
            </p:extLst>
          </p:nvPr>
        </p:nvGraphicFramePr>
        <p:xfrm>
          <a:off x="3029286" y="1253067"/>
          <a:ext cx="8005762" cy="487309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27B1871-3A4C-8241-8B5E-E9AE36619EC5}"/>
              </a:ext>
            </a:extLst>
          </p:cNvPr>
          <p:cNvSpPr txBox="1"/>
          <p:nvPr/>
        </p:nvSpPr>
        <p:spPr>
          <a:xfrm>
            <a:off x="9845956" y="6329363"/>
            <a:ext cx="1497526" cy="369332"/>
          </a:xfrm>
          <a:prstGeom prst="rect">
            <a:avLst/>
          </a:prstGeom>
          <a:noFill/>
        </p:spPr>
        <p:txBody>
          <a:bodyPr wrap="none" rtlCol="0">
            <a:spAutoFit/>
          </a:bodyPr>
          <a:lstStyle/>
          <a:p>
            <a:r>
              <a:rPr lang="en-US" dirty="0"/>
              <a:t>n= 25 (43.9%)</a:t>
            </a:r>
          </a:p>
        </p:txBody>
      </p:sp>
      <p:sp>
        <p:nvSpPr>
          <p:cNvPr id="5" name="Rectangle 4"/>
          <p:cNvSpPr/>
          <p:nvPr/>
        </p:nvSpPr>
        <p:spPr>
          <a:xfrm>
            <a:off x="1337501" y="5195260"/>
            <a:ext cx="118872" cy="1188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37501" y="4976185"/>
            <a:ext cx="118872" cy="118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319213" y="4434071"/>
            <a:ext cx="155448" cy="1554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37501" y="4232205"/>
            <a:ext cx="118872" cy="11887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74661" y="5116196"/>
            <a:ext cx="720069" cy="276999"/>
          </a:xfrm>
          <a:prstGeom prst="rect">
            <a:avLst/>
          </a:prstGeom>
          <a:noFill/>
        </p:spPr>
        <p:txBody>
          <a:bodyPr wrap="none" rtlCol="0">
            <a:spAutoFit/>
          </a:bodyPr>
          <a:lstStyle/>
          <a:p>
            <a:r>
              <a:rPr lang="en-US" sz="1200" dirty="0"/>
              <a:t>midterm</a:t>
            </a:r>
          </a:p>
        </p:txBody>
      </p:sp>
      <p:sp>
        <p:nvSpPr>
          <p:cNvPr id="10" name="TextBox 9"/>
          <p:cNvSpPr txBox="1"/>
          <p:nvPr/>
        </p:nvSpPr>
        <p:spPr>
          <a:xfrm>
            <a:off x="1474661" y="4897121"/>
            <a:ext cx="830677" cy="276999"/>
          </a:xfrm>
          <a:prstGeom prst="rect">
            <a:avLst/>
          </a:prstGeom>
          <a:noFill/>
        </p:spPr>
        <p:txBody>
          <a:bodyPr wrap="none" rtlCol="0">
            <a:spAutoFit/>
          </a:bodyPr>
          <a:lstStyle/>
          <a:p>
            <a:r>
              <a:rPr lang="en-US" sz="1200" dirty="0"/>
              <a:t>final rating</a:t>
            </a:r>
          </a:p>
        </p:txBody>
      </p:sp>
      <p:sp>
        <p:nvSpPr>
          <p:cNvPr id="11" name="TextBox 10"/>
          <p:cNvSpPr txBox="1"/>
          <p:nvPr/>
        </p:nvSpPr>
        <p:spPr>
          <a:xfrm>
            <a:off x="1474661" y="4370184"/>
            <a:ext cx="720069" cy="276999"/>
          </a:xfrm>
          <a:prstGeom prst="rect">
            <a:avLst/>
          </a:prstGeom>
          <a:noFill/>
        </p:spPr>
        <p:txBody>
          <a:bodyPr wrap="none" rtlCol="0">
            <a:spAutoFit/>
          </a:bodyPr>
          <a:lstStyle/>
          <a:p>
            <a:r>
              <a:rPr lang="en-US" sz="1200" dirty="0"/>
              <a:t>midterm</a:t>
            </a:r>
          </a:p>
        </p:txBody>
      </p:sp>
      <p:sp>
        <p:nvSpPr>
          <p:cNvPr id="12" name="TextBox 11"/>
          <p:cNvSpPr txBox="1"/>
          <p:nvPr/>
        </p:nvSpPr>
        <p:spPr>
          <a:xfrm>
            <a:off x="1474661" y="4151109"/>
            <a:ext cx="830677" cy="276999"/>
          </a:xfrm>
          <a:prstGeom prst="rect">
            <a:avLst/>
          </a:prstGeom>
          <a:noFill/>
        </p:spPr>
        <p:txBody>
          <a:bodyPr wrap="none" rtlCol="0">
            <a:spAutoFit/>
          </a:bodyPr>
          <a:lstStyle/>
          <a:p>
            <a:r>
              <a:rPr lang="en-US" sz="1200" dirty="0"/>
              <a:t>final rating</a:t>
            </a:r>
          </a:p>
        </p:txBody>
      </p:sp>
      <p:sp>
        <p:nvSpPr>
          <p:cNvPr id="13" name="TextBox 12"/>
          <p:cNvSpPr txBox="1"/>
          <p:nvPr/>
        </p:nvSpPr>
        <p:spPr>
          <a:xfrm>
            <a:off x="1147636" y="3910950"/>
            <a:ext cx="1422184" cy="276999"/>
          </a:xfrm>
          <a:prstGeom prst="rect">
            <a:avLst/>
          </a:prstGeom>
          <a:noFill/>
        </p:spPr>
        <p:txBody>
          <a:bodyPr wrap="none" rtlCol="0">
            <a:spAutoFit/>
          </a:bodyPr>
          <a:lstStyle/>
          <a:p>
            <a:r>
              <a:rPr lang="en-US" sz="1200" u="sng" dirty="0"/>
              <a:t>Clinical internship II</a:t>
            </a:r>
          </a:p>
        </p:txBody>
      </p:sp>
      <p:sp>
        <p:nvSpPr>
          <p:cNvPr id="14" name="TextBox 13"/>
          <p:cNvSpPr txBox="1"/>
          <p:nvPr/>
        </p:nvSpPr>
        <p:spPr>
          <a:xfrm>
            <a:off x="1147636" y="4706878"/>
            <a:ext cx="1422184" cy="276999"/>
          </a:xfrm>
          <a:prstGeom prst="rect">
            <a:avLst/>
          </a:prstGeom>
          <a:noFill/>
        </p:spPr>
        <p:txBody>
          <a:bodyPr wrap="none" rtlCol="0">
            <a:spAutoFit/>
          </a:bodyPr>
          <a:lstStyle/>
          <a:p>
            <a:r>
              <a:rPr lang="en-US" sz="1200" u="sng" dirty="0"/>
              <a:t>Clinical internship I</a:t>
            </a:r>
          </a:p>
        </p:txBody>
      </p:sp>
    </p:spTree>
    <p:extLst>
      <p:ext uri="{BB962C8B-B14F-4D97-AF65-F5344CB8AC3E}">
        <p14:creationId xmlns:p14="http://schemas.microsoft.com/office/powerpoint/2010/main" val="767202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565882"/>
          </a:xfrm>
        </p:spPr>
        <p:txBody>
          <a:bodyPr>
            <a:normAutofit/>
          </a:bodyPr>
          <a:lstStyle/>
          <a:p>
            <a:r>
              <a:rPr lang="en-US" sz="3000" dirty="0"/>
              <a:t>Category 4- Moderate throughout</a:t>
            </a:r>
            <a:endParaRPr lang="en-CA" sz="3000" dirty="0"/>
          </a:p>
        </p:txBody>
      </p:sp>
      <p:graphicFrame>
        <p:nvGraphicFramePr>
          <p:cNvPr id="4" name="Content Placeholder 3">
            <a:extLst>
              <a:ext uri="{FF2B5EF4-FFF2-40B4-BE49-F238E27FC236}">
                <a16:creationId xmlns:a16="http://schemas.microsoft.com/office/drawing/2014/main" id="{D1C06601-BC41-421E-B6B7-55576D7833F1}"/>
              </a:ext>
            </a:extLst>
          </p:cNvPr>
          <p:cNvGraphicFramePr>
            <a:graphicFrameLocks noGrp="1"/>
          </p:cNvGraphicFramePr>
          <p:nvPr>
            <p:ph idx="1"/>
            <p:extLst>
              <p:ext uri="{D42A27DB-BD31-4B8C-83A1-F6EECF244321}">
                <p14:modId xmlns:p14="http://schemas.microsoft.com/office/powerpoint/2010/main" val="3435930496"/>
              </p:ext>
            </p:extLst>
          </p:nvPr>
        </p:nvGraphicFramePr>
        <p:xfrm>
          <a:off x="3312621" y="1194031"/>
          <a:ext cx="8005762" cy="494083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61CF154-1061-8E4D-B729-5B474FCD476E}"/>
              </a:ext>
            </a:extLst>
          </p:cNvPr>
          <p:cNvSpPr txBox="1"/>
          <p:nvPr/>
        </p:nvSpPr>
        <p:spPr>
          <a:xfrm>
            <a:off x="10603822" y="6233067"/>
            <a:ext cx="1317990" cy="369332"/>
          </a:xfrm>
          <a:prstGeom prst="rect">
            <a:avLst/>
          </a:prstGeom>
          <a:noFill/>
        </p:spPr>
        <p:txBody>
          <a:bodyPr wrap="none" rtlCol="0">
            <a:spAutoFit/>
          </a:bodyPr>
          <a:lstStyle/>
          <a:p>
            <a:r>
              <a:rPr lang="en-US" dirty="0"/>
              <a:t>n=7 (12.3%)</a:t>
            </a:r>
          </a:p>
        </p:txBody>
      </p:sp>
      <p:sp>
        <p:nvSpPr>
          <p:cNvPr id="6" name="Rectangle 5"/>
          <p:cNvSpPr/>
          <p:nvPr/>
        </p:nvSpPr>
        <p:spPr>
          <a:xfrm>
            <a:off x="1337501" y="5195260"/>
            <a:ext cx="118872" cy="1188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37501" y="4976185"/>
            <a:ext cx="118872" cy="118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19213" y="4434071"/>
            <a:ext cx="155448" cy="1554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337501" y="4232205"/>
            <a:ext cx="118872" cy="11887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474661" y="5116196"/>
            <a:ext cx="720069" cy="276999"/>
          </a:xfrm>
          <a:prstGeom prst="rect">
            <a:avLst/>
          </a:prstGeom>
          <a:noFill/>
        </p:spPr>
        <p:txBody>
          <a:bodyPr wrap="none" rtlCol="0">
            <a:spAutoFit/>
          </a:bodyPr>
          <a:lstStyle/>
          <a:p>
            <a:r>
              <a:rPr lang="en-US" sz="1200" dirty="0"/>
              <a:t>midterm</a:t>
            </a:r>
          </a:p>
        </p:txBody>
      </p:sp>
      <p:sp>
        <p:nvSpPr>
          <p:cNvPr id="11" name="TextBox 10"/>
          <p:cNvSpPr txBox="1"/>
          <p:nvPr/>
        </p:nvSpPr>
        <p:spPr>
          <a:xfrm>
            <a:off x="1474661" y="4897121"/>
            <a:ext cx="830677" cy="276999"/>
          </a:xfrm>
          <a:prstGeom prst="rect">
            <a:avLst/>
          </a:prstGeom>
          <a:noFill/>
        </p:spPr>
        <p:txBody>
          <a:bodyPr wrap="none" rtlCol="0">
            <a:spAutoFit/>
          </a:bodyPr>
          <a:lstStyle/>
          <a:p>
            <a:r>
              <a:rPr lang="en-US" sz="1200" dirty="0"/>
              <a:t>final rating</a:t>
            </a:r>
          </a:p>
        </p:txBody>
      </p:sp>
      <p:sp>
        <p:nvSpPr>
          <p:cNvPr id="12" name="TextBox 11"/>
          <p:cNvSpPr txBox="1"/>
          <p:nvPr/>
        </p:nvSpPr>
        <p:spPr>
          <a:xfrm>
            <a:off x="1474661" y="4370184"/>
            <a:ext cx="720069" cy="276999"/>
          </a:xfrm>
          <a:prstGeom prst="rect">
            <a:avLst/>
          </a:prstGeom>
          <a:noFill/>
        </p:spPr>
        <p:txBody>
          <a:bodyPr wrap="none" rtlCol="0">
            <a:spAutoFit/>
          </a:bodyPr>
          <a:lstStyle/>
          <a:p>
            <a:r>
              <a:rPr lang="en-US" sz="1200" dirty="0"/>
              <a:t>midterm</a:t>
            </a:r>
          </a:p>
        </p:txBody>
      </p:sp>
      <p:sp>
        <p:nvSpPr>
          <p:cNvPr id="13" name="TextBox 12"/>
          <p:cNvSpPr txBox="1"/>
          <p:nvPr/>
        </p:nvSpPr>
        <p:spPr>
          <a:xfrm>
            <a:off x="1474661" y="4151109"/>
            <a:ext cx="830677" cy="276999"/>
          </a:xfrm>
          <a:prstGeom prst="rect">
            <a:avLst/>
          </a:prstGeom>
          <a:noFill/>
        </p:spPr>
        <p:txBody>
          <a:bodyPr wrap="none" rtlCol="0">
            <a:spAutoFit/>
          </a:bodyPr>
          <a:lstStyle/>
          <a:p>
            <a:r>
              <a:rPr lang="en-US" sz="1200" dirty="0"/>
              <a:t>final rating</a:t>
            </a:r>
          </a:p>
        </p:txBody>
      </p:sp>
      <p:sp>
        <p:nvSpPr>
          <p:cNvPr id="14" name="TextBox 13"/>
          <p:cNvSpPr txBox="1"/>
          <p:nvPr/>
        </p:nvSpPr>
        <p:spPr>
          <a:xfrm>
            <a:off x="1147636" y="3910950"/>
            <a:ext cx="1422184" cy="276999"/>
          </a:xfrm>
          <a:prstGeom prst="rect">
            <a:avLst/>
          </a:prstGeom>
          <a:noFill/>
        </p:spPr>
        <p:txBody>
          <a:bodyPr wrap="none" rtlCol="0">
            <a:spAutoFit/>
          </a:bodyPr>
          <a:lstStyle/>
          <a:p>
            <a:r>
              <a:rPr lang="en-US" sz="1200" u="sng" dirty="0"/>
              <a:t>Clinical internship II</a:t>
            </a:r>
          </a:p>
        </p:txBody>
      </p:sp>
      <p:sp>
        <p:nvSpPr>
          <p:cNvPr id="15" name="TextBox 14"/>
          <p:cNvSpPr txBox="1"/>
          <p:nvPr/>
        </p:nvSpPr>
        <p:spPr>
          <a:xfrm>
            <a:off x="1147636" y="4706878"/>
            <a:ext cx="1422184" cy="276999"/>
          </a:xfrm>
          <a:prstGeom prst="rect">
            <a:avLst/>
          </a:prstGeom>
          <a:noFill/>
        </p:spPr>
        <p:txBody>
          <a:bodyPr wrap="none" rtlCol="0">
            <a:spAutoFit/>
          </a:bodyPr>
          <a:lstStyle/>
          <a:p>
            <a:r>
              <a:rPr lang="en-US" sz="1200" u="sng" dirty="0"/>
              <a:t>Clinical internship I</a:t>
            </a:r>
          </a:p>
        </p:txBody>
      </p:sp>
    </p:spTree>
    <p:extLst>
      <p:ext uri="{BB962C8B-B14F-4D97-AF65-F5344CB8AC3E}">
        <p14:creationId xmlns:p14="http://schemas.microsoft.com/office/powerpoint/2010/main" val="2233564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735215"/>
          </a:xfrm>
        </p:spPr>
        <p:txBody>
          <a:bodyPr>
            <a:normAutofit/>
          </a:bodyPr>
          <a:lstStyle/>
          <a:p>
            <a:r>
              <a:rPr lang="en-US" sz="3000" dirty="0"/>
              <a:t>Category 5 -low performance</a:t>
            </a:r>
            <a:endParaRPr lang="en-CA" sz="3000" dirty="0"/>
          </a:p>
        </p:txBody>
      </p:sp>
      <p:graphicFrame>
        <p:nvGraphicFramePr>
          <p:cNvPr id="4" name="Content Placeholder 3">
            <a:extLst>
              <a:ext uri="{FF2B5EF4-FFF2-40B4-BE49-F238E27FC236}">
                <a16:creationId xmlns:a16="http://schemas.microsoft.com/office/drawing/2014/main" id="{272B2202-10D1-4090-8429-0342FC3D44BA}"/>
              </a:ext>
            </a:extLst>
          </p:cNvPr>
          <p:cNvGraphicFramePr>
            <a:graphicFrameLocks noGrp="1"/>
          </p:cNvGraphicFramePr>
          <p:nvPr>
            <p:ph idx="1"/>
            <p:extLst>
              <p:ext uri="{D42A27DB-BD31-4B8C-83A1-F6EECF244321}">
                <p14:modId xmlns:p14="http://schemas.microsoft.com/office/powerpoint/2010/main" val="239955573"/>
              </p:ext>
            </p:extLst>
          </p:nvPr>
        </p:nvGraphicFramePr>
        <p:xfrm>
          <a:off x="3246591" y="1479505"/>
          <a:ext cx="8005762" cy="44148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02D069B9-2690-C94B-8958-906F7EBFC8A6}"/>
              </a:ext>
            </a:extLst>
          </p:cNvPr>
          <p:cNvSpPr txBox="1"/>
          <p:nvPr/>
        </p:nvSpPr>
        <p:spPr>
          <a:xfrm>
            <a:off x="10651067" y="6058431"/>
            <a:ext cx="1202573" cy="369332"/>
          </a:xfrm>
          <a:prstGeom prst="rect">
            <a:avLst/>
          </a:prstGeom>
          <a:noFill/>
        </p:spPr>
        <p:txBody>
          <a:bodyPr wrap="none" rtlCol="0">
            <a:spAutoFit/>
          </a:bodyPr>
          <a:lstStyle/>
          <a:p>
            <a:r>
              <a:rPr lang="en-US" dirty="0"/>
              <a:t>n=2 (3.5%)</a:t>
            </a:r>
          </a:p>
        </p:txBody>
      </p:sp>
      <p:sp>
        <p:nvSpPr>
          <p:cNvPr id="5" name="Rectangle 4"/>
          <p:cNvSpPr/>
          <p:nvPr/>
        </p:nvSpPr>
        <p:spPr>
          <a:xfrm>
            <a:off x="1337501" y="5195260"/>
            <a:ext cx="118872" cy="1188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37501" y="4976185"/>
            <a:ext cx="118872" cy="118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319213" y="4434071"/>
            <a:ext cx="155448" cy="1554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37501" y="4232205"/>
            <a:ext cx="118872" cy="11887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74661" y="5116196"/>
            <a:ext cx="720069" cy="276999"/>
          </a:xfrm>
          <a:prstGeom prst="rect">
            <a:avLst/>
          </a:prstGeom>
          <a:noFill/>
        </p:spPr>
        <p:txBody>
          <a:bodyPr wrap="none" rtlCol="0">
            <a:spAutoFit/>
          </a:bodyPr>
          <a:lstStyle/>
          <a:p>
            <a:r>
              <a:rPr lang="en-US" sz="1200" dirty="0"/>
              <a:t>midterm</a:t>
            </a:r>
          </a:p>
        </p:txBody>
      </p:sp>
      <p:sp>
        <p:nvSpPr>
          <p:cNvPr id="10" name="TextBox 9"/>
          <p:cNvSpPr txBox="1"/>
          <p:nvPr/>
        </p:nvSpPr>
        <p:spPr>
          <a:xfrm>
            <a:off x="1474661" y="4897121"/>
            <a:ext cx="830677" cy="276999"/>
          </a:xfrm>
          <a:prstGeom prst="rect">
            <a:avLst/>
          </a:prstGeom>
          <a:noFill/>
        </p:spPr>
        <p:txBody>
          <a:bodyPr wrap="none" rtlCol="0">
            <a:spAutoFit/>
          </a:bodyPr>
          <a:lstStyle/>
          <a:p>
            <a:r>
              <a:rPr lang="en-US" sz="1200" dirty="0"/>
              <a:t>final rating</a:t>
            </a:r>
          </a:p>
        </p:txBody>
      </p:sp>
      <p:sp>
        <p:nvSpPr>
          <p:cNvPr id="11" name="TextBox 10"/>
          <p:cNvSpPr txBox="1"/>
          <p:nvPr/>
        </p:nvSpPr>
        <p:spPr>
          <a:xfrm>
            <a:off x="1474661" y="4370184"/>
            <a:ext cx="720069" cy="276999"/>
          </a:xfrm>
          <a:prstGeom prst="rect">
            <a:avLst/>
          </a:prstGeom>
          <a:noFill/>
        </p:spPr>
        <p:txBody>
          <a:bodyPr wrap="none" rtlCol="0">
            <a:spAutoFit/>
          </a:bodyPr>
          <a:lstStyle/>
          <a:p>
            <a:r>
              <a:rPr lang="en-US" sz="1200" dirty="0"/>
              <a:t>midterm</a:t>
            </a:r>
          </a:p>
        </p:txBody>
      </p:sp>
      <p:sp>
        <p:nvSpPr>
          <p:cNvPr id="12" name="TextBox 11"/>
          <p:cNvSpPr txBox="1"/>
          <p:nvPr/>
        </p:nvSpPr>
        <p:spPr>
          <a:xfrm>
            <a:off x="1474661" y="4151109"/>
            <a:ext cx="830677" cy="276999"/>
          </a:xfrm>
          <a:prstGeom prst="rect">
            <a:avLst/>
          </a:prstGeom>
          <a:noFill/>
        </p:spPr>
        <p:txBody>
          <a:bodyPr wrap="none" rtlCol="0">
            <a:spAutoFit/>
          </a:bodyPr>
          <a:lstStyle/>
          <a:p>
            <a:r>
              <a:rPr lang="en-US" sz="1200" dirty="0"/>
              <a:t>final rating</a:t>
            </a:r>
          </a:p>
        </p:txBody>
      </p:sp>
      <p:sp>
        <p:nvSpPr>
          <p:cNvPr id="13" name="TextBox 12"/>
          <p:cNvSpPr txBox="1"/>
          <p:nvPr/>
        </p:nvSpPr>
        <p:spPr>
          <a:xfrm>
            <a:off x="1147636" y="3910950"/>
            <a:ext cx="1422184" cy="276999"/>
          </a:xfrm>
          <a:prstGeom prst="rect">
            <a:avLst/>
          </a:prstGeom>
          <a:noFill/>
        </p:spPr>
        <p:txBody>
          <a:bodyPr wrap="none" rtlCol="0">
            <a:spAutoFit/>
          </a:bodyPr>
          <a:lstStyle/>
          <a:p>
            <a:r>
              <a:rPr lang="en-US" sz="1200" u="sng" dirty="0"/>
              <a:t>Clinical internship II</a:t>
            </a:r>
          </a:p>
        </p:txBody>
      </p:sp>
      <p:sp>
        <p:nvSpPr>
          <p:cNvPr id="14" name="TextBox 13"/>
          <p:cNvSpPr txBox="1"/>
          <p:nvPr/>
        </p:nvSpPr>
        <p:spPr>
          <a:xfrm>
            <a:off x="1147636" y="4706878"/>
            <a:ext cx="1422184" cy="276999"/>
          </a:xfrm>
          <a:prstGeom prst="rect">
            <a:avLst/>
          </a:prstGeom>
          <a:noFill/>
        </p:spPr>
        <p:txBody>
          <a:bodyPr wrap="none" rtlCol="0">
            <a:spAutoFit/>
          </a:bodyPr>
          <a:lstStyle/>
          <a:p>
            <a:r>
              <a:rPr lang="en-US" sz="1200" u="sng" dirty="0"/>
              <a:t>Clinical internship I</a:t>
            </a:r>
          </a:p>
        </p:txBody>
      </p:sp>
    </p:spTree>
    <p:extLst>
      <p:ext uri="{BB962C8B-B14F-4D97-AF65-F5344CB8AC3E}">
        <p14:creationId xmlns:p14="http://schemas.microsoft.com/office/powerpoint/2010/main" val="126179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23F10-E367-C146-8E48-B262B92F1DB3}"/>
              </a:ext>
            </a:extLst>
          </p:cNvPr>
          <p:cNvSpPr>
            <a:spLocks noGrp="1"/>
          </p:cNvSpPr>
          <p:nvPr>
            <p:ph type="title"/>
          </p:nvPr>
        </p:nvSpPr>
        <p:spPr/>
        <p:txBody>
          <a:bodyPr/>
          <a:lstStyle/>
          <a:p>
            <a:r>
              <a:rPr lang="en-US" dirty="0"/>
              <a:t>ACP comment section </a:t>
            </a:r>
          </a:p>
        </p:txBody>
      </p:sp>
      <p:sp>
        <p:nvSpPr>
          <p:cNvPr id="3" name="Content Placeholder 2">
            <a:extLst>
              <a:ext uri="{FF2B5EF4-FFF2-40B4-BE49-F238E27FC236}">
                <a16:creationId xmlns:a16="http://schemas.microsoft.com/office/drawing/2014/main" id="{79E6CBAF-1B60-A445-9637-108DB3A7FC53}"/>
              </a:ext>
            </a:extLst>
          </p:cNvPr>
          <p:cNvSpPr>
            <a:spLocks noGrp="1"/>
          </p:cNvSpPr>
          <p:nvPr>
            <p:ph idx="1"/>
          </p:nvPr>
        </p:nvSpPr>
        <p:spPr>
          <a:xfrm>
            <a:off x="914401" y="2286001"/>
            <a:ext cx="10938932" cy="2539999"/>
          </a:xfrm>
        </p:spPr>
        <p:txBody>
          <a:bodyPr>
            <a:normAutofit fontScale="92500"/>
          </a:bodyPr>
          <a:lstStyle/>
          <a:p>
            <a:pPr marL="0" lvl="0" indent="0" algn="ctr">
              <a:spcBef>
                <a:spcPts val="600"/>
              </a:spcBef>
              <a:buNone/>
            </a:pPr>
            <a:r>
              <a:rPr lang="en-CA" sz="4800" dirty="0"/>
              <a:t>What are the areas of strength and areas requiring improvement in clinical performance by learners in the OIEPB program? </a:t>
            </a:r>
          </a:p>
          <a:p>
            <a:endParaRPr lang="en-US" dirty="0"/>
          </a:p>
        </p:txBody>
      </p:sp>
    </p:spTree>
    <p:extLst>
      <p:ext uri="{BB962C8B-B14F-4D97-AF65-F5344CB8AC3E}">
        <p14:creationId xmlns:p14="http://schemas.microsoft.com/office/powerpoint/2010/main" val="2066606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02AB7-BB66-E947-99CA-9FC4C0E4D467}"/>
              </a:ext>
            </a:extLst>
          </p:cNvPr>
          <p:cNvSpPr>
            <a:spLocks noGrp="1"/>
          </p:cNvSpPr>
          <p:nvPr>
            <p:ph type="title"/>
          </p:nvPr>
        </p:nvSpPr>
        <p:spPr>
          <a:xfrm>
            <a:off x="1251678" y="382385"/>
            <a:ext cx="4742722" cy="836815"/>
          </a:xfrm>
        </p:spPr>
        <p:txBody>
          <a:bodyPr/>
          <a:lstStyle/>
          <a:p>
            <a:r>
              <a:rPr lang="en-US" dirty="0"/>
              <a:t>9 comment box</a:t>
            </a:r>
          </a:p>
        </p:txBody>
      </p:sp>
      <p:pic>
        <p:nvPicPr>
          <p:cNvPr id="4" name="Content Placeholder 3">
            <a:extLst>
              <a:ext uri="{FF2B5EF4-FFF2-40B4-BE49-F238E27FC236}">
                <a16:creationId xmlns:a16="http://schemas.microsoft.com/office/drawing/2014/main" id="{B07C9287-53D3-CC43-BE39-10542B88799B}"/>
              </a:ext>
            </a:extLst>
          </p:cNvPr>
          <p:cNvPicPr>
            <a:picLocks noGrp="1" noChangeAspect="1"/>
          </p:cNvPicPr>
          <p:nvPr>
            <p:ph idx="1"/>
          </p:nvPr>
        </p:nvPicPr>
        <p:blipFill>
          <a:blip r:embed="rId2"/>
          <a:stretch>
            <a:fillRect/>
          </a:stretch>
        </p:blipFill>
        <p:spPr>
          <a:xfrm>
            <a:off x="5858933" y="273703"/>
            <a:ext cx="5406177" cy="6475615"/>
          </a:xfrm>
          <a:prstGeom prst="rect">
            <a:avLst/>
          </a:prstGeom>
        </p:spPr>
      </p:pic>
      <p:sp>
        <p:nvSpPr>
          <p:cNvPr id="6" name="TextBox 5">
            <a:extLst>
              <a:ext uri="{FF2B5EF4-FFF2-40B4-BE49-F238E27FC236}">
                <a16:creationId xmlns:a16="http://schemas.microsoft.com/office/drawing/2014/main" id="{51A0A222-5D6A-FA46-A382-2947F37C3F34}"/>
              </a:ext>
            </a:extLst>
          </p:cNvPr>
          <p:cNvSpPr txBox="1"/>
          <p:nvPr/>
        </p:nvSpPr>
        <p:spPr>
          <a:xfrm>
            <a:off x="1083733" y="2082165"/>
            <a:ext cx="4775200" cy="2400657"/>
          </a:xfrm>
          <a:prstGeom prst="rect">
            <a:avLst/>
          </a:prstGeom>
          <a:noFill/>
        </p:spPr>
        <p:txBody>
          <a:bodyPr wrap="square" rtlCol="0">
            <a:spAutoFit/>
          </a:bodyPr>
          <a:lstStyle/>
          <a:p>
            <a:pPr algn="ctr"/>
            <a:r>
              <a:rPr lang="en-US" sz="2500" dirty="0"/>
              <a:t>The written comments in a clinical performance assessment tools may detect specific and/or latent learners behaviors which a quantitative data (numeric scoring) may not detect. </a:t>
            </a:r>
          </a:p>
        </p:txBody>
      </p:sp>
      <p:sp>
        <p:nvSpPr>
          <p:cNvPr id="7" name="TextBox 6">
            <a:extLst>
              <a:ext uri="{FF2B5EF4-FFF2-40B4-BE49-F238E27FC236}">
                <a16:creationId xmlns:a16="http://schemas.microsoft.com/office/drawing/2014/main" id="{D216AA92-3786-CF41-8E7E-28995D47C235}"/>
              </a:ext>
            </a:extLst>
          </p:cNvPr>
          <p:cNvSpPr txBox="1"/>
          <p:nvPr/>
        </p:nvSpPr>
        <p:spPr>
          <a:xfrm>
            <a:off x="1251678" y="5904587"/>
            <a:ext cx="4114800" cy="646331"/>
          </a:xfrm>
          <a:prstGeom prst="rect">
            <a:avLst/>
          </a:prstGeom>
          <a:noFill/>
        </p:spPr>
        <p:txBody>
          <a:bodyPr wrap="square" rtlCol="0">
            <a:spAutoFit/>
          </a:bodyPr>
          <a:lstStyle/>
          <a:p>
            <a:r>
              <a:rPr lang="en-US" dirty="0"/>
              <a:t>We considered written comments in both the mid term and final term of each role </a:t>
            </a:r>
          </a:p>
        </p:txBody>
      </p:sp>
    </p:spTree>
    <p:extLst>
      <p:ext uri="{BB962C8B-B14F-4D97-AF65-F5344CB8AC3E}">
        <p14:creationId xmlns:p14="http://schemas.microsoft.com/office/powerpoint/2010/main" val="2057682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669699"/>
          </a:xfrm>
        </p:spPr>
        <p:txBody>
          <a:bodyPr>
            <a:normAutofit/>
          </a:bodyPr>
          <a:lstStyle/>
          <a:p>
            <a:r>
              <a:rPr lang="en-US" sz="4000" dirty="0"/>
              <a:t>Data Sets</a:t>
            </a:r>
            <a:endParaRPr lang="en-CA" sz="4000" dirty="0"/>
          </a:p>
        </p:txBody>
      </p:sp>
      <p:sp>
        <p:nvSpPr>
          <p:cNvPr id="5" name="Content Placeholder 2"/>
          <p:cNvSpPr txBox="1">
            <a:spLocks/>
          </p:cNvSpPr>
          <p:nvPr/>
        </p:nvSpPr>
        <p:spPr>
          <a:xfrm>
            <a:off x="1731580" y="1188873"/>
            <a:ext cx="8799787" cy="4351338"/>
          </a:xfrm>
          <a:prstGeom prst="rect">
            <a:avLst/>
          </a:prstGeom>
        </p:spPr>
        <p:txBody>
          <a:bodyPr vert="horz" lIns="0" tIns="0" rIns="0" bIns="0" rtlCol="0">
            <a:normAutofit/>
          </a:bodyPr>
          <a:lstStyle>
            <a:lvl1pPr marL="228600"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1pPr>
            <a:lvl2pPr marL="455613" indent="-227013"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2pPr>
            <a:lvl3pPr marL="684213"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3pPr>
            <a:lvl4pPr marL="911225" indent="-227013"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4pPr>
            <a:lvl5pPr marL="1139825" indent="-228600"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grpSp>
        <p:nvGrpSpPr>
          <p:cNvPr id="6" name="Group 5"/>
          <p:cNvGrpSpPr/>
          <p:nvPr/>
        </p:nvGrpSpPr>
        <p:grpSpPr>
          <a:xfrm>
            <a:off x="1596896" y="2119778"/>
            <a:ext cx="8658025" cy="3811088"/>
            <a:chOff x="163930" y="2501900"/>
            <a:chExt cx="10256420" cy="3811088"/>
          </a:xfrm>
        </p:grpSpPr>
        <p:sp>
          <p:nvSpPr>
            <p:cNvPr id="7" name="Oval 6"/>
            <p:cNvSpPr/>
            <p:nvPr/>
          </p:nvSpPr>
          <p:spPr>
            <a:xfrm>
              <a:off x="8564287" y="3827860"/>
              <a:ext cx="1752600" cy="1583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163930" y="3235521"/>
              <a:ext cx="2068431" cy="15345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a:p>
              <a:pPr algn="ctr"/>
              <a:r>
                <a:rPr lang="en-US" sz="2800" b="1" dirty="0">
                  <a:solidFill>
                    <a:schemeClr val="bg1"/>
                  </a:solidFill>
                </a:rPr>
                <a:t>101 </a:t>
              </a:r>
              <a:r>
                <a:rPr lang="en-US" sz="2000" b="1" dirty="0">
                  <a:solidFill>
                    <a:schemeClr val="bg1"/>
                  </a:solidFill>
                </a:rPr>
                <a:t>learners </a:t>
              </a:r>
              <a:endParaRPr lang="en-CA" sz="2000" b="1" dirty="0">
                <a:solidFill>
                  <a:schemeClr val="bg1"/>
                </a:solidFill>
              </a:endParaRPr>
            </a:p>
            <a:p>
              <a:pPr algn="ctr"/>
              <a:endParaRPr lang="en-CA" dirty="0"/>
            </a:p>
          </p:txBody>
        </p:sp>
        <p:sp>
          <p:nvSpPr>
            <p:cNvPr id="9" name="TextBox 8"/>
            <p:cNvSpPr txBox="1"/>
            <p:nvPr/>
          </p:nvSpPr>
          <p:spPr>
            <a:xfrm>
              <a:off x="3124201" y="2501900"/>
              <a:ext cx="2427924" cy="369332"/>
            </a:xfrm>
            <a:prstGeom prst="rect">
              <a:avLst/>
            </a:prstGeom>
            <a:noFill/>
            <a:ln w="38100">
              <a:solidFill>
                <a:schemeClr val="accent1">
                  <a:lumMod val="75000"/>
                </a:schemeClr>
              </a:solidFill>
            </a:ln>
          </p:spPr>
          <p:txBody>
            <a:bodyPr wrap="square" rtlCol="0">
              <a:spAutoFit/>
            </a:bodyPr>
            <a:lstStyle/>
            <a:p>
              <a:r>
                <a:rPr lang="en-US" dirty="0"/>
                <a:t>Clinical internship I</a:t>
              </a:r>
              <a:endParaRPr lang="en-CA" dirty="0"/>
            </a:p>
          </p:txBody>
        </p:sp>
        <p:sp>
          <p:nvSpPr>
            <p:cNvPr id="10" name="TextBox 9"/>
            <p:cNvSpPr txBox="1"/>
            <p:nvPr/>
          </p:nvSpPr>
          <p:spPr>
            <a:xfrm>
              <a:off x="5981701" y="2501900"/>
              <a:ext cx="2422873" cy="369332"/>
            </a:xfrm>
            <a:prstGeom prst="rect">
              <a:avLst/>
            </a:prstGeom>
            <a:noFill/>
            <a:ln w="38100">
              <a:solidFill>
                <a:schemeClr val="accent1">
                  <a:lumMod val="75000"/>
                </a:schemeClr>
              </a:solidFill>
            </a:ln>
          </p:spPr>
          <p:txBody>
            <a:bodyPr wrap="square" rtlCol="0">
              <a:spAutoFit/>
            </a:bodyPr>
            <a:lstStyle/>
            <a:p>
              <a:r>
                <a:rPr lang="en-US" dirty="0"/>
                <a:t>Clinical internship II</a:t>
              </a:r>
              <a:endParaRPr lang="en-CA" dirty="0"/>
            </a:p>
          </p:txBody>
        </p:sp>
        <p:grpSp>
          <p:nvGrpSpPr>
            <p:cNvPr id="11" name="Group 10"/>
            <p:cNvGrpSpPr/>
            <p:nvPr/>
          </p:nvGrpSpPr>
          <p:grpSpPr>
            <a:xfrm>
              <a:off x="3594099" y="3098284"/>
              <a:ext cx="1244600" cy="622300"/>
              <a:chOff x="3594099" y="3098284"/>
              <a:chExt cx="1244600" cy="622300"/>
            </a:xfrm>
          </p:grpSpPr>
          <p:sp>
            <p:nvSpPr>
              <p:cNvPr id="27" name="Rounded Rectangle 26"/>
              <p:cNvSpPr/>
              <p:nvPr/>
            </p:nvSpPr>
            <p:spPr>
              <a:xfrm>
                <a:off x="3607119" y="3098284"/>
                <a:ext cx="1206500" cy="6223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TextBox 27"/>
              <p:cNvSpPr txBox="1"/>
              <p:nvPr/>
            </p:nvSpPr>
            <p:spPr>
              <a:xfrm>
                <a:off x="3594099" y="3235521"/>
                <a:ext cx="1244600" cy="369332"/>
              </a:xfrm>
              <a:prstGeom prst="rect">
                <a:avLst/>
              </a:prstGeom>
              <a:noFill/>
            </p:spPr>
            <p:txBody>
              <a:bodyPr wrap="square" rtlCol="0">
                <a:spAutoFit/>
              </a:bodyPr>
              <a:lstStyle/>
              <a:p>
                <a:r>
                  <a:rPr lang="en-US" dirty="0"/>
                  <a:t>Midterm</a:t>
                </a:r>
                <a:endParaRPr lang="en-CA" dirty="0"/>
              </a:p>
            </p:txBody>
          </p:sp>
        </p:grpSp>
        <p:grpSp>
          <p:nvGrpSpPr>
            <p:cNvPr id="12" name="Group 11"/>
            <p:cNvGrpSpPr/>
            <p:nvPr/>
          </p:nvGrpSpPr>
          <p:grpSpPr>
            <a:xfrm>
              <a:off x="3560107" y="4308227"/>
              <a:ext cx="1376087" cy="622300"/>
              <a:chOff x="3560107" y="2940854"/>
              <a:chExt cx="1376087" cy="622300"/>
            </a:xfrm>
          </p:grpSpPr>
          <p:sp>
            <p:nvSpPr>
              <p:cNvPr id="25" name="Rounded Rectangle 24"/>
              <p:cNvSpPr/>
              <p:nvPr/>
            </p:nvSpPr>
            <p:spPr>
              <a:xfrm>
                <a:off x="3600449" y="2940854"/>
                <a:ext cx="1270001" cy="6223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p:cNvSpPr txBox="1"/>
              <p:nvPr/>
            </p:nvSpPr>
            <p:spPr>
              <a:xfrm>
                <a:off x="3560107" y="3033382"/>
                <a:ext cx="1376087" cy="369332"/>
              </a:xfrm>
              <a:prstGeom prst="rect">
                <a:avLst/>
              </a:prstGeom>
              <a:noFill/>
            </p:spPr>
            <p:txBody>
              <a:bodyPr wrap="square" rtlCol="0">
                <a:spAutoFit/>
              </a:bodyPr>
              <a:lstStyle/>
              <a:p>
                <a:r>
                  <a:rPr lang="en-US" dirty="0"/>
                  <a:t>Final term</a:t>
                </a:r>
                <a:endParaRPr lang="en-CA" dirty="0"/>
              </a:p>
            </p:txBody>
          </p:sp>
        </p:grpSp>
        <p:grpSp>
          <p:nvGrpSpPr>
            <p:cNvPr id="13" name="Group 12"/>
            <p:cNvGrpSpPr/>
            <p:nvPr/>
          </p:nvGrpSpPr>
          <p:grpSpPr>
            <a:xfrm>
              <a:off x="6450519" y="3087922"/>
              <a:ext cx="1283182" cy="622300"/>
              <a:chOff x="3764469" y="3106178"/>
              <a:chExt cx="1283182" cy="622300"/>
            </a:xfrm>
          </p:grpSpPr>
          <p:sp>
            <p:nvSpPr>
              <p:cNvPr id="23" name="Rounded Rectangle 22"/>
              <p:cNvSpPr/>
              <p:nvPr/>
            </p:nvSpPr>
            <p:spPr>
              <a:xfrm>
                <a:off x="3764469" y="3106178"/>
                <a:ext cx="1206500" cy="6223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p:cNvSpPr txBox="1"/>
              <p:nvPr/>
            </p:nvSpPr>
            <p:spPr>
              <a:xfrm>
                <a:off x="3803052" y="3238726"/>
                <a:ext cx="1244599" cy="369332"/>
              </a:xfrm>
              <a:prstGeom prst="rect">
                <a:avLst/>
              </a:prstGeom>
              <a:noFill/>
            </p:spPr>
            <p:txBody>
              <a:bodyPr wrap="square" rtlCol="0">
                <a:spAutoFit/>
              </a:bodyPr>
              <a:lstStyle/>
              <a:p>
                <a:r>
                  <a:rPr lang="en-US" dirty="0"/>
                  <a:t>Midterm</a:t>
                </a:r>
                <a:endParaRPr lang="en-CA" dirty="0"/>
              </a:p>
            </p:txBody>
          </p:sp>
        </p:grpSp>
        <p:grpSp>
          <p:nvGrpSpPr>
            <p:cNvPr id="14" name="Group 13"/>
            <p:cNvGrpSpPr/>
            <p:nvPr/>
          </p:nvGrpSpPr>
          <p:grpSpPr>
            <a:xfrm>
              <a:off x="6394150" y="4344069"/>
              <a:ext cx="1434502" cy="622300"/>
              <a:chOff x="3676350" y="2985824"/>
              <a:chExt cx="1434502" cy="622300"/>
            </a:xfrm>
          </p:grpSpPr>
          <p:sp>
            <p:nvSpPr>
              <p:cNvPr id="21" name="Rounded Rectangle 20"/>
              <p:cNvSpPr/>
              <p:nvPr/>
            </p:nvSpPr>
            <p:spPr>
              <a:xfrm>
                <a:off x="3741162" y="2985824"/>
                <a:ext cx="1206500" cy="6223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p:cNvSpPr txBox="1"/>
              <p:nvPr/>
            </p:nvSpPr>
            <p:spPr>
              <a:xfrm>
                <a:off x="3676350" y="3130077"/>
                <a:ext cx="1434502" cy="369332"/>
              </a:xfrm>
              <a:prstGeom prst="rect">
                <a:avLst/>
              </a:prstGeom>
              <a:noFill/>
            </p:spPr>
            <p:txBody>
              <a:bodyPr wrap="square" rtlCol="0">
                <a:spAutoFit/>
              </a:bodyPr>
              <a:lstStyle/>
              <a:p>
                <a:r>
                  <a:rPr lang="en-US" dirty="0"/>
                  <a:t>Final term</a:t>
                </a:r>
                <a:endParaRPr lang="en-CA" dirty="0"/>
              </a:p>
            </p:txBody>
          </p:sp>
        </p:grpSp>
        <p:cxnSp>
          <p:nvCxnSpPr>
            <p:cNvPr id="15" name="Straight Arrow Connector 14"/>
            <p:cNvCxnSpPr>
              <a:stCxn id="8" idx="6"/>
              <a:endCxn id="28" idx="1"/>
            </p:cNvCxnSpPr>
            <p:nvPr/>
          </p:nvCxnSpPr>
          <p:spPr>
            <a:xfrm flipV="1">
              <a:off x="2232361" y="3420187"/>
              <a:ext cx="1361738" cy="582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6"/>
              <a:endCxn id="26" idx="1"/>
            </p:cNvCxnSpPr>
            <p:nvPr/>
          </p:nvCxnSpPr>
          <p:spPr>
            <a:xfrm>
              <a:off x="2232361" y="4002804"/>
              <a:ext cx="1327745" cy="582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rot="5400000">
              <a:off x="5175249" y="3933023"/>
              <a:ext cx="457200" cy="289135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 name="TextBox 17"/>
            <p:cNvSpPr txBox="1"/>
            <p:nvPr/>
          </p:nvSpPr>
          <p:spPr>
            <a:xfrm>
              <a:off x="3158157" y="5666657"/>
              <a:ext cx="4507304" cy="646331"/>
            </a:xfrm>
            <a:prstGeom prst="rect">
              <a:avLst/>
            </a:prstGeom>
            <a:noFill/>
          </p:spPr>
          <p:txBody>
            <a:bodyPr wrap="square" rtlCol="0">
              <a:spAutoFit/>
            </a:bodyPr>
            <a:lstStyle/>
            <a:p>
              <a:pPr algn="ctr"/>
              <a:r>
                <a:rPr lang="en-US" b="1" dirty="0"/>
                <a:t>Four</a:t>
              </a:r>
              <a:r>
                <a:rPr lang="en-US" dirty="0"/>
                <a:t> ACP data sets (2 sets on each of 2 forms) for each </a:t>
              </a:r>
              <a:r>
                <a:rPr lang="en-US" i="1" dirty="0"/>
                <a:t>learner</a:t>
              </a:r>
              <a:endParaRPr lang="en-CA" i="1" dirty="0"/>
            </a:p>
          </p:txBody>
        </p:sp>
        <p:sp>
          <p:nvSpPr>
            <p:cNvPr id="19" name="TextBox 18"/>
            <p:cNvSpPr txBox="1"/>
            <p:nvPr/>
          </p:nvSpPr>
          <p:spPr>
            <a:xfrm>
              <a:off x="8788400" y="4066620"/>
              <a:ext cx="1631950" cy="1200329"/>
            </a:xfrm>
            <a:prstGeom prst="rect">
              <a:avLst/>
            </a:prstGeom>
            <a:noFill/>
          </p:spPr>
          <p:txBody>
            <a:bodyPr wrap="square" rtlCol="0">
              <a:spAutoFit/>
            </a:bodyPr>
            <a:lstStyle/>
            <a:p>
              <a:r>
                <a:rPr lang="en-US" dirty="0">
                  <a:solidFill>
                    <a:schemeClr val="bg1"/>
                  </a:solidFill>
                </a:rPr>
                <a:t>Expected “</a:t>
              </a:r>
              <a:r>
                <a:rPr lang="en-US" b="1" dirty="0">
                  <a:solidFill>
                    <a:schemeClr val="bg1"/>
                  </a:solidFill>
                </a:rPr>
                <a:t>404 ACP </a:t>
              </a:r>
              <a:r>
                <a:rPr lang="en-US" dirty="0">
                  <a:solidFill>
                    <a:schemeClr val="bg1"/>
                  </a:solidFill>
                </a:rPr>
                <a:t>data sets for analysis”</a:t>
              </a:r>
              <a:endParaRPr lang="en-CA" dirty="0">
                <a:solidFill>
                  <a:schemeClr val="bg1"/>
                </a:solidFill>
              </a:endParaRPr>
            </a:p>
          </p:txBody>
        </p:sp>
        <p:sp>
          <p:nvSpPr>
            <p:cNvPr id="20" name="Plus 19"/>
            <p:cNvSpPr/>
            <p:nvPr/>
          </p:nvSpPr>
          <p:spPr>
            <a:xfrm>
              <a:off x="5314764" y="3710222"/>
              <a:ext cx="508001" cy="76995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9" name="Right Brace 38"/>
          <p:cNvSpPr/>
          <p:nvPr/>
        </p:nvSpPr>
        <p:spPr>
          <a:xfrm>
            <a:off x="8072423" y="2716163"/>
            <a:ext cx="711200" cy="200792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0" name="TextBox 39"/>
          <p:cNvSpPr txBox="1"/>
          <p:nvPr/>
        </p:nvSpPr>
        <p:spPr>
          <a:xfrm>
            <a:off x="9250589" y="1915018"/>
            <a:ext cx="2561556" cy="923330"/>
          </a:xfrm>
          <a:prstGeom prst="rect">
            <a:avLst/>
          </a:prstGeom>
          <a:noFill/>
        </p:spPr>
        <p:txBody>
          <a:bodyPr wrap="square" rtlCol="0">
            <a:spAutoFit/>
          </a:bodyPr>
          <a:lstStyle/>
          <a:p>
            <a:r>
              <a:rPr lang="en-CA" dirty="0"/>
              <a:t>n=1</a:t>
            </a:r>
            <a:r>
              <a:rPr lang="en-CA" b="1" dirty="0"/>
              <a:t>9</a:t>
            </a:r>
            <a:r>
              <a:rPr lang="en-CA" dirty="0"/>
              <a:t> data sets not available during data analysis </a:t>
            </a:r>
          </a:p>
        </p:txBody>
      </p:sp>
      <p:cxnSp>
        <p:nvCxnSpPr>
          <p:cNvPr id="41" name="Straight Arrow Connector 40"/>
          <p:cNvCxnSpPr/>
          <p:nvPr/>
        </p:nvCxnSpPr>
        <p:spPr>
          <a:xfrm flipV="1">
            <a:off x="9591513" y="2912448"/>
            <a:ext cx="247682" cy="512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680048" y="5021616"/>
            <a:ext cx="412308" cy="544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8553288" y="5664683"/>
            <a:ext cx="2076450" cy="1086779"/>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CA" dirty="0">
                <a:solidFill>
                  <a:schemeClr val="bg1"/>
                </a:solidFill>
              </a:rPr>
              <a:t>n=</a:t>
            </a:r>
            <a:r>
              <a:rPr lang="en-CA" b="1" dirty="0">
                <a:solidFill>
                  <a:schemeClr val="bg1"/>
                </a:solidFill>
              </a:rPr>
              <a:t>385</a:t>
            </a:r>
            <a:r>
              <a:rPr lang="en-CA" dirty="0">
                <a:solidFill>
                  <a:schemeClr val="bg1"/>
                </a:solidFill>
              </a:rPr>
              <a:t> data sets were analysed</a:t>
            </a:r>
          </a:p>
        </p:txBody>
      </p:sp>
      <p:sp>
        <p:nvSpPr>
          <p:cNvPr id="47" name="Rectangle 46"/>
          <p:cNvSpPr/>
          <p:nvPr/>
        </p:nvSpPr>
        <p:spPr>
          <a:xfrm>
            <a:off x="1633794" y="4475533"/>
            <a:ext cx="1183337" cy="954107"/>
          </a:xfrm>
          <a:prstGeom prst="rect">
            <a:avLst/>
          </a:prstGeom>
        </p:spPr>
        <p:txBody>
          <a:bodyPr wrap="none">
            <a:spAutoFit/>
          </a:bodyPr>
          <a:lstStyle/>
          <a:p>
            <a:r>
              <a:rPr lang="en-CA" sz="1400" dirty="0"/>
              <a:t>Cohorts </a:t>
            </a:r>
          </a:p>
          <a:p>
            <a:pPr marL="285750" indent="-285750">
              <a:buFont typeface="Arial" panose="020B0604020202020204" pitchFamily="34" charset="0"/>
              <a:buChar char="•"/>
            </a:pPr>
            <a:r>
              <a:rPr lang="en-CA" sz="1400" dirty="0"/>
              <a:t>3</a:t>
            </a:r>
            <a:r>
              <a:rPr lang="en-CA" sz="1400" baseline="30000" dirty="0"/>
              <a:t>rd</a:t>
            </a:r>
            <a:r>
              <a:rPr lang="en-CA" sz="1400" dirty="0"/>
              <a:t> (n=39)</a:t>
            </a:r>
          </a:p>
          <a:p>
            <a:pPr marL="285750" indent="-285750">
              <a:buFont typeface="Arial" panose="020B0604020202020204" pitchFamily="34" charset="0"/>
              <a:buChar char="•"/>
            </a:pPr>
            <a:r>
              <a:rPr lang="en-CA" sz="1400" dirty="0"/>
              <a:t>4</a:t>
            </a:r>
            <a:r>
              <a:rPr lang="en-CA" sz="1400" baseline="30000" dirty="0"/>
              <a:t>th</a:t>
            </a:r>
            <a:r>
              <a:rPr lang="en-CA" sz="1400" dirty="0"/>
              <a:t> (n=27)</a:t>
            </a:r>
          </a:p>
          <a:p>
            <a:pPr marL="285750" indent="-285750">
              <a:buFont typeface="Arial" panose="020B0604020202020204" pitchFamily="34" charset="0"/>
              <a:buChar char="•"/>
            </a:pPr>
            <a:r>
              <a:rPr lang="en-CA" sz="1400" dirty="0"/>
              <a:t>5</a:t>
            </a:r>
            <a:r>
              <a:rPr lang="en-CA" sz="1400" baseline="30000" dirty="0"/>
              <a:t>th</a:t>
            </a:r>
            <a:r>
              <a:rPr lang="en-CA" sz="1400" dirty="0"/>
              <a:t> (n=35)</a:t>
            </a:r>
          </a:p>
        </p:txBody>
      </p:sp>
    </p:spTree>
    <p:extLst>
      <p:ext uri="{BB962C8B-B14F-4D97-AF65-F5344CB8AC3E}">
        <p14:creationId xmlns:p14="http://schemas.microsoft.com/office/powerpoint/2010/main" val="4233673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9425" y="283780"/>
            <a:ext cx="6122987" cy="944387"/>
          </a:xfrm>
        </p:spPr>
        <p:txBody>
          <a:bodyPr>
            <a:normAutofit/>
          </a:bodyPr>
          <a:lstStyle/>
          <a:p>
            <a:r>
              <a:rPr lang="en-US" dirty="0"/>
              <a:t>Data analysis</a:t>
            </a:r>
            <a:endParaRPr lang="en-CA" dirty="0"/>
          </a:p>
        </p:txBody>
      </p:sp>
      <p:sp>
        <p:nvSpPr>
          <p:cNvPr id="4" name="Content Placeholder 2"/>
          <p:cNvSpPr>
            <a:spLocks noGrp="1"/>
          </p:cNvSpPr>
          <p:nvPr>
            <p:ph idx="1"/>
          </p:nvPr>
        </p:nvSpPr>
        <p:spPr>
          <a:xfrm>
            <a:off x="1638301" y="1086587"/>
            <a:ext cx="5671874" cy="5532437"/>
          </a:xfrm>
        </p:spPr>
        <p:txBody>
          <a:bodyPr>
            <a:normAutofit lnSpcReduction="10000"/>
          </a:bodyPr>
          <a:lstStyle/>
          <a:p>
            <a:r>
              <a:rPr lang="en-US" dirty="0"/>
              <a:t>A Hybrid content analysis</a:t>
            </a:r>
          </a:p>
          <a:p>
            <a:pPr lvl="1"/>
            <a:r>
              <a:rPr lang="en-US" dirty="0"/>
              <a:t>Direct content* conventional</a:t>
            </a:r>
          </a:p>
          <a:p>
            <a:pPr marL="457200" lvl="1" indent="0">
              <a:buNone/>
            </a:pPr>
            <a:endParaRPr lang="en-US" dirty="0"/>
          </a:p>
          <a:p>
            <a:pPr marL="457200" lvl="1" indent="0">
              <a:buNone/>
            </a:pPr>
            <a:r>
              <a:rPr lang="en-US" dirty="0"/>
              <a:t>Examples:</a:t>
            </a:r>
          </a:p>
          <a:p>
            <a:pPr marL="457200" lvl="1" indent="0">
              <a:buNone/>
            </a:pPr>
            <a:r>
              <a:rPr lang="en-US" u="sng" dirty="0">
                <a:solidFill>
                  <a:schemeClr val="tx1"/>
                </a:solidFill>
              </a:rPr>
              <a:t>Statement about an </a:t>
            </a:r>
            <a:r>
              <a:rPr lang="en-US" b="1" u="sng" dirty="0">
                <a:solidFill>
                  <a:schemeClr val="tx1"/>
                </a:solidFill>
              </a:rPr>
              <a:t>area for improvement </a:t>
            </a:r>
          </a:p>
          <a:p>
            <a:pPr marL="457200" lvl="1" indent="0" algn="ctr">
              <a:buNone/>
            </a:pPr>
            <a:r>
              <a:rPr lang="en-US" dirty="0"/>
              <a:t> </a:t>
            </a:r>
            <a:r>
              <a:rPr lang="en-US" dirty="0">
                <a:solidFill>
                  <a:srgbClr val="C00000"/>
                </a:solidFill>
              </a:rPr>
              <a:t>“</a:t>
            </a:r>
            <a:r>
              <a:rPr lang="en-CA" b="1" i="1" dirty="0">
                <a:solidFill>
                  <a:srgbClr val="C00000"/>
                </a:solidFill>
              </a:rPr>
              <a:t>needs cueing to look at the client’s facial expression during assessment  and needs cueing for precautions and contraindication during treatment</a:t>
            </a:r>
            <a:r>
              <a:rPr lang="en-CA" sz="1800" i="1" dirty="0">
                <a:solidFill>
                  <a:srgbClr val="C00000"/>
                </a:solidFill>
              </a:rPr>
              <a:t>”</a:t>
            </a:r>
          </a:p>
          <a:p>
            <a:pPr marL="457200" lvl="1" indent="0" algn="ctr">
              <a:buNone/>
            </a:pPr>
            <a:endParaRPr lang="en-CA" i="1" dirty="0"/>
          </a:p>
          <a:p>
            <a:pPr marL="457200" lvl="1" indent="0" algn="ctr">
              <a:buNone/>
            </a:pPr>
            <a:endParaRPr lang="en-CA" i="1" dirty="0"/>
          </a:p>
          <a:p>
            <a:pPr marL="457200" lvl="1" indent="0">
              <a:buNone/>
            </a:pPr>
            <a:r>
              <a:rPr lang="en-CA" u="sng" dirty="0">
                <a:solidFill>
                  <a:schemeClr val="tx1"/>
                </a:solidFill>
              </a:rPr>
              <a:t>Statement about a </a:t>
            </a:r>
            <a:r>
              <a:rPr lang="en-CA" b="1" u="sng" dirty="0">
                <a:solidFill>
                  <a:schemeClr val="tx1"/>
                </a:solidFill>
              </a:rPr>
              <a:t>strength</a:t>
            </a:r>
          </a:p>
          <a:p>
            <a:pPr marL="457200" lvl="1" indent="0" algn="ctr">
              <a:buNone/>
            </a:pPr>
            <a:r>
              <a:rPr lang="en-CA" i="1" dirty="0">
                <a:solidFill>
                  <a:schemeClr val="accent3">
                    <a:lumMod val="50000"/>
                    <a:lumOff val="50000"/>
                  </a:schemeClr>
                </a:solidFill>
              </a:rPr>
              <a:t>“</a:t>
            </a:r>
            <a:r>
              <a:rPr lang="en-CA" b="1" i="1" dirty="0">
                <a:solidFill>
                  <a:srgbClr val="0070C0"/>
                </a:solidFill>
              </a:rPr>
              <a:t>Great development of writing analysis statements esp. for initial assessment  documentation. They are comprehensive and concise”</a:t>
            </a:r>
          </a:p>
        </p:txBody>
      </p:sp>
      <p:grpSp>
        <p:nvGrpSpPr>
          <p:cNvPr id="5" name="Group 4"/>
          <p:cNvGrpSpPr/>
          <p:nvPr/>
        </p:nvGrpSpPr>
        <p:grpSpPr>
          <a:xfrm>
            <a:off x="7310175" y="1228166"/>
            <a:ext cx="4074630" cy="4921250"/>
            <a:chOff x="0" y="0"/>
            <a:chExt cx="3996456" cy="4921250"/>
          </a:xfrm>
        </p:grpSpPr>
        <p:grpSp>
          <p:nvGrpSpPr>
            <p:cNvPr id="6" name="Group 5"/>
            <p:cNvGrpSpPr/>
            <p:nvPr/>
          </p:nvGrpSpPr>
          <p:grpSpPr>
            <a:xfrm>
              <a:off x="0" y="0"/>
              <a:ext cx="3996456" cy="4921250"/>
              <a:chOff x="-28579" y="67313"/>
              <a:chExt cx="3997015" cy="4922364"/>
            </a:xfrm>
          </p:grpSpPr>
          <p:sp>
            <p:nvSpPr>
              <p:cNvPr id="8" name="Rounded Rectangle 7"/>
              <p:cNvSpPr/>
              <p:nvPr/>
            </p:nvSpPr>
            <p:spPr>
              <a:xfrm>
                <a:off x="-28579" y="123850"/>
                <a:ext cx="3136900" cy="4865827"/>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CA" sz="1100">
                    <a:ea typeface="Calibri" panose="020F0502020204030204" pitchFamily="34" charset="0"/>
                    <a:cs typeface="Times New Roman" panose="02020603050405020304" pitchFamily="18" charset="0"/>
                  </a:rPr>
                  <a:t> </a:t>
                </a:r>
              </a:p>
            </p:txBody>
          </p:sp>
          <p:sp>
            <p:nvSpPr>
              <p:cNvPr id="9" name="Rounded Rectangle 8"/>
              <p:cNvSpPr/>
              <p:nvPr/>
            </p:nvSpPr>
            <p:spPr>
              <a:xfrm>
                <a:off x="257478" y="436645"/>
                <a:ext cx="2501900" cy="2578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p>
            </p:txBody>
          </p:sp>
          <p:sp>
            <p:nvSpPr>
              <p:cNvPr id="10" name="TextBox 4"/>
              <p:cNvSpPr txBox="1"/>
              <p:nvPr/>
            </p:nvSpPr>
            <p:spPr>
              <a:xfrm>
                <a:off x="308486" y="534263"/>
                <a:ext cx="3345180" cy="2075815"/>
              </a:xfrm>
              <a:prstGeom prst="rect">
                <a:avLst/>
              </a:prstGeom>
              <a:noFill/>
            </p:spPr>
            <p:txBody>
              <a:bodyPr wrap="square" rtlCol="0">
                <a:spAutoFit/>
              </a:bodyPr>
              <a:lstStyle/>
              <a:p>
                <a:r>
                  <a:rPr lang="en-US" sz="1600" b="1">
                    <a:solidFill>
                      <a:srgbClr val="000000"/>
                    </a:solidFill>
                    <a:latin typeface="Calibri" panose="020F0502020204030204" pitchFamily="34" charset="0"/>
                    <a:ea typeface="Times New Roman" panose="02020603050405020304" pitchFamily="18" charset="0"/>
                    <a:cs typeface="Times New Roman" panose="02020603050405020304" pitchFamily="18" charset="0"/>
                  </a:rPr>
                  <a:t>Roles: </a:t>
                </a:r>
                <a:r>
                  <a:rPr lang="en-US" sz="1600" i="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(sub-categories)</a:t>
                </a:r>
                <a:endParaRPr lang="en-CA" sz="120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tabLst>
                    <a:tab pos="457200" algn="l"/>
                  </a:tabLst>
                </a:pPr>
                <a:r>
                  <a:rPr lang="en-US" sz="16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Expert</a:t>
                </a:r>
                <a:endParaRPr lang="en-CA" sz="120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tabLst>
                    <a:tab pos="457200" algn="l"/>
                  </a:tabLst>
                </a:pPr>
                <a:r>
                  <a:rPr lang="en-US" sz="16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Communicator</a:t>
                </a:r>
                <a:endParaRPr lang="en-CA" sz="120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tabLst>
                    <a:tab pos="457200" algn="l"/>
                  </a:tabLst>
                </a:pPr>
                <a:r>
                  <a:rPr lang="en-US" sz="16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Collaborator</a:t>
                </a:r>
                <a:endParaRPr lang="en-CA" sz="120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tabLst>
                    <a:tab pos="457200" algn="l"/>
                  </a:tabLst>
                </a:pPr>
                <a:r>
                  <a:rPr lang="en-US" sz="16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Manager </a:t>
                </a:r>
                <a:endParaRPr lang="en-CA" sz="120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tabLst>
                    <a:tab pos="457200" algn="l"/>
                  </a:tabLst>
                </a:pPr>
                <a:r>
                  <a:rPr lang="en-US" sz="16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Advocate</a:t>
                </a:r>
                <a:endParaRPr lang="en-CA" sz="120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tabLst>
                    <a:tab pos="457200" algn="l"/>
                  </a:tabLst>
                </a:pPr>
                <a:r>
                  <a:rPr lang="en-US" sz="16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Scholarly practitioner</a:t>
                </a:r>
                <a:endParaRPr lang="en-CA" sz="120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tabLst>
                    <a:tab pos="457200" algn="l"/>
                  </a:tabLst>
                </a:pPr>
                <a:r>
                  <a:rPr lang="en-US" sz="16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Professional </a:t>
                </a:r>
                <a:endParaRPr lang="en-CA" sz="1200">
                  <a:latin typeface="Times New Roman" panose="02020603050405020304" pitchFamily="18" charset="0"/>
                  <a:ea typeface="Times New Roman" panose="02020603050405020304" pitchFamily="18" charset="0"/>
                </a:endParaRPr>
              </a:p>
            </p:txBody>
          </p:sp>
          <p:sp>
            <p:nvSpPr>
              <p:cNvPr id="11" name="TextBox 5"/>
              <p:cNvSpPr txBox="1"/>
              <p:nvPr/>
            </p:nvSpPr>
            <p:spPr>
              <a:xfrm>
                <a:off x="429137" y="67313"/>
                <a:ext cx="2158581" cy="369332"/>
              </a:xfrm>
              <a:prstGeom prst="rect">
                <a:avLst/>
              </a:prstGeom>
              <a:noFill/>
            </p:spPr>
            <p:txBody>
              <a:bodyPr wrap="square" rtlCol="0">
                <a:spAutoFit/>
              </a:bodyPr>
              <a:lstStyle/>
              <a:p>
                <a:r>
                  <a:rPr lang="en-US" b="1">
                    <a:solidFill>
                      <a:srgbClr val="000000"/>
                    </a:solidFill>
                    <a:latin typeface="Calibri" panose="020F0502020204030204" pitchFamily="34" charset="0"/>
                    <a:ea typeface="Times New Roman" panose="02020603050405020304" pitchFamily="18" charset="0"/>
                    <a:cs typeface="Times New Roman" panose="02020603050405020304" pitchFamily="18" charset="0"/>
                  </a:rPr>
                  <a:t>Micro level analysis </a:t>
                </a:r>
                <a:endParaRPr lang="en-CA" sz="1200">
                  <a:latin typeface="Times New Roman" panose="02020603050405020304" pitchFamily="18" charset="0"/>
                  <a:ea typeface="Times New Roman" panose="02020603050405020304" pitchFamily="18" charset="0"/>
                </a:endParaRPr>
              </a:p>
            </p:txBody>
          </p:sp>
          <p:sp>
            <p:nvSpPr>
              <p:cNvPr id="12" name="TextBox 7"/>
              <p:cNvSpPr txBox="1"/>
              <p:nvPr/>
            </p:nvSpPr>
            <p:spPr>
              <a:xfrm>
                <a:off x="552979" y="3337883"/>
                <a:ext cx="2158581" cy="369332"/>
              </a:xfrm>
              <a:prstGeom prst="rect">
                <a:avLst/>
              </a:prstGeom>
              <a:noFill/>
            </p:spPr>
            <p:txBody>
              <a:bodyPr wrap="square" rtlCol="0">
                <a:spAutoFit/>
              </a:bodyPr>
              <a:lstStyle/>
              <a:p>
                <a:r>
                  <a:rPr lang="en-US" b="1">
                    <a:solidFill>
                      <a:srgbClr val="000000"/>
                    </a:solidFill>
                    <a:latin typeface="Calibri" panose="020F0502020204030204" pitchFamily="34" charset="0"/>
                    <a:ea typeface="Times New Roman" panose="02020603050405020304" pitchFamily="18" charset="0"/>
                    <a:cs typeface="Times New Roman" panose="02020603050405020304" pitchFamily="18" charset="0"/>
                  </a:rPr>
                  <a:t>Macro level analysis </a:t>
                </a:r>
                <a:endParaRPr lang="en-CA" sz="1200">
                  <a:latin typeface="Times New Roman" panose="02020603050405020304" pitchFamily="18" charset="0"/>
                  <a:ea typeface="Times New Roman" panose="02020603050405020304" pitchFamily="18" charset="0"/>
                </a:endParaRPr>
              </a:p>
            </p:txBody>
          </p:sp>
          <p:sp>
            <p:nvSpPr>
              <p:cNvPr id="13" name="Rounded Rectangle 12"/>
              <p:cNvSpPr/>
              <p:nvPr/>
            </p:nvSpPr>
            <p:spPr>
              <a:xfrm>
                <a:off x="308486" y="3867205"/>
                <a:ext cx="2501900" cy="80812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p>
            </p:txBody>
          </p:sp>
          <p:sp>
            <p:nvSpPr>
              <p:cNvPr id="14" name="TextBox 9"/>
              <p:cNvSpPr txBox="1"/>
              <p:nvPr/>
            </p:nvSpPr>
            <p:spPr>
              <a:xfrm>
                <a:off x="623256" y="4183162"/>
                <a:ext cx="3345180" cy="339725"/>
              </a:xfrm>
              <a:prstGeom prst="rect">
                <a:avLst/>
              </a:prstGeom>
              <a:noFill/>
            </p:spPr>
            <p:txBody>
              <a:bodyPr wrap="square" rtlCol="0">
                <a:spAutoFit/>
              </a:bodyPr>
              <a:lstStyle/>
              <a:p>
                <a:r>
                  <a:rPr lang="en-US"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IEPTS clinical Skills</a:t>
                </a:r>
                <a:endParaRPr lang="en-CA" sz="1200" dirty="0">
                  <a:latin typeface="Times New Roman" panose="02020603050405020304" pitchFamily="18" charset="0"/>
                  <a:ea typeface="Times New Roman" panose="02020603050405020304" pitchFamily="18" charset="0"/>
                </a:endParaRPr>
              </a:p>
            </p:txBody>
          </p:sp>
          <p:sp>
            <p:nvSpPr>
              <p:cNvPr id="15" name="Down Arrow 14"/>
              <p:cNvSpPr/>
              <p:nvPr/>
            </p:nvSpPr>
            <p:spPr>
              <a:xfrm>
                <a:off x="1409700" y="3014745"/>
                <a:ext cx="292100" cy="3802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p>
            </p:txBody>
          </p:sp>
          <p:sp>
            <p:nvSpPr>
              <p:cNvPr id="16" name="Rectangle 15"/>
              <p:cNvSpPr/>
              <p:nvPr/>
            </p:nvSpPr>
            <p:spPr>
              <a:xfrm>
                <a:off x="656990" y="3866842"/>
                <a:ext cx="1862075" cy="370240"/>
              </a:xfrm>
              <a:prstGeom prst="rect">
                <a:avLst/>
              </a:prstGeom>
            </p:spPr>
            <p:txBody>
              <a:bodyPr wrap="none">
                <a:spAutoFit/>
              </a:bodyPr>
              <a:lstStyle/>
              <a:p>
                <a:r>
                  <a:rPr lang="en-US" i="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Central categories</a:t>
                </a:r>
                <a:endParaRPr lang="en-CA" sz="1200">
                  <a:latin typeface="Times New Roman" panose="02020603050405020304" pitchFamily="18" charset="0"/>
                  <a:ea typeface="Times New Roman" panose="02020603050405020304" pitchFamily="18" charset="0"/>
                </a:endParaRPr>
              </a:p>
            </p:txBody>
          </p:sp>
        </p:grpSp>
        <p:sp>
          <p:nvSpPr>
            <p:cNvPr id="7" name="Text Box 96"/>
            <p:cNvSpPr txBox="1"/>
            <p:nvPr/>
          </p:nvSpPr>
          <p:spPr>
            <a:xfrm>
              <a:off x="714375" y="4619625"/>
              <a:ext cx="1609725" cy="276225"/>
            </a:xfrm>
            <a:prstGeom prst="rect">
              <a:avLst/>
            </a:prstGeom>
            <a:solidFill>
              <a:schemeClr val="accent1">
                <a:lumMod val="20000"/>
                <a:lumOff val="8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CA" sz="1100" b="1">
                  <a:latin typeface="Calibri" panose="020F0502020204030204" pitchFamily="34" charset="0"/>
                  <a:ea typeface="Calibri" panose="020F0502020204030204" pitchFamily="34" charset="0"/>
                  <a:cs typeface="Times New Roman" panose="02020603050405020304" pitchFamily="18" charset="0"/>
                </a:rPr>
                <a:t>Figure 1- Analysis level </a:t>
              </a:r>
              <a:endParaRPr lang="en-CA" sz="1100">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345872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37FC9-63A4-AD4B-94BC-20E47617E75D}"/>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D52FEC48-0F99-D34F-9F5B-E50BF9C07A44}"/>
              </a:ext>
            </a:extLst>
          </p:cNvPr>
          <p:cNvSpPr>
            <a:spLocks noGrp="1"/>
          </p:cNvSpPr>
          <p:nvPr>
            <p:ph idx="1"/>
          </p:nvPr>
        </p:nvSpPr>
        <p:spPr>
          <a:xfrm>
            <a:off x="1251678" y="1731819"/>
            <a:ext cx="10178322" cy="4835236"/>
          </a:xfrm>
        </p:spPr>
        <p:txBody>
          <a:bodyPr>
            <a:normAutofit/>
          </a:bodyPr>
          <a:lstStyle/>
          <a:p>
            <a:r>
              <a:rPr lang="en-CA" dirty="0"/>
              <a:t>After attending this session you should be able to;</a:t>
            </a:r>
          </a:p>
          <a:p>
            <a:pPr lvl="1" fontAlgn="base"/>
            <a:r>
              <a:rPr lang="en-CA" sz="2400" dirty="0"/>
              <a:t>Describe patterns of performance of internationally educated physical therapists during their clinical education experiences in a bridging program. </a:t>
            </a:r>
          </a:p>
          <a:p>
            <a:pPr lvl="1" fontAlgn="base"/>
            <a:endParaRPr lang="en-CA" sz="2400" dirty="0"/>
          </a:p>
          <a:p>
            <a:pPr lvl="1" fontAlgn="base"/>
            <a:r>
              <a:rPr lang="en-CA" sz="2400" dirty="0"/>
              <a:t>List the </a:t>
            </a:r>
            <a:r>
              <a:rPr lang="en-CA" sz="2400" b="1" u="sng" dirty="0">
                <a:solidFill>
                  <a:srgbClr val="0070C0"/>
                </a:solidFill>
              </a:rPr>
              <a:t>areas of strength </a:t>
            </a:r>
            <a:r>
              <a:rPr lang="en-CA" sz="2400" dirty="0"/>
              <a:t>and </a:t>
            </a:r>
            <a:r>
              <a:rPr lang="en-CA" sz="2400" b="1" u="sng" dirty="0">
                <a:solidFill>
                  <a:srgbClr val="FF0000"/>
                </a:solidFill>
              </a:rPr>
              <a:t>areas for improvement </a:t>
            </a:r>
            <a:r>
              <a:rPr lang="en-CA" sz="2400" dirty="0"/>
              <a:t> of the internationally educated physical therapists based on the comments entered in the comment sections of the Canadian Physiotherapy Assessment of Clinical Performance (ACP) by the clinical instructors during learners’ clinical placements. </a:t>
            </a:r>
          </a:p>
          <a:p>
            <a:pPr marL="0" indent="0">
              <a:buNone/>
            </a:pPr>
            <a:endParaRPr lang="en-US" dirty="0"/>
          </a:p>
        </p:txBody>
      </p:sp>
    </p:spTree>
    <p:extLst>
      <p:ext uri="{BB962C8B-B14F-4D97-AF65-F5344CB8AC3E}">
        <p14:creationId xmlns:p14="http://schemas.microsoft.com/office/powerpoint/2010/main" val="3609468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Data analysis / Results Summary </a:t>
            </a:r>
          </a:p>
        </p:txBody>
      </p:sp>
      <p:sp>
        <p:nvSpPr>
          <p:cNvPr id="6" name="TextBox 5"/>
          <p:cNvSpPr txBox="1"/>
          <p:nvPr/>
        </p:nvSpPr>
        <p:spPr>
          <a:xfrm>
            <a:off x="2154597" y="2097669"/>
            <a:ext cx="1204176" cy="369332"/>
          </a:xfrm>
          <a:prstGeom prst="rect">
            <a:avLst/>
          </a:prstGeom>
          <a:noFill/>
        </p:spPr>
        <p:txBody>
          <a:bodyPr wrap="none" rtlCol="0">
            <a:spAutoFit/>
          </a:bodyPr>
          <a:lstStyle/>
          <a:p>
            <a:r>
              <a:rPr lang="en-CA" b="1" i="1" dirty="0">
                <a:solidFill>
                  <a:srgbClr val="FF0000"/>
                </a:solidFill>
              </a:rPr>
              <a:t>statement</a:t>
            </a:r>
          </a:p>
        </p:txBody>
      </p:sp>
      <p:cxnSp>
        <p:nvCxnSpPr>
          <p:cNvPr id="8" name="Straight Arrow Connector 7"/>
          <p:cNvCxnSpPr/>
          <p:nvPr/>
        </p:nvCxnSpPr>
        <p:spPr>
          <a:xfrm>
            <a:off x="3411896" y="2269119"/>
            <a:ext cx="46800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154597" y="3103765"/>
            <a:ext cx="1204176" cy="369332"/>
          </a:xfrm>
          <a:prstGeom prst="rect">
            <a:avLst/>
          </a:prstGeom>
          <a:noFill/>
        </p:spPr>
        <p:txBody>
          <a:bodyPr wrap="none" rtlCol="0">
            <a:spAutoFit/>
          </a:bodyPr>
          <a:lstStyle/>
          <a:p>
            <a:r>
              <a:rPr lang="en-CA" b="1" i="1" dirty="0">
                <a:solidFill>
                  <a:srgbClr val="0070C0"/>
                </a:solidFill>
              </a:rPr>
              <a:t>statement</a:t>
            </a:r>
          </a:p>
        </p:txBody>
      </p:sp>
      <p:cxnSp>
        <p:nvCxnSpPr>
          <p:cNvPr id="11" name="Straight Arrow Connector 10"/>
          <p:cNvCxnSpPr/>
          <p:nvPr/>
        </p:nvCxnSpPr>
        <p:spPr>
          <a:xfrm>
            <a:off x="3411896" y="3275215"/>
            <a:ext cx="468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895891" y="3206451"/>
            <a:ext cx="1492332" cy="646331"/>
          </a:xfrm>
          <a:prstGeom prst="rect">
            <a:avLst/>
          </a:prstGeom>
          <a:noFill/>
        </p:spPr>
        <p:txBody>
          <a:bodyPr wrap="none" rtlCol="0">
            <a:spAutoFit/>
          </a:bodyPr>
          <a:lstStyle/>
          <a:p>
            <a:pPr algn="ctr"/>
            <a:r>
              <a:rPr lang="en-CA" b="1" i="1" dirty="0">
                <a:solidFill>
                  <a:srgbClr val="0070C0"/>
                </a:solidFill>
              </a:rPr>
              <a:t>sub-category</a:t>
            </a:r>
          </a:p>
          <a:p>
            <a:pPr algn="ctr"/>
            <a:r>
              <a:rPr lang="en-CA" b="1" i="1" dirty="0">
                <a:solidFill>
                  <a:srgbClr val="0070C0"/>
                </a:solidFill>
              </a:rPr>
              <a:t>(n=14)</a:t>
            </a:r>
          </a:p>
        </p:txBody>
      </p:sp>
      <p:sp>
        <p:nvSpPr>
          <p:cNvPr id="19" name="TextBox 18"/>
          <p:cNvSpPr txBox="1"/>
          <p:nvPr/>
        </p:nvSpPr>
        <p:spPr>
          <a:xfrm>
            <a:off x="2154597" y="2447951"/>
            <a:ext cx="1204176" cy="369332"/>
          </a:xfrm>
          <a:prstGeom prst="rect">
            <a:avLst/>
          </a:prstGeom>
          <a:noFill/>
        </p:spPr>
        <p:txBody>
          <a:bodyPr wrap="none" rtlCol="0">
            <a:spAutoFit/>
          </a:bodyPr>
          <a:lstStyle/>
          <a:p>
            <a:r>
              <a:rPr lang="en-CA" b="1" i="1" dirty="0">
                <a:solidFill>
                  <a:srgbClr val="FF0000"/>
                </a:solidFill>
              </a:rPr>
              <a:t>statement</a:t>
            </a:r>
          </a:p>
        </p:txBody>
      </p:sp>
      <p:cxnSp>
        <p:nvCxnSpPr>
          <p:cNvPr id="20" name="Straight Arrow Connector 19"/>
          <p:cNvCxnSpPr/>
          <p:nvPr/>
        </p:nvCxnSpPr>
        <p:spPr>
          <a:xfrm>
            <a:off x="3411896" y="2619401"/>
            <a:ext cx="46800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154597" y="3408755"/>
            <a:ext cx="1204176" cy="369332"/>
          </a:xfrm>
          <a:prstGeom prst="rect">
            <a:avLst/>
          </a:prstGeom>
          <a:noFill/>
        </p:spPr>
        <p:txBody>
          <a:bodyPr wrap="none" rtlCol="0">
            <a:spAutoFit/>
          </a:bodyPr>
          <a:lstStyle/>
          <a:p>
            <a:r>
              <a:rPr lang="en-CA" b="1" i="1" dirty="0">
                <a:solidFill>
                  <a:srgbClr val="0070C0"/>
                </a:solidFill>
              </a:rPr>
              <a:t>statement</a:t>
            </a:r>
          </a:p>
        </p:txBody>
      </p:sp>
      <p:cxnSp>
        <p:nvCxnSpPr>
          <p:cNvPr id="22" name="Straight Arrow Connector 21"/>
          <p:cNvCxnSpPr/>
          <p:nvPr/>
        </p:nvCxnSpPr>
        <p:spPr>
          <a:xfrm>
            <a:off x="3411896" y="3575782"/>
            <a:ext cx="468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105026" y="4095187"/>
            <a:ext cx="1513491" cy="369332"/>
          </a:xfrm>
          <a:prstGeom prst="rect">
            <a:avLst/>
          </a:prstGeom>
          <a:noFill/>
        </p:spPr>
        <p:txBody>
          <a:bodyPr wrap="none" rtlCol="0">
            <a:spAutoFit/>
          </a:bodyPr>
          <a:lstStyle/>
          <a:p>
            <a:r>
              <a:rPr lang="en-CA" dirty="0"/>
              <a:t>Subsequently:</a:t>
            </a:r>
          </a:p>
        </p:txBody>
      </p:sp>
      <p:sp>
        <p:nvSpPr>
          <p:cNvPr id="24" name="TextBox 23"/>
          <p:cNvSpPr txBox="1"/>
          <p:nvPr/>
        </p:nvSpPr>
        <p:spPr>
          <a:xfrm>
            <a:off x="3895891" y="2250070"/>
            <a:ext cx="1492332" cy="646331"/>
          </a:xfrm>
          <a:prstGeom prst="rect">
            <a:avLst/>
          </a:prstGeom>
          <a:noFill/>
        </p:spPr>
        <p:txBody>
          <a:bodyPr wrap="none" rtlCol="0">
            <a:spAutoFit/>
          </a:bodyPr>
          <a:lstStyle/>
          <a:p>
            <a:pPr algn="ctr"/>
            <a:r>
              <a:rPr lang="en-CA" b="1" i="1" dirty="0">
                <a:solidFill>
                  <a:srgbClr val="FF0000"/>
                </a:solidFill>
              </a:rPr>
              <a:t>sub-category</a:t>
            </a:r>
          </a:p>
          <a:p>
            <a:pPr algn="ctr"/>
            <a:r>
              <a:rPr lang="en-CA" b="1" i="1" dirty="0">
                <a:solidFill>
                  <a:srgbClr val="FF0000"/>
                </a:solidFill>
              </a:rPr>
              <a:t>(n=22)</a:t>
            </a:r>
          </a:p>
        </p:txBody>
      </p:sp>
      <p:sp>
        <p:nvSpPr>
          <p:cNvPr id="26" name="TextBox 25"/>
          <p:cNvSpPr txBox="1"/>
          <p:nvPr/>
        </p:nvSpPr>
        <p:spPr>
          <a:xfrm>
            <a:off x="3895734" y="4560205"/>
            <a:ext cx="1399742" cy="369332"/>
          </a:xfrm>
          <a:prstGeom prst="rect">
            <a:avLst/>
          </a:prstGeom>
          <a:noFill/>
        </p:spPr>
        <p:txBody>
          <a:bodyPr wrap="none" rtlCol="0">
            <a:spAutoFit/>
          </a:bodyPr>
          <a:lstStyle/>
          <a:p>
            <a:r>
              <a:rPr lang="en-CA" b="1" i="1" dirty="0">
                <a:solidFill>
                  <a:srgbClr val="FF0000"/>
                </a:solidFill>
              </a:rPr>
              <a:t>7 categories</a:t>
            </a:r>
          </a:p>
        </p:txBody>
      </p:sp>
      <p:sp>
        <p:nvSpPr>
          <p:cNvPr id="27" name="TextBox 26"/>
          <p:cNvSpPr txBox="1"/>
          <p:nvPr/>
        </p:nvSpPr>
        <p:spPr>
          <a:xfrm>
            <a:off x="6623282" y="4560205"/>
            <a:ext cx="1399742" cy="369332"/>
          </a:xfrm>
          <a:prstGeom prst="rect">
            <a:avLst/>
          </a:prstGeom>
          <a:noFill/>
        </p:spPr>
        <p:txBody>
          <a:bodyPr wrap="none" rtlCol="0">
            <a:spAutoFit/>
          </a:bodyPr>
          <a:lstStyle/>
          <a:p>
            <a:r>
              <a:rPr lang="en-CA" b="1" i="1" dirty="0">
                <a:solidFill>
                  <a:srgbClr val="0070C0"/>
                </a:solidFill>
              </a:rPr>
              <a:t>4 categories</a:t>
            </a:r>
          </a:p>
        </p:txBody>
      </p:sp>
      <p:sp>
        <p:nvSpPr>
          <p:cNvPr id="30" name="Rounded Rectangle 29"/>
          <p:cNvSpPr/>
          <p:nvPr/>
        </p:nvSpPr>
        <p:spPr>
          <a:xfrm>
            <a:off x="3788859" y="4552009"/>
            <a:ext cx="4408496" cy="410557"/>
          </a:xfrm>
          <a:prstGeom prst="roundRect">
            <a:avLst/>
          </a:prstGeom>
          <a:noFill/>
          <a:ln>
            <a:solidFill>
              <a:schemeClr val="accent6">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2" name="TextBox 31"/>
          <p:cNvSpPr txBox="1"/>
          <p:nvPr/>
        </p:nvSpPr>
        <p:spPr>
          <a:xfrm>
            <a:off x="3764054" y="6176894"/>
            <a:ext cx="4559133" cy="369332"/>
          </a:xfrm>
          <a:prstGeom prst="rect">
            <a:avLst/>
          </a:prstGeom>
          <a:noFill/>
        </p:spPr>
        <p:txBody>
          <a:bodyPr wrap="none" rtlCol="0">
            <a:spAutoFit/>
          </a:bodyPr>
          <a:lstStyle/>
          <a:p>
            <a:r>
              <a:rPr lang="en-CA" i="1" dirty="0"/>
              <a:t>Central theme: </a:t>
            </a:r>
            <a:r>
              <a:rPr lang="en-CA" b="1" i="1" dirty="0"/>
              <a:t>Professional Conduct </a:t>
            </a:r>
            <a:r>
              <a:rPr lang="en-CA" i="1" dirty="0"/>
              <a:t>- </a:t>
            </a:r>
            <a:r>
              <a:rPr lang="en-CA" b="1" i="1" dirty="0">
                <a:solidFill>
                  <a:srgbClr val="FF0000"/>
                </a:solidFill>
              </a:rPr>
              <a:t>4 </a:t>
            </a:r>
            <a:r>
              <a:rPr lang="en-CA" i="1" dirty="0"/>
              <a:t>and</a:t>
            </a:r>
            <a:r>
              <a:rPr lang="en-CA" i="1" dirty="0">
                <a:solidFill>
                  <a:schemeClr val="tx2">
                    <a:lumMod val="50000"/>
                    <a:lumOff val="50000"/>
                  </a:schemeClr>
                </a:solidFill>
              </a:rPr>
              <a:t> </a:t>
            </a:r>
            <a:r>
              <a:rPr lang="en-CA" b="1" i="1" dirty="0">
                <a:solidFill>
                  <a:srgbClr val="0070C0"/>
                </a:solidFill>
              </a:rPr>
              <a:t>2</a:t>
            </a:r>
            <a:r>
              <a:rPr lang="en-CA" i="1" dirty="0">
                <a:solidFill>
                  <a:schemeClr val="tx2">
                    <a:lumMod val="50000"/>
                    <a:lumOff val="50000"/>
                  </a:schemeClr>
                </a:solidFill>
              </a:rPr>
              <a:t> </a:t>
            </a:r>
            <a:endParaRPr lang="en-CA" i="1" dirty="0"/>
          </a:p>
        </p:txBody>
      </p:sp>
      <p:sp>
        <p:nvSpPr>
          <p:cNvPr id="33" name="TextBox 32"/>
          <p:cNvSpPr txBox="1"/>
          <p:nvPr/>
        </p:nvSpPr>
        <p:spPr>
          <a:xfrm>
            <a:off x="3788859" y="5414917"/>
            <a:ext cx="4541436" cy="369332"/>
          </a:xfrm>
          <a:prstGeom prst="rect">
            <a:avLst/>
          </a:prstGeom>
          <a:noFill/>
        </p:spPr>
        <p:txBody>
          <a:bodyPr wrap="none" rtlCol="0">
            <a:spAutoFit/>
          </a:bodyPr>
          <a:lstStyle/>
          <a:p>
            <a:r>
              <a:rPr lang="en-CA" i="1" dirty="0"/>
              <a:t>Central theme: </a:t>
            </a:r>
            <a:r>
              <a:rPr lang="en-CA" b="1" i="1" dirty="0"/>
              <a:t>Professional Practice</a:t>
            </a:r>
            <a:r>
              <a:rPr lang="en-CA" i="1" dirty="0"/>
              <a:t> - </a:t>
            </a:r>
            <a:r>
              <a:rPr lang="en-CA" b="1" i="1" dirty="0">
                <a:solidFill>
                  <a:srgbClr val="FF0000"/>
                </a:solidFill>
              </a:rPr>
              <a:t>3</a:t>
            </a:r>
            <a:r>
              <a:rPr lang="en-CA" i="1" dirty="0">
                <a:solidFill>
                  <a:schemeClr val="accent1"/>
                </a:solidFill>
              </a:rPr>
              <a:t> </a:t>
            </a:r>
            <a:r>
              <a:rPr lang="en-CA" i="1" dirty="0"/>
              <a:t>and</a:t>
            </a:r>
            <a:r>
              <a:rPr lang="en-CA" i="1" dirty="0">
                <a:solidFill>
                  <a:schemeClr val="tx2">
                    <a:lumMod val="50000"/>
                    <a:lumOff val="50000"/>
                  </a:schemeClr>
                </a:solidFill>
              </a:rPr>
              <a:t> </a:t>
            </a:r>
            <a:r>
              <a:rPr lang="en-CA" b="1" i="1" dirty="0">
                <a:solidFill>
                  <a:srgbClr val="0070C0"/>
                </a:solidFill>
              </a:rPr>
              <a:t>2 </a:t>
            </a:r>
          </a:p>
        </p:txBody>
      </p:sp>
      <p:sp>
        <p:nvSpPr>
          <p:cNvPr id="35" name="TextBox 34"/>
          <p:cNvSpPr txBox="1"/>
          <p:nvPr/>
        </p:nvSpPr>
        <p:spPr>
          <a:xfrm>
            <a:off x="2295254" y="1651190"/>
            <a:ext cx="666208" cy="369332"/>
          </a:xfrm>
          <a:prstGeom prst="rect">
            <a:avLst/>
          </a:prstGeom>
          <a:noFill/>
        </p:spPr>
        <p:txBody>
          <a:bodyPr wrap="none" rtlCol="0">
            <a:spAutoFit/>
          </a:bodyPr>
          <a:lstStyle/>
          <a:p>
            <a:r>
              <a:rPr lang="en-CA" dirty="0"/>
              <a:t>DATA</a:t>
            </a:r>
          </a:p>
        </p:txBody>
      </p:sp>
      <p:sp>
        <p:nvSpPr>
          <p:cNvPr id="36" name="TextBox 35"/>
          <p:cNvSpPr txBox="1"/>
          <p:nvPr/>
        </p:nvSpPr>
        <p:spPr>
          <a:xfrm>
            <a:off x="3948588" y="1651190"/>
            <a:ext cx="1417696" cy="369332"/>
          </a:xfrm>
          <a:prstGeom prst="rect">
            <a:avLst/>
          </a:prstGeom>
          <a:noFill/>
        </p:spPr>
        <p:txBody>
          <a:bodyPr wrap="none" rtlCol="0">
            <a:spAutoFit/>
          </a:bodyPr>
          <a:lstStyle/>
          <a:p>
            <a:r>
              <a:rPr lang="en-CA" dirty="0"/>
              <a:t>within ROLES</a:t>
            </a:r>
          </a:p>
        </p:txBody>
      </p:sp>
      <p:sp>
        <p:nvSpPr>
          <p:cNvPr id="37" name="TextBox 36"/>
          <p:cNvSpPr txBox="1"/>
          <p:nvPr/>
        </p:nvSpPr>
        <p:spPr>
          <a:xfrm>
            <a:off x="5929789" y="1651190"/>
            <a:ext cx="2234779" cy="369332"/>
          </a:xfrm>
          <a:prstGeom prst="rect">
            <a:avLst/>
          </a:prstGeom>
          <a:noFill/>
        </p:spPr>
        <p:txBody>
          <a:bodyPr wrap="none" rtlCol="0">
            <a:spAutoFit/>
          </a:bodyPr>
          <a:lstStyle/>
          <a:p>
            <a:r>
              <a:rPr lang="en-CA" dirty="0"/>
              <a:t>merging across ROLES</a:t>
            </a:r>
          </a:p>
        </p:txBody>
      </p:sp>
      <p:sp>
        <p:nvSpPr>
          <p:cNvPr id="38" name="TextBox 37"/>
          <p:cNvSpPr txBox="1"/>
          <p:nvPr/>
        </p:nvSpPr>
        <p:spPr>
          <a:xfrm>
            <a:off x="8488418" y="1651190"/>
            <a:ext cx="1871987" cy="369332"/>
          </a:xfrm>
          <a:prstGeom prst="rect">
            <a:avLst/>
          </a:prstGeom>
          <a:noFill/>
        </p:spPr>
        <p:txBody>
          <a:bodyPr wrap="none" rtlCol="0">
            <a:spAutoFit/>
          </a:bodyPr>
          <a:lstStyle/>
          <a:p>
            <a:r>
              <a:rPr lang="en-CA" dirty="0"/>
              <a:t>CENTRAL THEMES</a:t>
            </a:r>
          </a:p>
        </p:txBody>
      </p:sp>
      <p:cxnSp>
        <p:nvCxnSpPr>
          <p:cNvPr id="43" name="Straight Arrow Connector 42"/>
          <p:cNvCxnSpPr/>
          <p:nvPr/>
        </p:nvCxnSpPr>
        <p:spPr>
          <a:xfrm>
            <a:off x="5461788" y="2447951"/>
            <a:ext cx="61200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5461788" y="3401484"/>
            <a:ext cx="612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6105733" y="3206451"/>
            <a:ext cx="1073948" cy="646331"/>
          </a:xfrm>
          <a:prstGeom prst="rect">
            <a:avLst/>
          </a:prstGeom>
          <a:noFill/>
        </p:spPr>
        <p:txBody>
          <a:bodyPr wrap="none" rtlCol="0">
            <a:spAutoFit/>
          </a:bodyPr>
          <a:lstStyle/>
          <a:p>
            <a:pPr algn="ctr"/>
            <a:r>
              <a:rPr lang="en-CA" b="1" i="1" dirty="0">
                <a:solidFill>
                  <a:srgbClr val="0070C0"/>
                </a:solidFill>
              </a:rPr>
              <a:t>category</a:t>
            </a:r>
          </a:p>
          <a:p>
            <a:pPr algn="ctr"/>
            <a:r>
              <a:rPr lang="en-CA" b="1" i="1" dirty="0">
                <a:solidFill>
                  <a:srgbClr val="0070C0"/>
                </a:solidFill>
              </a:rPr>
              <a:t>(n=4)</a:t>
            </a:r>
          </a:p>
        </p:txBody>
      </p:sp>
      <p:sp>
        <p:nvSpPr>
          <p:cNvPr id="46" name="TextBox 45"/>
          <p:cNvSpPr txBox="1"/>
          <p:nvPr/>
        </p:nvSpPr>
        <p:spPr>
          <a:xfrm>
            <a:off x="6105733" y="2250070"/>
            <a:ext cx="1073948" cy="646331"/>
          </a:xfrm>
          <a:prstGeom prst="rect">
            <a:avLst/>
          </a:prstGeom>
          <a:noFill/>
        </p:spPr>
        <p:txBody>
          <a:bodyPr wrap="none" rtlCol="0">
            <a:spAutoFit/>
          </a:bodyPr>
          <a:lstStyle/>
          <a:p>
            <a:pPr algn="ctr"/>
            <a:r>
              <a:rPr lang="en-CA" b="1" i="1" dirty="0">
                <a:solidFill>
                  <a:srgbClr val="FF0000"/>
                </a:solidFill>
              </a:rPr>
              <a:t>category</a:t>
            </a:r>
          </a:p>
          <a:p>
            <a:pPr algn="ctr"/>
            <a:r>
              <a:rPr lang="en-CA" b="1" i="1" dirty="0">
                <a:solidFill>
                  <a:srgbClr val="FF0000"/>
                </a:solidFill>
              </a:rPr>
              <a:t>(n=7)</a:t>
            </a:r>
          </a:p>
        </p:txBody>
      </p:sp>
      <p:cxnSp>
        <p:nvCxnSpPr>
          <p:cNvPr id="49" name="Straight Arrow Connector 48"/>
          <p:cNvCxnSpPr/>
          <p:nvPr/>
        </p:nvCxnSpPr>
        <p:spPr>
          <a:xfrm>
            <a:off x="7502781" y="2469256"/>
            <a:ext cx="661786" cy="424117"/>
          </a:xfrm>
          <a:prstGeom prst="straightConnector1">
            <a:avLst/>
          </a:prstGeom>
          <a:ln>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7462962" y="2994296"/>
            <a:ext cx="734394" cy="427325"/>
          </a:xfrm>
          <a:prstGeom prst="straightConnector1">
            <a:avLst/>
          </a:prstGeom>
          <a:ln>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8488417" y="2732851"/>
            <a:ext cx="1745478" cy="369332"/>
          </a:xfrm>
          <a:prstGeom prst="rect">
            <a:avLst/>
          </a:prstGeom>
          <a:noFill/>
        </p:spPr>
        <p:txBody>
          <a:bodyPr wrap="none" rtlCol="0">
            <a:spAutoFit/>
          </a:bodyPr>
          <a:lstStyle/>
          <a:p>
            <a:r>
              <a:rPr lang="en-CA" i="1" dirty="0"/>
              <a:t>2 central themes</a:t>
            </a:r>
          </a:p>
        </p:txBody>
      </p:sp>
      <p:sp>
        <p:nvSpPr>
          <p:cNvPr id="55" name="U-Turn Arrow 54"/>
          <p:cNvSpPr/>
          <p:nvPr/>
        </p:nvSpPr>
        <p:spPr>
          <a:xfrm rot="16200000" flipH="1">
            <a:off x="2693344" y="5355497"/>
            <a:ext cx="1704651" cy="486383"/>
          </a:xfrm>
          <a:prstGeom prst="uturnArrow">
            <a:avLst>
              <a:gd name="adj1" fmla="val 9000"/>
              <a:gd name="adj2" fmla="val 25000"/>
              <a:gd name="adj3" fmla="val 25000"/>
              <a:gd name="adj4" fmla="val 43750"/>
              <a:gd name="adj5" fmla="val 7500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schemeClr val="tx1"/>
              </a:solidFill>
            </a:endParaRPr>
          </a:p>
        </p:txBody>
      </p:sp>
      <p:sp>
        <p:nvSpPr>
          <p:cNvPr id="56" name="U-Turn Arrow 55"/>
          <p:cNvSpPr/>
          <p:nvPr/>
        </p:nvSpPr>
        <p:spPr>
          <a:xfrm rot="5400000">
            <a:off x="7598541" y="5366421"/>
            <a:ext cx="1704651" cy="486383"/>
          </a:xfrm>
          <a:prstGeom prst="uturnArrow">
            <a:avLst>
              <a:gd name="adj1" fmla="val 11000"/>
              <a:gd name="adj2" fmla="val 25000"/>
              <a:gd name="adj3" fmla="val 25000"/>
              <a:gd name="adj4" fmla="val 43750"/>
              <a:gd name="adj5" fmla="val 75000"/>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srgbClr val="0070C0"/>
              </a:solidFill>
            </a:endParaRPr>
          </a:p>
        </p:txBody>
      </p:sp>
      <p:sp>
        <p:nvSpPr>
          <p:cNvPr id="57" name="Rounded Rectangle 56"/>
          <p:cNvSpPr/>
          <p:nvPr/>
        </p:nvSpPr>
        <p:spPr>
          <a:xfrm>
            <a:off x="3794019" y="5391604"/>
            <a:ext cx="4408496" cy="410557"/>
          </a:xfrm>
          <a:prstGeom prst="roundRect">
            <a:avLst/>
          </a:prstGeom>
          <a:noFill/>
          <a:ln>
            <a:solidFill>
              <a:schemeClr val="accent6">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8" name="Rounded Rectangle 57"/>
          <p:cNvSpPr/>
          <p:nvPr/>
        </p:nvSpPr>
        <p:spPr>
          <a:xfrm>
            <a:off x="3788859" y="6135670"/>
            <a:ext cx="4408496" cy="410557"/>
          </a:xfrm>
          <a:prstGeom prst="roundRect">
            <a:avLst/>
          </a:prstGeom>
          <a:noFill/>
          <a:ln>
            <a:solidFill>
              <a:schemeClr val="accent6">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1" name="Curved Right Arrow 60"/>
          <p:cNvSpPr/>
          <p:nvPr/>
        </p:nvSpPr>
        <p:spPr>
          <a:xfrm>
            <a:off x="3530682" y="4894640"/>
            <a:ext cx="271347" cy="963227"/>
          </a:xfrm>
          <a:prstGeom prst="curvedRightArrow">
            <a:avLst>
              <a:gd name="adj1" fmla="val 25000"/>
              <a:gd name="adj2" fmla="val 93364"/>
              <a:gd name="adj3" fmla="val 3217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schemeClr val="tx1"/>
              </a:solidFill>
            </a:endParaRPr>
          </a:p>
        </p:txBody>
      </p:sp>
      <p:sp>
        <p:nvSpPr>
          <p:cNvPr id="62" name="Curved Right Arrow 61"/>
          <p:cNvSpPr/>
          <p:nvPr/>
        </p:nvSpPr>
        <p:spPr>
          <a:xfrm flipH="1">
            <a:off x="8153492" y="4813193"/>
            <a:ext cx="271347" cy="963227"/>
          </a:xfrm>
          <a:prstGeom prst="curvedRightArrow">
            <a:avLst>
              <a:gd name="adj1" fmla="val 25000"/>
              <a:gd name="adj2" fmla="val 93364"/>
              <a:gd name="adj3" fmla="val 32170"/>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22457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7" grpId="0"/>
      <p:bldP spid="30" grpId="0" animBg="1"/>
      <p:bldP spid="32" grpId="0"/>
      <p:bldP spid="33" grpId="0"/>
      <p:bldP spid="55" grpId="0" animBg="1"/>
      <p:bldP spid="56" grpId="0" animBg="1"/>
      <p:bldP spid="57" grpId="0" animBg="1"/>
      <p:bldP spid="58" grpId="0" animBg="1"/>
      <p:bldP spid="61"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8959122" cy="652861"/>
          </a:xfrm>
        </p:spPr>
        <p:txBody>
          <a:bodyPr>
            <a:normAutofit/>
          </a:bodyPr>
          <a:lstStyle/>
          <a:p>
            <a:r>
              <a:rPr lang="en-US" sz="4000" dirty="0"/>
              <a:t>Results- Within Role subcategories</a:t>
            </a:r>
            <a:endParaRPr lang="en-CA" sz="4000" dirty="0"/>
          </a:p>
        </p:txBody>
      </p:sp>
      <p:grpSp>
        <p:nvGrpSpPr>
          <p:cNvPr id="53" name="Group 52"/>
          <p:cNvGrpSpPr/>
          <p:nvPr/>
        </p:nvGrpSpPr>
        <p:grpSpPr>
          <a:xfrm>
            <a:off x="1312265" y="1035246"/>
            <a:ext cx="9452887" cy="3788106"/>
            <a:chOff x="-560415" y="-695310"/>
            <a:chExt cx="3660803" cy="2874777"/>
          </a:xfrm>
        </p:grpSpPr>
        <p:grpSp>
          <p:nvGrpSpPr>
            <p:cNvPr id="86" name="Group 85"/>
            <p:cNvGrpSpPr/>
            <p:nvPr/>
          </p:nvGrpSpPr>
          <p:grpSpPr>
            <a:xfrm>
              <a:off x="-560415" y="-695310"/>
              <a:ext cx="3660803" cy="2874777"/>
              <a:chOff x="-560415" y="-695310"/>
              <a:chExt cx="3660803" cy="2874777"/>
            </a:xfrm>
          </p:grpSpPr>
          <p:sp>
            <p:nvSpPr>
              <p:cNvPr id="88" name="Rounded Rectangle 87"/>
              <p:cNvSpPr/>
              <p:nvPr/>
            </p:nvSpPr>
            <p:spPr>
              <a:xfrm>
                <a:off x="-560415" y="-695310"/>
                <a:ext cx="3660803" cy="28747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89" name="Text Box 58"/>
              <p:cNvSpPr txBox="1"/>
              <p:nvPr/>
            </p:nvSpPr>
            <p:spPr>
              <a:xfrm>
                <a:off x="-339534" y="-229552"/>
                <a:ext cx="1562100" cy="2249141"/>
              </a:xfrm>
              <a:prstGeom prst="rect">
                <a:avLst/>
              </a:prstGeom>
              <a:solidFill>
                <a:srgbClr val="0070C0"/>
              </a:solidFill>
              <a:ln w="6350">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CA" sz="25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Area of strength:</a:t>
                </a:r>
                <a:endParaRPr lang="en-CA" sz="25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25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Exercise prescription</a:t>
                </a:r>
              </a:p>
              <a:p>
                <a:pPr>
                  <a:lnSpc>
                    <a:spcPct val="107000"/>
                  </a:lnSpc>
                  <a:spcAft>
                    <a:spcPts val="800"/>
                  </a:spcAft>
                </a:pPr>
                <a:r>
                  <a:rPr lang="en-CA" sz="25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Subjective history taking</a:t>
                </a:r>
              </a:p>
              <a:p>
                <a:pPr>
                  <a:lnSpc>
                    <a:spcPct val="107000"/>
                  </a:lnSpc>
                  <a:spcAft>
                    <a:spcPts val="800"/>
                  </a:spcAft>
                </a:pPr>
                <a:r>
                  <a:rPr lang="en-CA" sz="25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Patient handling and therapist body mechanics </a:t>
                </a:r>
              </a:p>
            </p:txBody>
          </p:sp>
          <p:sp>
            <p:nvSpPr>
              <p:cNvPr id="90" name="Text Box 59"/>
              <p:cNvSpPr txBox="1"/>
              <p:nvPr/>
            </p:nvSpPr>
            <p:spPr>
              <a:xfrm>
                <a:off x="1251141" y="-239077"/>
                <a:ext cx="1657350" cy="2258666"/>
              </a:xfrm>
              <a:prstGeom prst="rect">
                <a:avLst/>
              </a:prstGeom>
              <a:solidFill>
                <a:srgbClr val="C000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CA" sz="25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Area for improvement</a:t>
                </a:r>
                <a:endParaRPr lang="en-CA" sz="25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25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Confidence issues</a:t>
                </a:r>
              </a:p>
              <a:p>
                <a:pPr>
                  <a:lnSpc>
                    <a:spcPct val="107000"/>
                  </a:lnSpc>
                  <a:spcAft>
                    <a:spcPts val="800"/>
                  </a:spcAft>
                </a:pPr>
                <a:r>
                  <a:rPr lang="en-CA" sz="25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Objective assessment</a:t>
                </a:r>
              </a:p>
              <a:p>
                <a:pPr>
                  <a:lnSpc>
                    <a:spcPct val="107000"/>
                  </a:lnSpc>
                  <a:spcAft>
                    <a:spcPts val="800"/>
                  </a:spcAft>
                </a:pPr>
                <a:r>
                  <a:rPr lang="en-CA" sz="25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Poor logical reasoning</a:t>
                </a:r>
              </a:p>
              <a:p>
                <a:pPr>
                  <a:lnSpc>
                    <a:spcPct val="107000"/>
                  </a:lnSpc>
                  <a:spcAft>
                    <a:spcPts val="800"/>
                  </a:spcAft>
                </a:pPr>
                <a:r>
                  <a:rPr lang="en-CA" sz="25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Cueing to set SMART goals</a:t>
                </a:r>
              </a:p>
            </p:txBody>
          </p:sp>
        </p:grpSp>
        <p:sp>
          <p:nvSpPr>
            <p:cNvPr id="87" name="Text Box 60"/>
            <p:cNvSpPr txBox="1"/>
            <p:nvPr/>
          </p:nvSpPr>
          <p:spPr>
            <a:xfrm>
              <a:off x="193866" y="-652931"/>
              <a:ext cx="2057400" cy="3619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CA" sz="3000" dirty="0">
                  <a:latin typeface="Times New Roman" panose="02020603050405020304" pitchFamily="18" charset="0"/>
                  <a:ea typeface="Times New Roman" panose="02020603050405020304" pitchFamily="18" charset="0"/>
                </a:rPr>
                <a:t>Expert Role </a:t>
              </a:r>
            </a:p>
          </p:txBody>
        </p:sp>
      </p:grpSp>
      <p:sp>
        <p:nvSpPr>
          <p:cNvPr id="94" name="TextBox 93"/>
          <p:cNvSpPr txBox="1"/>
          <p:nvPr/>
        </p:nvSpPr>
        <p:spPr>
          <a:xfrm>
            <a:off x="6790264" y="4919008"/>
            <a:ext cx="3479373" cy="1785104"/>
          </a:xfrm>
          <a:prstGeom prst="rect">
            <a:avLst/>
          </a:prstGeom>
          <a:noFill/>
        </p:spPr>
        <p:txBody>
          <a:bodyPr wrap="square" rtlCol="0">
            <a:spAutoFit/>
          </a:bodyPr>
          <a:lstStyle/>
          <a:p>
            <a:pPr algn="ctr"/>
            <a:r>
              <a:rPr lang="en-US" sz="2200" i="1" dirty="0"/>
              <a:t>“Struggles to objectively assess patient but performs interventions such as exercise prescription with FITT, and basic transfers” [C1-9]</a:t>
            </a:r>
            <a:endParaRPr lang="en-CA" sz="2200" dirty="0"/>
          </a:p>
        </p:txBody>
      </p:sp>
      <p:sp>
        <p:nvSpPr>
          <p:cNvPr id="3" name="Rectangle 2">
            <a:extLst>
              <a:ext uri="{FF2B5EF4-FFF2-40B4-BE49-F238E27FC236}">
                <a16:creationId xmlns:a16="http://schemas.microsoft.com/office/drawing/2014/main" id="{74615DAC-B799-0046-814F-0801375F5435}"/>
              </a:ext>
            </a:extLst>
          </p:cNvPr>
          <p:cNvSpPr/>
          <p:nvPr/>
        </p:nvSpPr>
        <p:spPr>
          <a:xfrm>
            <a:off x="1882622" y="5088285"/>
            <a:ext cx="3743655" cy="1446550"/>
          </a:xfrm>
          <a:prstGeom prst="rect">
            <a:avLst/>
          </a:prstGeom>
        </p:spPr>
        <p:txBody>
          <a:bodyPr wrap="square">
            <a:spAutoFit/>
          </a:bodyPr>
          <a:lstStyle/>
          <a:p>
            <a:pPr algn="ctr"/>
            <a:r>
              <a:rPr lang="en-US" sz="2200" i="1" dirty="0"/>
              <a:t>“thorough history and performs assessment in a safe way to both self and client and obtains consent”- [C2-15]</a:t>
            </a:r>
          </a:p>
        </p:txBody>
      </p:sp>
    </p:spTree>
    <p:extLst>
      <p:ext uri="{BB962C8B-B14F-4D97-AF65-F5344CB8AC3E}">
        <p14:creationId xmlns:p14="http://schemas.microsoft.com/office/powerpoint/2010/main" val="1408123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832" y="151913"/>
            <a:ext cx="10003310" cy="944387"/>
          </a:xfrm>
        </p:spPr>
        <p:txBody>
          <a:bodyPr>
            <a:noAutofit/>
          </a:bodyPr>
          <a:lstStyle/>
          <a:p>
            <a:r>
              <a:rPr lang="en-US" sz="4000" dirty="0"/>
              <a:t>Result- With Roles subcategories </a:t>
            </a:r>
            <a:endParaRPr lang="en-CA" sz="4000" dirty="0"/>
          </a:p>
        </p:txBody>
      </p:sp>
      <p:sp>
        <p:nvSpPr>
          <p:cNvPr id="4" name="Rounded Rectangle 3"/>
          <p:cNvSpPr/>
          <p:nvPr/>
        </p:nvSpPr>
        <p:spPr>
          <a:xfrm>
            <a:off x="1893741" y="888583"/>
            <a:ext cx="9603991" cy="40035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5" name="Text Box 22"/>
          <p:cNvSpPr txBox="1"/>
          <p:nvPr/>
        </p:nvSpPr>
        <p:spPr>
          <a:xfrm>
            <a:off x="2313571" y="1587753"/>
            <a:ext cx="3838157" cy="3140758"/>
          </a:xfrm>
          <a:prstGeom prst="rect">
            <a:avLst/>
          </a:prstGeom>
          <a:solidFill>
            <a:srgbClr val="0070C0"/>
          </a:solidFill>
          <a:ln w="6350">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CA" sz="20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Area of strength:</a:t>
            </a:r>
            <a:endParaRPr lang="en-CA"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Rapport with clients</a:t>
            </a:r>
          </a:p>
          <a:p>
            <a:pPr>
              <a:lnSpc>
                <a:spcPct val="107000"/>
              </a:lnSpc>
              <a:spcAft>
                <a:spcPts val="800"/>
              </a:spcAft>
            </a:pPr>
            <a:r>
              <a:rPr lang="en-CA"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Patient’s confidentiality  </a:t>
            </a:r>
          </a:p>
        </p:txBody>
      </p:sp>
      <p:sp>
        <p:nvSpPr>
          <p:cNvPr id="6" name="Text Box 23"/>
          <p:cNvSpPr txBox="1"/>
          <p:nvPr/>
        </p:nvSpPr>
        <p:spPr>
          <a:xfrm>
            <a:off x="6151728" y="1587753"/>
            <a:ext cx="5039414" cy="3140758"/>
          </a:xfrm>
          <a:prstGeom prst="rect">
            <a:avLst/>
          </a:prstGeom>
          <a:solidFill>
            <a:srgbClr val="C000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CA" sz="20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Area for improvement</a:t>
            </a:r>
            <a:endParaRPr lang="en-CA"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Time management in documentation</a:t>
            </a:r>
          </a:p>
          <a:p>
            <a:pPr>
              <a:lnSpc>
                <a:spcPct val="107000"/>
              </a:lnSpc>
              <a:spcAft>
                <a:spcPts val="800"/>
              </a:spcAft>
            </a:pPr>
            <a:r>
              <a:rPr lang="en-CA"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Confidence issues</a:t>
            </a:r>
          </a:p>
          <a:p>
            <a:pPr>
              <a:lnSpc>
                <a:spcPct val="107000"/>
              </a:lnSpc>
              <a:spcAft>
                <a:spcPts val="800"/>
              </a:spcAft>
            </a:pPr>
            <a:r>
              <a:rPr lang="en-CA"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Confusing commands</a:t>
            </a:r>
          </a:p>
          <a:p>
            <a:pPr>
              <a:lnSpc>
                <a:spcPct val="107000"/>
              </a:lnSpc>
              <a:spcAft>
                <a:spcPts val="800"/>
              </a:spcAft>
            </a:pPr>
            <a:r>
              <a:rPr lang="en-CA"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Communication tone</a:t>
            </a:r>
          </a:p>
          <a:p>
            <a:pPr>
              <a:lnSpc>
                <a:spcPct val="107000"/>
              </a:lnSpc>
              <a:spcAft>
                <a:spcPts val="800"/>
              </a:spcAft>
            </a:pPr>
            <a:r>
              <a:rPr lang="en-CA"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Poor non-verbal communication skills </a:t>
            </a:r>
          </a:p>
          <a:p>
            <a:pPr>
              <a:lnSpc>
                <a:spcPct val="107000"/>
              </a:lnSpc>
              <a:spcAft>
                <a:spcPts val="800"/>
              </a:spcAft>
            </a:pPr>
            <a:r>
              <a:rPr lang="en-CA"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*No clear or concise SOAP documentation</a:t>
            </a:r>
          </a:p>
        </p:txBody>
      </p:sp>
      <p:sp>
        <p:nvSpPr>
          <p:cNvPr id="7" name="Text Box 24"/>
          <p:cNvSpPr txBox="1"/>
          <p:nvPr/>
        </p:nvSpPr>
        <p:spPr>
          <a:xfrm>
            <a:off x="4274289" y="955069"/>
            <a:ext cx="3582777" cy="35996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CA" sz="1500" dirty="0">
                <a:latin typeface="Calibri" panose="020F0502020204030204" pitchFamily="34" charset="0"/>
                <a:ea typeface="Calibri" panose="020F0502020204030204" pitchFamily="34" charset="0"/>
                <a:cs typeface="Times New Roman" panose="02020603050405020304" pitchFamily="18" charset="0"/>
              </a:rPr>
              <a:t> </a:t>
            </a:r>
            <a:r>
              <a:rPr lang="en-CA" sz="3000" dirty="0">
                <a:latin typeface="Calibri" panose="020F0502020204030204" pitchFamily="34" charset="0"/>
                <a:ea typeface="Calibri" panose="020F0502020204030204" pitchFamily="34" charset="0"/>
                <a:cs typeface="Times New Roman" panose="02020603050405020304" pitchFamily="18" charset="0"/>
              </a:rPr>
              <a:t>Communicator Role </a:t>
            </a:r>
          </a:p>
        </p:txBody>
      </p:sp>
      <p:sp>
        <p:nvSpPr>
          <p:cNvPr id="9" name="TextBox 8"/>
          <p:cNvSpPr txBox="1"/>
          <p:nvPr/>
        </p:nvSpPr>
        <p:spPr>
          <a:xfrm>
            <a:off x="6299200" y="5389241"/>
            <a:ext cx="4891942" cy="1107996"/>
          </a:xfrm>
          <a:prstGeom prst="rect">
            <a:avLst/>
          </a:prstGeom>
          <a:noFill/>
        </p:spPr>
        <p:txBody>
          <a:bodyPr wrap="square" rtlCol="0">
            <a:spAutoFit/>
          </a:bodyPr>
          <a:lstStyle/>
          <a:p>
            <a:pPr algn="ctr"/>
            <a:r>
              <a:rPr lang="en-US" sz="2200" i="1" dirty="0"/>
              <a:t>“</a:t>
            </a:r>
            <a:r>
              <a:rPr lang="en-CA" sz="2200" i="1" dirty="0"/>
              <a:t>A little unsure when it is appropriate to communication, will need to contribute in the IP rounds as appropriate....” [C2-24].</a:t>
            </a:r>
            <a:r>
              <a:rPr lang="en-CA" sz="2000" i="1" dirty="0"/>
              <a:t> </a:t>
            </a:r>
            <a:endParaRPr lang="en-CA" sz="2000" dirty="0"/>
          </a:p>
        </p:txBody>
      </p:sp>
      <p:sp>
        <p:nvSpPr>
          <p:cNvPr id="3" name="Rectangle 2">
            <a:extLst>
              <a:ext uri="{FF2B5EF4-FFF2-40B4-BE49-F238E27FC236}">
                <a16:creationId xmlns:a16="http://schemas.microsoft.com/office/drawing/2014/main" id="{748E0976-AE24-6344-A099-5807BFE39915}"/>
              </a:ext>
            </a:extLst>
          </p:cNvPr>
          <p:cNvSpPr/>
          <p:nvPr/>
        </p:nvSpPr>
        <p:spPr>
          <a:xfrm>
            <a:off x="2513915" y="5219964"/>
            <a:ext cx="3437467" cy="1446550"/>
          </a:xfrm>
          <a:prstGeom prst="rect">
            <a:avLst/>
          </a:prstGeom>
        </p:spPr>
        <p:txBody>
          <a:bodyPr wrap="square">
            <a:spAutoFit/>
          </a:bodyPr>
          <a:lstStyle/>
          <a:p>
            <a:pPr algn="ctr"/>
            <a:r>
              <a:rPr lang="en-US" sz="2200" i="1" dirty="0"/>
              <a:t>“….but he is very good with clients - one client even told me that James has a good way around the clients” [C1-4 ]</a:t>
            </a:r>
            <a:endParaRPr lang="en-US" sz="2200" dirty="0"/>
          </a:p>
        </p:txBody>
      </p:sp>
    </p:spTree>
    <p:extLst>
      <p:ext uri="{BB962C8B-B14F-4D97-AF65-F5344CB8AC3E}">
        <p14:creationId xmlns:p14="http://schemas.microsoft.com/office/powerpoint/2010/main" val="2903969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93648-F522-C342-B02E-B1C973F5F3DC}"/>
              </a:ext>
            </a:extLst>
          </p:cNvPr>
          <p:cNvSpPr>
            <a:spLocks noGrp="1"/>
          </p:cNvSpPr>
          <p:nvPr>
            <p:ph type="title"/>
          </p:nvPr>
        </p:nvSpPr>
        <p:spPr>
          <a:xfrm>
            <a:off x="1251678" y="382385"/>
            <a:ext cx="10178322" cy="633615"/>
          </a:xfrm>
        </p:spPr>
        <p:txBody>
          <a:bodyPr>
            <a:normAutofit fontScale="90000"/>
          </a:bodyPr>
          <a:lstStyle/>
          <a:p>
            <a:r>
              <a:rPr lang="en-US" sz="4000" dirty="0"/>
              <a:t>Results: within Roles Subcategory</a:t>
            </a:r>
          </a:p>
        </p:txBody>
      </p:sp>
      <p:sp>
        <p:nvSpPr>
          <p:cNvPr id="4" name="Rounded Rectangle 3">
            <a:extLst>
              <a:ext uri="{FF2B5EF4-FFF2-40B4-BE49-F238E27FC236}">
                <a16:creationId xmlns:a16="http://schemas.microsoft.com/office/drawing/2014/main" id="{17207103-7B44-D343-9BBF-C8C735182D4E}"/>
              </a:ext>
            </a:extLst>
          </p:cNvPr>
          <p:cNvSpPr/>
          <p:nvPr/>
        </p:nvSpPr>
        <p:spPr>
          <a:xfrm>
            <a:off x="1780826" y="1065593"/>
            <a:ext cx="8785575" cy="35064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5" name="Text Box 28">
            <a:extLst>
              <a:ext uri="{FF2B5EF4-FFF2-40B4-BE49-F238E27FC236}">
                <a16:creationId xmlns:a16="http://schemas.microsoft.com/office/drawing/2014/main" id="{4DF51B5C-A940-0349-9B4D-0D239152F6F4}"/>
              </a:ext>
            </a:extLst>
          </p:cNvPr>
          <p:cNvSpPr txBox="1"/>
          <p:nvPr/>
        </p:nvSpPr>
        <p:spPr>
          <a:xfrm>
            <a:off x="2442048" y="1922134"/>
            <a:ext cx="4025614" cy="2429733"/>
          </a:xfrm>
          <a:prstGeom prst="rect">
            <a:avLst/>
          </a:prstGeom>
          <a:solidFill>
            <a:srgbClr val="0070C0"/>
          </a:solidFill>
          <a:ln w="6350">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CA" sz="25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Area of strength:</a:t>
            </a:r>
            <a:endParaRPr lang="en-CA" sz="25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3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Respect for team members</a:t>
            </a:r>
          </a:p>
          <a:p>
            <a:pPr>
              <a:lnSpc>
                <a:spcPct val="107000"/>
              </a:lnSpc>
              <a:spcAft>
                <a:spcPts val="800"/>
              </a:spcAft>
            </a:pPr>
            <a:r>
              <a:rPr lang="en-CA" sz="3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Team member’s role  </a:t>
            </a:r>
          </a:p>
        </p:txBody>
      </p:sp>
      <p:sp>
        <p:nvSpPr>
          <p:cNvPr id="6" name="Text Box 29">
            <a:extLst>
              <a:ext uri="{FF2B5EF4-FFF2-40B4-BE49-F238E27FC236}">
                <a16:creationId xmlns:a16="http://schemas.microsoft.com/office/drawing/2014/main" id="{5AE46E82-CF84-6748-BB17-D02ABCC61C60}"/>
              </a:ext>
            </a:extLst>
          </p:cNvPr>
          <p:cNvSpPr txBox="1"/>
          <p:nvPr/>
        </p:nvSpPr>
        <p:spPr>
          <a:xfrm>
            <a:off x="6467662" y="1922134"/>
            <a:ext cx="3693209" cy="2429733"/>
          </a:xfrm>
          <a:prstGeom prst="rect">
            <a:avLst/>
          </a:prstGeom>
          <a:solidFill>
            <a:srgbClr val="C000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CA" sz="25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Area For improvement:</a:t>
            </a:r>
            <a:endParaRPr lang="en-CA" sz="25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3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Poor communication</a:t>
            </a:r>
          </a:p>
          <a:p>
            <a:pPr>
              <a:lnSpc>
                <a:spcPct val="107000"/>
              </a:lnSpc>
              <a:spcAft>
                <a:spcPts val="800"/>
              </a:spcAft>
            </a:pPr>
            <a:r>
              <a:rPr lang="en-CA" sz="3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Confidence issues</a:t>
            </a:r>
          </a:p>
        </p:txBody>
      </p:sp>
      <p:sp>
        <p:nvSpPr>
          <p:cNvPr id="7" name="Text Box 30">
            <a:extLst>
              <a:ext uri="{FF2B5EF4-FFF2-40B4-BE49-F238E27FC236}">
                <a16:creationId xmlns:a16="http://schemas.microsoft.com/office/drawing/2014/main" id="{107CBC42-0AEF-1E4B-B1C0-C6AE28897669}"/>
              </a:ext>
            </a:extLst>
          </p:cNvPr>
          <p:cNvSpPr txBox="1"/>
          <p:nvPr/>
        </p:nvSpPr>
        <p:spPr>
          <a:xfrm>
            <a:off x="4357637" y="1114891"/>
            <a:ext cx="3367399" cy="20994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CA" sz="3000" dirty="0">
                <a:latin typeface="Calibri" panose="020F0502020204030204" pitchFamily="34" charset="0"/>
                <a:ea typeface="Calibri" panose="020F0502020204030204" pitchFamily="34" charset="0"/>
                <a:cs typeface="Times New Roman" panose="02020603050405020304" pitchFamily="18" charset="0"/>
              </a:rPr>
              <a:t>Collaborator Role </a:t>
            </a:r>
          </a:p>
        </p:txBody>
      </p:sp>
      <p:sp>
        <p:nvSpPr>
          <p:cNvPr id="10" name="Rectangle 9">
            <a:extLst>
              <a:ext uri="{FF2B5EF4-FFF2-40B4-BE49-F238E27FC236}">
                <a16:creationId xmlns:a16="http://schemas.microsoft.com/office/drawing/2014/main" id="{9A7349A0-CE85-B245-BFA1-0ED001AEEBC8}"/>
              </a:ext>
            </a:extLst>
          </p:cNvPr>
          <p:cNvSpPr/>
          <p:nvPr/>
        </p:nvSpPr>
        <p:spPr>
          <a:xfrm>
            <a:off x="1780825" y="4980833"/>
            <a:ext cx="3976507" cy="769441"/>
          </a:xfrm>
          <a:prstGeom prst="rect">
            <a:avLst/>
          </a:prstGeom>
        </p:spPr>
        <p:txBody>
          <a:bodyPr wrap="square">
            <a:spAutoFit/>
          </a:bodyPr>
          <a:lstStyle/>
          <a:p>
            <a:pPr algn="ctr"/>
            <a:r>
              <a:rPr lang="en-US" sz="2200" i="1" dirty="0"/>
              <a:t>“He was able to understand his role as a physiotherapist”…. [C2-4],</a:t>
            </a:r>
            <a:endParaRPr lang="en-US" sz="2200" dirty="0"/>
          </a:p>
        </p:txBody>
      </p:sp>
      <p:sp>
        <p:nvSpPr>
          <p:cNvPr id="11" name="Rectangle 10">
            <a:extLst>
              <a:ext uri="{FF2B5EF4-FFF2-40B4-BE49-F238E27FC236}">
                <a16:creationId xmlns:a16="http://schemas.microsoft.com/office/drawing/2014/main" id="{8E2047EF-6FC1-D54A-BA4E-6BB10353759F}"/>
              </a:ext>
            </a:extLst>
          </p:cNvPr>
          <p:cNvSpPr/>
          <p:nvPr/>
        </p:nvSpPr>
        <p:spPr>
          <a:xfrm>
            <a:off x="6197600" y="4854857"/>
            <a:ext cx="4521200" cy="1785104"/>
          </a:xfrm>
          <a:prstGeom prst="rect">
            <a:avLst/>
          </a:prstGeom>
        </p:spPr>
        <p:txBody>
          <a:bodyPr wrap="square">
            <a:spAutoFit/>
          </a:bodyPr>
          <a:lstStyle/>
          <a:p>
            <a:pPr algn="ctr"/>
            <a:r>
              <a:rPr lang="en-CA" sz="2200" i="1" dirty="0"/>
              <a:t>“You need to understand the tone of your language and be able to learn some of the languages suitable for Canadian culture and focusing more on specific language for each age group” [CI- 16]. </a:t>
            </a:r>
            <a:endParaRPr lang="en-CA" sz="2200" dirty="0"/>
          </a:p>
        </p:txBody>
      </p:sp>
    </p:spTree>
    <p:extLst>
      <p:ext uri="{BB962C8B-B14F-4D97-AF65-F5344CB8AC3E}">
        <p14:creationId xmlns:p14="http://schemas.microsoft.com/office/powerpoint/2010/main" val="1611413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686322" cy="633170"/>
          </a:xfrm>
        </p:spPr>
        <p:txBody>
          <a:bodyPr>
            <a:normAutofit fontScale="90000"/>
          </a:bodyPr>
          <a:lstStyle/>
          <a:p>
            <a:r>
              <a:rPr lang="en-US" sz="4000" dirty="0"/>
              <a:t>Results- Within Role subcategories </a:t>
            </a:r>
            <a:endParaRPr lang="en-CA" sz="4000" dirty="0"/>
          </a:p>
        </p:txBody>
      </p:sp>
      <p:grpSp>
        <p:nvGrpSpPr>
          <p:cNvPr id="22" name="Group 21"/>
          <p:cNvGrpSpPr/>
          <p:nvPr/>
        </p:nvGrpSpPr>
        <p:grpSpPr>
          <a:xfrm>
            <a:off x="1839310" y="1179554"/>
            <a:ext cx="9336690" cy="3849646"/>
            <a:chOff x="315310" y="1179554"/>
            <a:chExt cx="3720662" cy="3056115"/>
          </a:xfrm>
        </p:grpSpPr>
        <p:sp>
          <p:nvSpPr>
            <p:cNvPr id="12" name="Rounded Rectangle 11"/>
            <p:cNvSpPr/>
            <p:nvPr/>
          </p:nvSpPr>
          <p:spPr>
            <a:xfrm>
              <a:off x="315310" y="1179554"/>
              <a:ext cx="3720662" cy="30561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13" name="Text Box 34"/>
            <p:cNvSpPr txBox="1"/>
            <p:nvPr/>
          </p:nvSpPr>
          <p:spPr>
            <a:xfrm>
              <a:off x="561329" y="1632590"/>
              <a:ext cx="1581150" cy="2334589"/>
            </a:xfrm>
            <a:prstGeom prst="rect">
              <a:avLst/>
            </a:prstGeom>
            <a:solidFill>
              <a:srgbClr val="0070C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CA" sz="2200" b="1" u="sng" dirty="0">
                  <a:solidFill>
                    <a:schemeClr val="bg1"/>
                  </a:solidFill>
                </a:rPr>
                <a:t>Area of strength:</a:t>
              </a:r>
            </a:p>
            <a:p>
              <a:pPr>
                <a:lnSpc>
                  <a:spcPct val="107000"/>
                </a:lnSpc>
                <a:spcAft>
                  <a:spcPts val="800"/>
                </a:spcAft>
              </a:pPr>
              <a:r>
                <a:rPr lang="en-CA" sz="2200" b="1" dirty="0">
                  <a:solidFill>
                    <a:schemeClr val="bg1"/>
                  </a:solidFill>
                </a:rPr>
                <a:t>Manages Caseload </a:t>
              </a:r>
            </a:p>
          </p:txBody>
        </p:sp>
        <p:sp>
          <p:nvSpPr>
            <p:cNvPr id="14" name="Text Box 35"/>
            <p:cNvSpPr txBox="1"/>
            <p:nvPr/>
          </p:nvSpPr>
          <p:spPr>
            <a:xfrm>
              <a:off x="2138508" y="1632592"/>
              <a:ext cx="1657350" cy="2334589"/>
            </a:xfrm>
            <a:prstGeom prst="rect">
              <a:avLst/>
            </a:prstGeom>
            <a:solidFill>
              <a:srgbClr val="C000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CA" sz="22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Area for improvement</a:t>
              </a:r>
              <a:endParaRPr lang="en-CA"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CA"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Time management</a:t>
              </a:r>
            </a:p>
            <a:p>
              <a:pPr>
                <a:lnSpc>
                  <a:spcPct val="107000"/>
                </a:lnSpc>
                <a:spcAft>
                  <a:spcPts val="800"/>
                </a:spcAft>
              </a:pPr>
              <a:r>
                <a:rPr lang="en-CA"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Patient Safety</a:t>
              </a:r>
            </a:p>
            <a:p>
              <a:pPr>
                <a:lnSpc>
                  <a:spcPct val="107000"/>
                </a:lnSpc>
                <a:spcAft>
                  <a:spcPts val="800"/>
                </a:spcAft>
              </a:pPr>
              <a:r>
                <a:rPr lang="en-CA"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Confidence issues</a:t>
              </a:r>
            </a:p>
            <a:p>
              <a:pPr>
                <a:lnSpc>
                  <a:spcPct val="107000"/>
                </a:lnSpc>
                <a:spcAft>
                  <a:spcPts val="800"/>
                </a:spcAft>
              </a:pPr>
              <a:r>
                <a:rPr lang="en-CA"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Canadian Healthcare system</a:t>
              </a:r>
            </a:p>
            <a:p>
              <a:pPr>
                <a:lnSpc>
                  <a:spcPct val="107000"/>
                </a:lnSpc>
                <a:spcAft>
                  <a:spcPts val="800"/>
                </a:spcAft>
              </a:pPr>
              <a:r>
                <a:rPr lang="en-CA"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PTA/OTA use</a:t>
              </a:r>
            </a:p>
            <a:p>
              <a:pPr>
                <a:lnSpc>
                  <a:spcPct val="107000"/>
                </a:lnSpc>
                <a:spcAft>
                  <a:spcPts val="800"/>
                </a:spcAft>
              </a:pPr>
              <a:r>
                <a:rPr lang="en-CA" sz="2200" b="1"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5" name="Text Box 36"/>
            <p:cNvSpPr txBox="1"/>
            <p:nvPr/>
          </p:nvSpPr>
          <p:spPr>
            <a:xfrm>
              <a:off x="1109808" y="1226758"/>
              <a:ext cx="2057400" cy="25713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CA" sz="3000" dirty="0">
                  <a:latin typeface="Calibri" panose="020F0502020204030204" pitchFamily="34" charset="0"/>
                  <a:ea typeface="Calibri" panose="020F0502020204030204" pitchFamily="34" charset="0"/>
                  <a:cs typeface="Times New Roman" panose="02020603050405020304" pitchFamily="18" charset="0"/>
                </a:rPr>
                <a:t>Manager Role </a:t>
              </a:r>
            </a:p>
          </p:txBody>
        </p:sp>
      </p:grpSp>
      <p:sp>
        <p:nvSpPr>
          <p:cNvPr id="24" name="TextBox 23"/>
          <p:cNvSpPr txBox="1"/>
          <p:nvPr/>
        </p:nvSpPr>
        <p:spPr>
          <a:xfrm>
            <a:off x="6762702" y="5216508"/>
            <a:ext cx="4466414" cy="1107996"/>
          </a:xfrm>
          <a:prstGeom prst="rect">
            <a:avLst/>
          </a:prstGeom>
          <a:noFill/>
        </p:spPr>
        <p:txBody>
          <a:bodyPr wrap="square" rtlCol="0">
            <a:spAutoFit/>
          </a:bodyPr>
          <a:lstStyle/>
          <a:p>
            <a:pPr algn="ctr"/>
            <a:r>
              <a:rPr lang="en-US" i="1" dirty="0"/>
              <a:t>“</a:t>
            </a:r>
            <a:r>
              <a:rPr lang="en-US" sz="2200" i="1" dirty="0"/>
              <a:t>She takes much time in assessing, treating and documenting………This is a fast paced setting……”[CI-4]</a:t>
            </a:r>
            <a:endParaRPr lang="en-CA" sz="2200" dirty="0"/>
          </a:p>
        </p:txBody>
      </p:sp>
      <p:sp>
        <p:nvSpPr>
          <p:cNvPr id="8" name="TextBox 7">
            <a:extLst>
              <a:ext uri="{FF2B5EF4-FFF2-40B4-BE49-F238E27FC236}">
                <a16:creationId xmlns:a16="http://schemas.microsoft.com/office/drawing/2014/main" id="{6CA24CBF-A183-9941-92DF-76F30431E278}"/>
              </a:ext>
            </a:extLst>
          </p:cNvPr>
          <p:cNvSpPr txBox="1"/>
          <p:nvPr/>
        </p:nvSpPr>
        <p:spPr>
          <a:xfrm>
            <a:off x="1507067" y="5088661"/>
            <a:ext cx="5046133" cy="1446550"/>
          </a:xfrm>
          <a:prstGeom prst="rect">
            <a:avLst/>
          </a:prstGeom>
          <a:noFill/>
        </p:spPr>
        <p:txBody>
          <a:bodyPr wrap="square" rtlCol="0">
            <a:spAutoFit/>
          </a:bodyPr>
          <a:lstStyle/>
          <a:p>
            <a:pPr algn="ctr"/>
            <a:r>
              <a:rPr lang="en-US" sz="2200" i="1" dirty="0"/>
              <a:t>“Manages case load well.  Able to attend 1 hour patient care rounds, see 7 patients in a day including (new assessment, follow ups and complex patients)” [C2-15]</a:t>
            </a:r>
          </a:p>
        </p:txBody>
      </p:sp>
    </p:spTree>
    <p:extLst>
      <p:ext uri="{BB962C8B-B14F-4D97-AF65-F5344CB8AC3E}">
        <p14:creationId xmlns:p14="http://schemas.microsoft.com/office/powerpoint/2010/main" val="3485271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3816E-5C73-5349-B8C0-DEC37884D8BD}"/>
              </a:ext>
            </a:extLst>
          </p:cNvPr>
          <p:cNvSpPr>
            <a:spLocks noGrp="1"/>
          </p:cNvSpPr>
          <p:nvPr>
            <p:ph type="title"/>
          </p:nvPr>
        </p:nvSpPr>
        <p:spPr>
          <a:xfrm>
            <a:off x="1251678" y="382385"/>
            <a:ext cx="8603522" cy="633615"/>
          </a:xfrm>
        </p:spPr>
        <p:txBody>
          <a:bodyPr>
            <a:normAutofit fontScale="90000"/>
          </a:bodyPr>
          <a:lstStyle/>
          <a:p>
            <a:r>
              <a:rPr lang="en-US" sz="4000" dirty="0"/>
              <a:t>Result- within role subcategories</a:t>
            </a:r>
          </a:p>
        </p:txBody>
      </p:sp>
      <p:sp>
        <p:nvSpPr>
          <p:cNvPr id="4" name="Rounded Rectangle 3">
            <a:extLst>
              <a:ext uri="{FF2B5EF4-FFF2-40B4-BE49-F238E27FC236}">
                <a16:creationId xmlns:a16="http://schemas.microsoft.com/office/drawing/2014/main" id="{A494625F-0225-8D4A-AAC1-EB96AA98A548}"/>
              </a:ext>
            </a:extLst>
          </p:cNvPr>
          <p:cNvSpPr/>
          <p:nvPr/>
        </p:nvSpPr>
        <p:spPr>
          <a:xfrm>
            <a:off x="1930401" y="1784113"/>
            <a:ext cx="8111067" cy="29233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5" name="Text Box 40">
            <a:extLst>
              <a:ext uri="{FF2B5EF4-FFF2-40B4-BE49-F238E27FC236}">
                <a16:creationId xmlns:a16="http://schemas.microsoft.com/office/drawing/2014/main" id="{5055E63D-0651-B843-9CE5-3405090E5814}"/>
              </a:ext>
            </a:extLst>
          </p:cNvPr>
          <p:cNvSpPr txBox="1"/>
          <p:nvPr/>
        </p:nvSpPr>
        <p:spPr>
          <a:xfrm>
            <a:off x="2266211" y="2298293"/>
            <a:ext cx="3803656" cy="2055203"/>
          </a:xfrm>
          <a:prstGeom prst="rect">
            <a:avLst/>
          </a:prstGeom>
          <a:solidFill>
            <a:srgbClr val="0070C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CA" sz="22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Area of strength:</a:t>
            </a:r>
            <a:endParaRPr lang="en-CA"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Education</a:t>
            </a:r>
          </a:p>
          <a:p>
            <a:pPr>
              <a:lnSpc>
                <a:spcPct val="107000"/>
              </a:lnSpc>
              <a:spcAft>
                <a:spcPts val="800"/>
              </a:spcAft>
            </a:pPr>
            <a:r>
              <a:rPr lang="en-CA"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Health Promotion </a:t>
            </a:r>
            <a:r>
              <a:rPr lang="en-CA" sz="2200" b="1" dirty="0">
                <a:latin typeface="Calibri" panose="020F0502020204030204" pitchFamily="34" charset="0"/>
                <a:ea typeface="Calibri" panose="020F0502020204030204" pitchFamily="34" charset="0"/>
                <a:cs typeface="Times New Roman" panose="02020603050405020304" pitchFamily="18" charset="0"/>
              </a:rPr>
              <a:t>  </a:t>
            </a:r>
          </a:p>
        </p:txBody>
      </p:sp>
      <p:sp>
        <p:nvSpPr>
          <p:cNvPr id="6" name="Text Box 41">
            <a:extLst>
              <a:ext uri="{FF2B5EF4-FFF2-40B4-BE49-F238E27FC236}">
                <a16:creationId xmlns:a16="http://schemas.microsoft.com/office/drawing/2014/main" id="{48047625-0C6B-AD4C-B397-EB56F301B9B4}"/>
              </a:ext>
            </a:extLst>
          </p:cNvPr>
          <p:cNvSpPr txBox="1"/>
          <p:nvPr/>
        </p:nvSpPr>
        <p:spPr>
          <a:xfrm>
            <a:off x="6069867" y="2298293"/>
            <a:ext cx="3565201" cy="2055203"/>
          </a:xfrm>
          <a:prstGeom prst="rect">
            <a:avLst/>
          </a:prstGeom>
          <a:solidFill>
            <a:srgbClr val="C000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CA" sz="22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Area for improvement:</a:t>
            </a:r>
            <a:endParaRPr lang="en-CA"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Community Services</a:t>
            </a:r>
          </a:p>
          <a:p>
            <a:pPr>
              <a:lnSpc>
                <a:spcPct val="107000"/>
              </a:lnSpc>
              <a:spcAft>
                <a:spcPts val="800"/>
              </a:spcAft>
            </a:pPr>
            <a:r>
              <a:rPr lang="en-CA"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Adjunct therapy </a:t>
            </a:r>
          </a:p>
        </p:txBody>
      </p:sp>
      <p:sp>
        <p:nvSpPr>
          <p:cNvPr id="7" name="Text Box 42">
            <a:extLst>
              <a:ext uri="{FF2B5EF4-FFF2-40B4-BE49-F238E27FC236}">
                <a16:creationId xmlns:a16="http://schemas.microsoft.com/office/drawing/2014/main" id="{9D4EB7B9-0B60-B44F-AD67-725FCC3A859C}"/>
              </a:ext>
            </a:extLst>
          </p:cNvPr>
          <p:cNvSpPr txBox="1"/>
          <p:nvPr/>
        </p:nvSpPr>
        <p:spPr>
          <a:xfrm>
            <a:off x="4089208" y="1818360"/>
            <a:ext cx="3793451" cy="64721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CA" sz="3000" dirty="0">
                <a:latin typeface="Calibri" panose="020F0502020204030204" pitchFamily="34" charset="0"/>
                <a:ea typeface="Calibri" panose="020F0502020204030204" pitchFamily="34" charset="0"/>
                <a:cs typeface="Times New Roman" panose="02020603050405020304" pitchFamily="18" charset="0"/>
              </a:rPr>
              <a:t>Advocate Role  </a:t>
            </a:r>
          </a:p>
        </p:txBody>
      </p:sp>
      <p:sp>
        <p:nvSpPr>
          <p:cNvPr id="8" name="TextBox 7">
            <a:extLst>
              <a:ext uri="{FF2B5EF4-FFF2-40B4-BE49-F238E27FC236}">
                <a16:creationId xmlns:a16="http://schemas.microsoft.com/office/drawing/2014/main" id="{BB6373C5-2B57-4A49-8593-63BC045E4B1F}"/>
              </a:ext>
            </a:extLst>
          </p:cNvPr>
          <p:cNvSpPr txBox="1"/>
          <p:nvPr/>
        </p:nvSpPr>
        <p:spPr>
          <a:xfrm>
            <a:off x="6069867" y="4875105"/>
            <a:ext cx="4705679" cy="1785104"/>
          </a:xfrm>
          <a:prstGeom prst="rect">
            <a:avLst/>
          </a:prstGeom>
          <a:noFill/>
        </p:spPr>
        <p:txBody>
          <a:bodyPr wrap="square" rtlCol="0">
            <a:spAutoFit/>
          </a:bodyPr>
          <a:lstStyle/>
          <a:p>
            <a:pPr algn="ctr"/>
            <a:r>
              <a:rPr lang="en-US" i="1" dirty="0"/>
              <a:t>“</a:t>
            </a:r>
            <a:r>
              <a:rPr lang="en-US" sz="2200" i="1" dirty="0"/>
              <a:t>It is understandable that she is not aware of some of the community services available for patients, but I commend that you always ask questions to learn about them……..”</a:t>
            </a:r>
            <a:r>
              <a:rPr lang="en-US" sz="1400" i="1" dirty="0"/>
              <a:t> </a:t>
            </a:r>
            <a:r>
              <a:rPr lang="en-US" sz="2200" i="1" dirty="0"/>
              <a:t>[CI-8]</a:t>
            </a:r>
            <a:endParaRPr lang="en-CA" sz="2200" dirty="0"/>
          </a:p>
        </p:txBody>
      </p:sp>
      <p:sp>
        <p:nvSpPr>
          <p:cNvPr id="9" name="TextBox 8">
            <a:extLst>
              <a:ext uri="{FF2B5EF4-FFF2-40B4-BE49-F238E27FC236}">
                <a16:creationId xmlns:a16="http://schemas.microsoft.com/office/drawing/2014/main" id="{C233A74E-A78B-C44F-AC11-5E500E4BF899}"/>
              </a:ext>
            </a:extLst>
          </p:cNvPr>
          <p:cNvSpPr txBox="1"/>
          <p:nvPr/>
        </p:nvSpPr>
        <p:spPr>
          <a:xfrm>
            <a:off x="2400982" y="5120161"/>
            <a:ext cx="3152457" cy="1107996"/>
          </a:xfrm>
          <a:prstGeom prst="rect">
            <a:avLst/>
          </a:prstGeom>
          <a:noFill/>
        </p:spPr>
        <p:txBody>
          <a:bodyPr wrap="square" rtlCol="0">
            <a:spAutoFit/>
          </a:bodyPr>
          <a:lstStyle/>
          <a:p>
            <a:pPr algn="ctr"/>
            <a:r>
              <a:rPr lang="en-US" dirty="0"/>
              <a:t>“</a:t>
            </a:r>
            <a:r>
              <a:rPr lang="en-US" sz="2200" dirty="0"/>
              <a:t>He often educates the patients about self management” </a:t>
            </a:r>
            <a:r>
              <a:rPr lang="en-US" sz="2200" i="1" dirty="0"/>
              <a:t>[C1-2]</a:t>
            </a:r>
          </a:p>
        </p:txBody>
      </p:sp>
    </p:spTree>
    <p:extLst>
      <p:ext uri="{BB962C8B-B14F-4D97-AF65-F5344CB8AC3E}">
        <p14:creationId xmlns:p14="http://schemas.microsoft.com/office/powerpoint/2010/main" val="2084477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Result- With Roles Subcategories</a:t>
            </a:r>
            <a:endParaRPr lang="en-CA" sz="4000" dirty="0"/>
          </a:p>
        </p:txBody>
      </p:sp>
      <p:sp>
        <p:nvSpPr>
          <p:cNvPr id="4" name="Rounded Rectangle 3"/>
          <p:cNvSpPr/>
          <p:nvPr/>
        </p:nvSpPr>
        <p:spPr>
          <a:xfrm>
            <a:off x="2963334" y="1224978"/>
            <a:ext cx="7484534" cy="30083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5" name="Text Box 77"/>
          <p:cNvSpPr txBox="1"/>
          <p:nvPr/>
        </p:nvSpPr>
        <p:spPr>
          <a:xfrm>
            <a:off x="3265614" y="1967714"/>
            <a:ext cx="3378054" cy="1304626"/>
          </a:xfrm>
          <a:prstGeom prst="rect">
            <a:avLst/>
          </a:prstGeom>
          <a:solidFill>
            <a:srgbClr val="0070C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CA" sz="22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Area of strength:</a:t>
            </a:r>
            <a:endParaRPr lang="en-CA"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Self reflective practice   </a:t>
            </a:r>
          </a:p>
        </p:txBody>
      </p:sp>
      <p:sp>
        <p:nvSpPr>
          <p:cNvPr id="6" name="Text Box 78"/>
          <p:cNvSpPr txBox="1"/>
          <p:nvPr/>
        </p:nvSpPr>
        <p:spPr>
          <a:xfrm>
            <a:off x="6737204" y="1989730"/>
            <a:ext cx="3236238" cy="1282610"/>
          </a:xfrm>
          <a:prstGeom prst="rect">
            <a:avLst/>
          </a:prstGeom>
          <a:solidFill>
            <a:srgbClr val="C000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CA" sz="22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Area for improvement:</a:t>
            </a:r>
            <a:endParaRPr lang="en-CA"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Problem solving skills  </a:t>
            </a:r>
          </a:p>
        </p:txBody>
      </p:sp>
      <p:sp>
        <p:nvSpPr>
          <p:cNvPr id="7" name="Text Box 79"/>
          <p:cNvSpPr txBox="1"/>
          <p:nvPr/>
        </p:nvSpPr>
        <p:spPr>
          <a:xfrm>
            <a:off x="4254024" y="1318489"/>
            <a:ext cx="4779288" cy="4090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CA" sz="3000" dirty="0">
                <a:latin typeface="Calibri" panose="020F0502020204030204" pitchFamily="34" charset="0"/>
                <a:ea typeface="Calibri" panose="020F0502020204030204" pitchFamily="34" charset="0"/>
                <a:cs typeface="Times New Roman" panose="02020603050405020304" pitchFamily="18" charset="0"/>
              </a:rPr>
              <a:t> Scholarly Practitioner Role  </a:t>
            </a:r>
          </a:p>
        </p:txBody>
      </p:sp>
      <p:sp>
        <p:nvSpPr>
          <p:cNvPr id="3" name="TextBox 2">
            <a:extLst>
              <a:ext uri="{FF2B5EF4-FFF2-40B4-BE49-F238E27FC236}">
                <a16:creationId xmlns:a16="http://schemas.microsoft.com/office/drawing/2014/main" id="{10D814CF-F16D-2647-8C56-DAEB52E7C526}"/>
              </a:ext>
            </a:extLst>
          </p:cNvPr>
          <p:cNvSpPr txBox="1"/>
          <p:nvPr/>
        </p:nvSpPr>
        <p:spPr>
          <a:xfrm>
            <a:off x="3115734" y="4348547"/>
            <a:ext cx="3942947" cy="1785104"/>
          </a:xfrm>
          <a:prstGeom prst="rect">
            <a:avLst/>
          </a:prstGeom>
          <a:noFill/>
        </p:spPr>
        <p:txBody>
          <a:bodyPr wrap="square" rtlCol="0">
            <a:spAutoFit/>
          </a:bodyPr>
          <a:lstStyle/>
          <a:p>
            <a:pPr algn="ctr"/>
            <a:r>
              <a:rPr lang="en-US" sz="2000" dirty="0"/>
              <a:t>“</a:t>
            </a:r>
            <a:r>
              <a:rPr lang="en-US" sz="2200" i="1" dirty="0"/>
              <a:t>she has been able to self reflect and recognize that her background, experiences and perspective impacts her assessment and decision making” [C1-13]</a:t>
            </a:r>
          </a:p>
        </p:txBody>
      </p:sp>
      <p:sp>
        <p:nvSpPr>
          <p:cNvPr id="12" name="TextBox 11">
            <a:extLst>
              <a:ext uri="{FF2B5EF4-FFF2-40B4-BE49-F238E27FC236}">
                <a16:creationId xmlns:a16="http://schemas.microsoft.com/office/drawing/2014/main" id="{D36D2F44-E8F4-6B49-8B15-078937479954}"/>
              </a:ext>
            </a:extLst>
          </p:cNvPr>
          <p:cNvSpPr txBox="1"/>
          <p:nvPr/>
        </p:nvSpPr>
        <p:spPr>
          <a:xfrm>
            <a:off x="7230533" y="4395787"/>
            <a:ext cx="3894667" cy="1446550"/>
          </a:xfrm>
          <a:prstGeom prst="rect">
            <a:avLst/>
          </a:prstGeom>
          <a:noFill/>
        </p:spPr>
        <p:txBody>
          <a:bodyPr wrap="square" rtlCol="0">
            <a:spAutoFit/>
          </a:bodyPr>
          <a:lstStyle/>
          <a:p>
            <a:pPr algn="ctr"/>
            <a:r>
              <a:rPr lang="en-US" sz="2200" dirty="0"/>
              <a:t>“</a:t>
            </a:r>
            <a:r>
              <a:rPr lang="en-US" sz="2200" i="1" dirty="0"/>
              <a:t>She need guidelines to critically appraise literature and understand approaches to using evidence to solve clinical problems” [C2-14]</a:t>
            </a:r>
          </a:p>
        </p:txBody>
      </p:sp>
    </p:spTree>
    <p:extLst>
      <p:ext uri="{BB962C8B-B14F-4D97-AF65-F5344CB8AC3E}">
        <p14:creationId xmlns:p14="http://schemas.microsoft.com/office/powerpoint/2010/main" val="859080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2EE1B-C8A0-C44A-92C1-F477BA689AB2}"/>
              </a:ext>
            </a:extLst>
          </p:cNvPr>
          <p:cNvSpPr>
            <a:spLocks noGrp="1"/>
          </p:cNvSpPr>
          <p:nvPr>
            <p:ph type="title"/>
          </p:nvPr>
        </p:nvSpPr>
        <p:spPr>
          <a:xfrm>
            <a:off x="1251678" y="382385"/>
            <a:ext cx="8417255" cy="786015"/>
          </a:xfrm>
        </p:spPr>
        <p:txBody>
          <a:bodyPr>
            <a:normAutofit/>
          </a:bodyPr>
          <a:lstStyle/>
          <a:p>
            <a:r>
              <a:rPr lang="en-US" sz="4000" dirty="0"/>
              <a:t>Result-With roles Subcategories  </a:t>
            </a:r>
          </a:p>
        </p:txBody>
      </p:sp>
      <p:sp>
        <p:nvSpPr>
          <p:cNvPr id="4" name="Rounded Rectangle 3">
            <a:extLst>
              <a:ext uri="{FF2B5EF4-FFF2-40B4-BE49-F238E27FC236}">
                <a16:creationId xmlns:a16="http://schemas.microsoft.com/office/drawing/2014/main" id="{C3115AA9-F9F9-F845-BEA5-605DDB686CF8}"/>
              </a:ext>
            </a:extLst>
          </p:cNvPr>
          <p:cNvSpPr/>
          <p:nvPr/>
        </p:nvSpPr>
        <p:spPr>
          <a:xfrm>
            <a:off x="1811557" y="1225514"/>
            <a:ext cx="8839509" cy="36014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5" name="Text Box 53">
            <a:extLst>
              <a:ext uri="{FF2B5EF4-FFF2-40B4-BE49-F238E27FC236}">
                <a16:creationId xmlns:a16="http://schemas.microsoft.com/office/drawing/2014/main" id="{F50B2DBD-1ED6-C544-A922-18ED9F4DC03C}"/>
              </a:ext>
            </a:extLst>
          </p:cNvPr>
          <p:cNvSpPr txBox="1"/>
          <p:nvPr/>
        </p:nvSpPr>
        <p:spPr>
          <a:xfrm>
            <a:off x="2523068" y="1894906"/>
            <a:ext cx="3899684" cy="2491806"/>
          </a:xfrm>
          <a:prstGeom prst="rect">
            <a:avLst/>
          </a:prstGeom>
          <a:solidFill>
            <a:srgbClr val="0070C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CA" sz="22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Area of strength:</a:t>
            </a:r>
            <a:endParaRPr lang="en-CA"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Respect for clients or/and team members</a:t>
            </a:r>
          </a:p>
          <a:p>
            <a:pPr>
              <a:lnSpc>
                <a:spcPct val="107000"/>
              </a:lnSpc>
              <a:spcAft>
                <a:spcPts val="800"/>
              </a:spcAft>
            </a:pPr>
            <a:r>
              <a:rPr lang="en-CA"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Maintain clients’ confidentiality</a:t>
            </a:r>
          </a:p>
          <a:p>
            <a:pPr>
              <a:lnSpc>
                <a:spcPct val="107000"/>
              </a:lnSpc>
              <a:spcAft>
                <a:spcPts val="800"/>
              </a:spcAft>
            </a:pPr>
            <a:r>
              <a:rPr lang="en-CA"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Sensitive to patients’ concerns   </a:t>
            </a:r>
          </a:p>
        </p:txBody>
      </p:sp>
      <p:sp>
        <p:nvSpPr>
          <p:cNvPr id="6" name="Text Box 54">
            <a:extLst>
              <a:ext uri="{FF2B5EF4-FFF2-40B4-BE49-F238E27FC236}">
                <a16:creationId xmlns:a16="http://schemas.microsoft.com/office/drawing/2014/main" id="{0ED9F6D3-2E0F-8240-BDB2-49C8BBF52CEF}"/>
              </a:ext>
            </a:extLst>
          </p:cNvPr>
          <p:cNvSpPr txBox="1"/>
          <p:nvPr/>
        </p:nvSpPr>
        <p:spPr>
          <a:xfrm>
            <a:off x="6516770" y="1894906"/>
            <a:ext cx="3948030" cy="2491806"/>
          </a:xfrm>
          <a:prstGeom prst="rect">
            <a:avLst/>
          </a:prstGeom>
          <a:solidFill>
            <a:srgbClr val="C000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CA" sz="22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Area for improvement:</a:t>
            </a:r>
            <a:endParaRPr lang="en-CA"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Communication </a:t>
            </a:r>
          </a:p>
          <a:p>
            <a:pPr>
              <a:lnSpc>
                <a:spcPct val="107000"/>
              </a:lnSpc>
              <a:spcAft>
                <a:spcPts val="800"/>
              </a:spcAft>
            </a:pPr>
            <a:r>
              <a:rPr lang="en-CA"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Scope of physiotherapy practice</a:t>
            </a:r>
          </a:p>
          <a:p>
            <a:pPr>
              <a:lnSpc>
                <a:spcPct val="107000"/>
              </a:lnSpc>
              <a:spcAft>
                <a:spcPts val="800"/>
              </a:spcAft>
            </a:pPr>
            <a:r>
              <a:rPr lang="en-CA"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 Box 55">
            <a:extLst>
              <a:ext uri="{FF2B5EF4-FFF2-40B4-BE49-F238E27FC236}">
                <a16:creationId xmlns:a16="http://schemas.microsoft.com/office/drawing/2014/main" id="{1CF62490-E8E2-174B-B19F-88554C056F22}"/>
              </a:ext>
            </a:extLst>
          </p:cNvPr>
          <p:cNvSpPr txBox="1"/>
          <p:nvPr/>
        </p:nvSpPr>
        <p:spPr>
          <a:xfrm>
            <a:off x="3940506" y="1168400"/>
            <a:ext cx="4022954" cy="3116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CA" sz="3000" dirty="0">
                <a:latin typeface="Calibri" panose="020F0502020204030204" pitchFamily="34" charset="0"/>
                <a:ea typeface="Calibri" panose="020F0502020204030204" pitchFamily="34" charset="0"/>
                <a:cs typeface="Times New Roman" panose="02020603050405020304" pitchFamily="18" charset="0"/>
              </a:rPr>
              <a:t>Professional Role  </a:t>
            </a:r>
          </a:p>
        </p:txBody>
      </p:sp>
      <p:sp>
        <p:nvSpPr>
          <p:cNvPr id="8" name="TextBox 7">
            <a:extLst>
              <a:ext uri="{FF2B5EF4-FFF2-40B4-BE49-F238E27FC236}">
                <a16:creationId xmlns:a16="http://schemas.microsoft.com/office/drawing/2014/main" id="{3AB4E9E5-2F6B-8E4E-AECB-4FF2AB35571B}"/>
              </a:ext>
            </a:extLst>
          </p:cNvPr>
          <p:cNvSpPr txBox="1"/>
          <p:nvPr/>
        </p:nvSpPr>
        <p:spPr>
          <a:xfrm>
            <a:off x="1811557" y="5056104"/>
            <a:ext cx="5041425" cy="1708160"/>
          </a:xfrm>
          <a:prstGeom prst="rect">
            <a:avLst/>
          </a:prstGeom>
          <a:noFill/>
        </p:spPr>
        <p:txBody>
          <a:bodyPr wrap="square" rtlCol="0">
            <a:spAutoFit/>
          </a:bodyPr>
          <a:lstStyle/>
          <a:p>
            <a:pPr algn="ctr"/>
            <a:r>
              <a:rPr lang="en-US" i="1" dirty="0"/>
              <a:t>…</a:t>
            </a:r>
            <a:r>
              <a:rPr lang="en-US" sz="2100" i="1" dirty="0"/>
              <a:t>always presents herself in a professional manner with patients and staff. She is always respectful of </a:t>
            </a:r>
            <a:r>
              <a:rPr lang="en-US" sz="2100" i="1" dirty="0" err="1"/>
              <a:t>pt’s</a:t>
            </a:r>
            <a:r>
              <a:rPr lang="en-US" sz="2100" i="1" dirty="0"/>
              <a:t> opinion (</a:t>
            </a:r>
            <a:r>
              <a:rPr lang="en-US" sz="2100" i="1" dirty="0" err="1"/>
              <a:t>eg</a:t>
            </a:r>
            <a:r>
              <a:rPr lang="en-US" sz="2100" i="1" dirty="0"/>
              <a:t>. </a:t>
            </a:r>
            <a:r>
              <a:rPr lang="en-US" sz="2100" i="1" dirty="0" err="1"/>
              <a:t>Mr.P</a:t>
            </a:r>
            <a:r>
              <a:rPr lang="en-US" sz="2100" i="1" dirty="0"/>
              <a:t>) while providing pts with the necessary education to optimize safety”… [CI-13] </a:t>
            </a:r>
            <a:endParaRPr lang="en-CA" sz="2100" dirty="0"/>
          </a:p>
        </p:txBody>
      </p:sp>
      <p:sp>
        <p:nvSpPr>
          <p:cNvPr id="10" name="TextBox 9">
            <a:extLst>
              <a:ext uri="{FF2B5EF4-FFF2-40B4-BE49-F238E27FC236}">
                <a16:creationId xmlns:a16="http://schemas.microsoft.com/office/drawing/2014/main" id="{DB8501F8-B3DF-E445-9705-A19D79132089}"/>
              </a:ext>
            </a:extLst>
          </p:cNvPr>
          <p:cNvSpPr txBox="1"/>
          <p:nvPr/>
        </p:nvSpPr>
        <p:spPr>
          <a:xfrm>
            <a:off x="6852982" y="4981266"/>
            <a:ext cx="3611818" cy="1446550"/>
          </a:xfrm>
          <a:prstGeom prst="rect">
            <a:avLst/>
          </a:prstGeom>
          <a:noFill/>
        </p:spPr>
        <p:txBody>
          <a:bodyPr wrap="square" rtlCol="0">
            <a:spAutoFit/>
          </a:bodyPr>
          <a:lstStyle/>
          <a:p>
            <a:pPr algn="ctr"/>
            <a:r>
              <a:rPr lang="en-US" sz="2200" i="1" dirty="0"/>
              <a:t>”Some procedures are strange to him and he struggles to communicate with other team members”[C2-11]</a:t>
            </a:r>
          </a:p>
        </p:txBody>
      </p:sp>
    </p:spTree>
    <p:extLst>
      <p:ext uri="{BB962C8B-B14F-4D97-AF65-F5344CB8AC3E}">
        <p14:creationId xmlns:p14="http://schemas.microsoft.com/office/powerpoint/2010/main" val="3559802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97771" y="605552"/>
            <a:ext cx="9721320" cy="6074277"/>
          </a:xfrm>
          <a:prstGeom prst="roundRect">
            <a:avLst>
              <a:gd name="adj" fmla="val 6743"/>
            </a:avLst>
          </a:prstGeom>
          <a:solidFill>
            <a:schemeClr val="accent4">
              <a:lumMod val="75000"/>
              <a:alpha val="10196"/>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 name="Diagram 1"/>
          <p:cNvGraphicFramePr/>
          <p:nvPr>
            <p:extLst>
              <p:ext uri="{D42A27DB-BD31-4B8C-83A1-F6EECF244321}">
                <p14:modId xmlns:p14="http://schemas.microsoft.com/office/powerpoint/2010/main" val="3095920648"/>
              </p:ext>
            </p:extLst>
          </p:nvPr>
        </p:nvGraphicFramePr>
        <p:xfrm>
          <a:off x="1635128" y="1094214"/>
          <a:ext cx="8846606" cy="5188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470262" y="3392798"/>
            <a:ext cx="1176337" cy="55266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b="1" dirty="0"/>
              <a:t>Complex patients </a:t>
            </a:r>
            <a:endParaRPr lang="en-CA" sz="1500" b="1" dirty="0"/>
          </a:p>
        </p:txBody>
      </p:sp>
      <p:sp>
        <p:nvSpPr>
          <p:cNvPr id="4" name="Title 3"/>
          <p:cNvSpPr>
            <a:spLocks noGrp="1"/>
          </p:cNvSpPr>
          <p:nvPr>
            <p:ph type="title"/>
          </p:nvPr>
        </p:nvSpPr>
        <p:spPr>
          <a:xfrm>
            <a:off x="745068" y="1"/>
            <a:ext cx="10955866" cy="1211103"/>
          </a:xfrm>
        </p:spPr>
        <p:txBody>
          <a:bodyPr>
            <a:noAutofit/>
          </a:bodyPr>
          <a:lstStyle/>
          <a:p>
            <a:pPr algn="ctr"/>
            <a:r>
              <a:rPr lang="en-CA" sz="2500" dirty="0">
                <a:solidFill>
                  <a:schemeClr val="tx1"/>
                </a:solidFill>
              </a:rPr>
              <a:t>Descriptive synthesis of the competencies &amp; deficiencies for IEPTS</a:t>
            </a:r>
          </a:p>
        </p:txBody>
      </p:sp>
      <p:sp>
        <p:nvSpPr>
          <p:cNvPr id="6" name="TextBox 5"/>
          <p:cNvSpPr txBox="1"/>
          <p:nvPr/>
        </p:nvSpPr>
        <p:spPr>
          <a:xfrm>
            <a:off x="4200657" y="696652"/>
            <a:ext cx="3969013" cy="400110"/>
          </a:xfrm>
          <a:prstGeom prst="rect">
            <a:avLst/>
          </a:prstGeom>
          <a:noFill/>
        </p:spPr>
        <p:txBody>
          <a:bodyPr wrap="square" rtlCol="0">
            <a:spAutoFit/>
          </a:bodyPr>
          <a:lstStyle/>
          <a:p>
            <a:r>
              <a:rPr lang="en-US" sz="2000" b="1" dirty="0">
                <a:solidFill>
                  <a:schemeClr val="accent2">
                    <a:lumMod val="50000"/>
                  </a:schemeClr>
                </a:solidFill>
              </a:rPr>
              <a:t>Canadian health care system </a:t>
            </a:r>
            <a:endParaRPr lang="en-CA" sz="2000" b="1" dirty="0">
              <a:solidFill>
                <a:schemeClr val="accent2">
                  <a:lumMod val="50000"/>
                </a:schemeClr>
              </a:solidFill>
            </a:endParaRPr>
          </a:p>
        </p:txBody>
      </p:sp>
    </p:spTree>
    <p:extLst>
      <p:ext uri="{BB962C8B-B14F-4D97-AF65-F5344CB8AC3E}">
        <p14:creationId xmlns:p14="http://schemas.microsoft.com/office/powerpoint/2010/main" val="414952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Significance / Further research</a:t>
            </a:r>
          </a:p>
        </p:txBody>
      </p:sp>
      <p:sp>
        <p:nvSpPr>
          <p:cNvPr id="3" name="Content Placeholder 2"/>
          <p:cNvSpPr>
            <a:spLocks noGrp="1"/>
          </p:cNvSpPr>
          <p:nvPr>
            <p:ph idx="1"/>
          </p:nvPr>
        </p:nvSpPr>
        <p:spPr>
          <a:xfrm>
            <a:off x="4731026" y="1192696"/>
            <a:ext cx="5605670" cy="5665304"/>
          </a:xfrm>
        </p:spPr>
        <p:txBody>
          <a:bodyPr>
            <a:normAutofit fontScale="92500" lnSpcReduction="10000"/>
          </a:bodyPr>
          <a:lstStyle/>
          <a:p>
            <a:r>
              <a:rPr lang="en-CA" dirty="0"/>
              <a:t>(A): Follow OIEPB graduates into practice to understand if areas for improvement are fully addressed or how they affect employment / practice</a:t>
            </a:r>
          </a:p>
          <a:p>
            <a:endParaRPr lang="en-CA" dirty="0"/>
          </a:p>
          <a:p>
            <a:r>
              <a:rPr lang="en-CA" dirty="0"/>
              <a:t>(B): Feeding back into the OIEPB program to strengthen its ability to bridge learners with regard to areas for improvement</a:t>
            </a:r>
          </a:p>
          <a:p>
            <a:pPr marL="0" indent="0">
              <a:buNone/>
            </a:pPr>
            <a:endParaRPr lang="en-CA" dirty="0"/>
          </a:p>
          <a:p>
            <a:r>
              <a:rPr lang="en-CA" dirty="0"/>
              <a:t>(C): See the extent to which IE healthcare professionals of other professions have similar patterns of strengths and areas for improvement, possible collaborations among bridging programs</a:t>
            </a:r>
          </a:p>
          <a:p>
            <a:pPr marL="0" indent="0">
              <a:buNone/>
            </a:pPr>
            <a:endParaRPr lang="en-CA" dirty="0"/>
          </a:p>
          <a:p>
            <a:r>
              <a:rPr lang="en-US" dirty="0"/>
              <a:t>(D): Explore in more detail if clinical setting has an influence in the scoring patterns and areas of strength and areas for improvement. </a:t>
            </a:r>
            <a:endParaRPr lang="en-CA" dirty="0"/>
          </a:p>
        </p:txBody>
      </p:sp>
      <p:sp>
        <p:nvSpPr>
          <p:cNvPr id="4" name="Right Arrow 3"/>
          <p:cNvSpPr/>
          <p:nvPr/>
        </p:nvSpPr>
        <p:spPr>
          <a:xfrm rot="10800000">
            <a:off x="1802296" y="2478157"/>
            <a:ext cx="795130" cy="12589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 name="Right Arrow 4"/>
          <p:cNvSpPr/>
          <p:nvPr/>
        </p:nvSpPr>
        <p:spPr>
          <a:xfrm rot="5400000">
            <a:off x="2558395" y="3505202"/>
            <a:ext cx="795130" cy="12589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Right Arrow 5"/>
          <p:cNvSpPr/>
          <p:nvPr/>
        </p:nvSpPr>
        <p:spPr>
          <a:xfrm rot="16200000">
            <a:off x="2589350" y="1419724"/>
            <a:ext cx="795130" cy="12589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Right Arrow 6"/>
          <p:cNvSpPr/>
          <p:nvPr/>
        </p:nvSpPr>
        <p:spPr>
          <a:xfrm>
            <a:off x="3314493" y="2446768"/>
            <a:ext cx="795130" cy="12589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TextBox 7"/>
          <p:cNvSpPr txBox="1"/>
          <p:nvPr/>
        </p:nvSpPr>
        <p:spPr>
          <a:xfrm>
            <a:off x="2802472" y="1864542"/>
            <a:ext cx="368887" cy="461665"/>
          </a:xfrm>
          <a:prstGeom prst="rect">
            <a:avLst/>
          </a:prstGeom>
          <a:noFill/>
        </p:spPr>
        <p:txBody>
          <a:bodyPr wrap="square" rtlCol="0">
            <a:spAutoFit/>
          </a:bodyPr>
          <a:lstStyle/>
          <a:p>
            <a:r>
              <a:rPr lang="en-US" sz="2400" b="1" dirty="0"/>
              <a:t>A</a:t>
            </a:r>
            <a:endParaRPr lang="en-CA" sz="2400" b="1" dirty="0"/>
          </a:p>
        </p:txBody>
      </p:sp>
      <p:sp>
        <p:nvSpPr>
          <p:cNvPr id="10" name="TextBox 9"/>
          <p:cNvSpPr txBox="1"/>
          <p:nvPr/>
        </p:nvSpPr>
        <p:spPr>
          <a:xfrm>
            <a:off x="2802471" y="3794516"/>
            <a:ext cx="368887" cy="461665"/>
          </a:xfrm>
          <a:prstGeom prst="rect">
            <a:avLst/>
          </a:prstGeom>
          <a:noFill/>
        </p:spPr>
        <p:txBody>
          <a:bodyPr wrap="square" rtlCol="0">
            <a:spAutoFit/>
          </a:bodyPr>
          <a:lstStyle/>
          <a:p>
            <a:r>
              <a:rPr lang="en-US" sz="2400" b="1" dirty="0"/>
              <a:t>B</a:t>
            </a:r>
            <a:endParaRPr lang="en-CA" sz="2400" b="1" dirty="0"/>
          </a:p>
        </p:txBody>
      </p:sp>
      <p:sp>
        <p:nvSpPr>
          <p:cNvPr id="11" name="TextBox 10"/>
          <p:cNvSpPr txBox="1"/>
          <p:nvPr/>
        </p:nvSpPr>
        <p:spPr>
          <a:xfrm>
            <a:off x="3431951" y="2788600"/>
            <a:ext cx="368887" cy="461665"/>
          </a:xfrm>
          <a:prstGeom prst="rect">
            <a:avLst/>
          </a:prstGeom>
          <a:noFill/>
        </p:spPr>
        <p:txBody>
          <a:bodyPr wrap="square" rtlCol="0">
            <a:spAutoFit/>
          </a:bodyPr>
          <a:lstStyle/>
          <a:p>
            <a:r>
              <a:rPr lang="en-US" sz="2400" b="1" dirty="0"/>
              <a:t>D</a:t>
            </a:r>
            <a:endParaRPr lang="en-CA" sz="2400" b="1" dirty="0"/>
          </a:p>
        </p:txBody>
      </p:sp>
      <p:sp>
        <p:nvSpPr>
          <p:cNvPr id="12" name="TextBox 11"/>
          <p:cNvSpPr txBox="1"/>
          <p:nvPr/>
        </p:nvSpPr>
        <p:spPr>
          <a:xfrm>
            <a:off x="2063251" y="2845414"/>
            <a:ext cx="368887" cy="461665"/>
          </a:xfrm>
          <a:prstGeom prst="rect">
            <a:avLst/>
          </a:prstGeom>
          <a:noFill/>
        </p:spPr>
        <p:txBody>
          <a:bodyPr wrap="square" rtlCol="0">
            <a:spAutoFit/>
          </a:bodyPr>
          <a:lstStyle/>
          <a:p>
            <a:r>
              <a:rPr lang="en-US" sz="2400" b="1" dirty="0"/>
              <a:t>C</a:t>
            </a:r>
            <a:endParaRPr lang="en-CA" sz="2400" b="1" dirty="0"/>
          </a:p>
        </p:txBody>
      </p:sp>
    </p:spTree>
    <p:extLst>
      <p:ext uri="{BB962C8B-B14F-4D97-AF65-F5344CB8AC3E}">
        <p14:creationId xmlns:p14="http://schemas.microsoft.com/office/powerpoint/2010/main" val="3430351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9B005-017F-BF47-A40A-5B3187B881BE}"/>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00EEB5C7-8403-964B-8388-0B653C885D60}"/>
              </a:ext>
            </a:extLst>
          </p:cNvPr>
          <p:cNvSpPr>
            <a:spLocks noGrp="1"/>
          </p:cNvSpPr>
          <p:nvPr>
            <p:ph idx="1"/>
          </p:nvPr>
        </p:nvSpPr>
        <p:spPr>
          <a:xfrm>
            <a:off x="1065412" y="1874517"/>
            <a:ext cx="10159938" cy="3437466"/>
          </a:xfrm>
        </p:spPr>
        <p:txBody>
          <a:bodyPr>
            <a:normAutofit/>
          </a:bodyPr>
          <a:lstStyle/>
          <a:p>
            <a:r>
              <a:rPr lang="en-CA" sz="3200" dirty="0">
                <a:solidFill>
                  <a:schemeClr val="tx1"/>
                </a:solidFill>
              </a:rPr>
              <a:t>In 2016, College of Physiotherapists of Ontario reported that 23% of the PT workforce is internationally educated (~ 1,950 PTs). </a:t>
            </a:r>
          </a:p>
          <a:p>
            <a:pPr marL="0" indent="0" algn="r">
              <a:buNone/>
            </a:pPr>
            <a:endParaRPr lang="en-CA" dirty="0"/>
          </a:p>
          <a:p>
            <a:endParaRPr lang="en-US" dirty="0"/>
          </a:p>
        </p:txBody>
      </p:sp>
      <p:sp>
        <p:nvSpPr>
          <p:cNvPr id="4" name="Rectangle 3">
            <a:extLst>
              <a:ext uri="{FF2B5EF4-FFF2-40B4-BE49-F238E27FC236}">
                <a16:creationId xmlns:a16="http://schemas.microsoft.com/office/drawing/2014/main" id="{4E93C870-69D3-AF40-8ADA-CA1CA42EF8DA}"/>
              </a:ext>
            </a:extLst>
          </p:cNvPr>
          <p:cNvSpPr/>
          <p:nvPr/>
        </p:nvSpPr>
        <p:spPr>
          <a:xfrm>
            <a:off x="1065410" y="3593250"/>
            <a:ext cx="10364589" cy="2277547"/>
          </a:xfrm>
          <a:prstGeom prst="rect">
            <a:avLst/>
          </a:prstGeom>
        </p:spPr>
        <p:txBody>
          <a:bodyPr wrap="square">
            <a:spAutoFit/>
          </a:bodyPr>
          <a:lstStyle/>
          <a:p>
            <a:endParaRPr lang="en-CA" sz="2800" dirty="0"/>
          </a:p>
          <a:p>
            <a:pPr marL="285750" indent="-285750">
              <a:buFont typeface="Arial" panose="020B0604020202020204" pitchFamily="34" charset="0"/>
              <a:buChar char="•"/>
            </a:pPr>
            <a:r>
              <a:rPr lang="en-CA" sz="3200" dirty="0"/>
              <a:t>In 2015 (most recent data), the Canadian Alliance of Physiotherapy Regulators reported 754 internationally educated physiotherapist (IEPT) applied for credentialing. </a:t>
            </a:r>
          </a:p>
          <a:p>
            <a:pPr algn="r"/>
            <a:endParaRPr lang="en-CA" dirty="0"/>
          </a:p>
        </p:txBody>
      </p:sp>
    </p:spTree>
    <p:extLst>
      <p:ext uri="{BB962C8B-B14F-4D97-AF65-F5344CB8AC3E}">
        <p14:creationId xmlns:p14="http://schemas.microsoft.com/office/powerpoint/2010/main" val="221022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BDF68A-F395-8841-A140-52789256F296}"/>
              </a:ext>
            </a:extLst>
          </p:cNvPr>
          <p:cNvSpPr txBox="1"/>
          <p:nvPr/>
        </p:nvSpPr>
        <p:spPr>
          <a:xfrm>
            <a:off x="1016000" y="1913466"/>
            <a:ext cx="10227734" cy="3877985"/>
          </a:xfrm>
          <a:prstGeom prst="rect">
            <a:avLst/>
          </a:prstGeom>
          <a:noFill/>
        </p:spPr>
        <p:txBody>
          <a:bodyPr wrap="square" rtlCol="0">
            <a:spAutoFit/>
          </a:bodyPr>
          <a:lstStyle/>
          <a:p>
            <a:pPr marL="457200" indent="-457200">
              <a:buFont typeface="Arial" panose="020B0604020202020204" pitchFamily="34" charset="0"/>
              <a:buChar char="•"/>
            </a:pPr>
            <a:r>
              <a:rPr lang="en-CA" sz="3000" i="1" dirty="0"/>
              <a:t>Most of the 61 learners' scores indicated entry-level performance for 18 of 21 ACP items at the end of both internships.</a:t>
            </a:r>
          </a:p>
          <a:p>
            <a:endParaRPr lang="en-CA" sz="3000" i="1" dirty="0"/>
          </a:p>
          <a:p>
            <a:pPr marL="457200" indent="-457200">
              <a:buFont typeface="Arial" panose="020B0604020202020204" pitchFamily="34" charset="0"/>
              <a:buChar char="•"/>
            </a:pPr>
            <a:r>
              <a:rPr lang="en-CA" sz="3000" dirty="0"/>
              <a:t>Most IEPTs (84%) either had high scores throughout or had improvements from lower scores to at least 'advanced intermediate' performance level at the end of the second internship. </a:t>
            </a:r>
          </a:p>
          <a:p>
            <a:endParaRPr lang="en-US" dirty="0"/>
          </a:p>
          <a:p>
            <a:endParaRPr lang="en-US" dirty="0"/>
          </a:p>
        </p:txBody>
      </p:sp>
      <p:sp>
        <p:nvSpPr>
          <p:cNvPr id="6" name="Title 1">
            <a:extLst>
              <a:ext uri="{FF2B5EF4-FFF2-40B4-BE49-F238E27FC236}">
                <a16:creationId xmlns:a16="http://schemas.microsoft.com/office/drawing/2014/main" id="{637A2186-3D20-0C46-857F-F15646CEC7A2}"/>
              </a:ext>
            </a:extLst>
          </p:cNvPr>
          <p:cNvSpPr>
            <a:spLocks noGrp="1"/>
          </p:cNvSpPr>
          <p:nvPr>
            <p:ph type="title"/>
          </p:nvPr>
        </p:nvSpPr>
        <p:spPr>
          <a:xfrm>
            <a:off x="1251678" y="382385"/>
            <a:ext cx="10178322" cy="1023082"/>
          </a:xfrm>
        </p:spPr>
        <p:txBody>
          <a:bodyPr/>
          <a:lstStyle/>
          <a:p>
            <a:r>
              <a:rPr lang="en-US" dirty="0"/>
              <a:t>Summary about scores</a:t>
            </a:r>
          </a:p>
        </p:txBody>
      </p:sp>
    </p:spTree>
    <p:extLst>
      <p:ext uri="{BB962C8B-B14F-4D97-AF65-F5344CB8AC3E}">
        <p14:creationId xmlns:p14="http://schemas.microsoft.com/office/powerpoint/2010/main" val="7832573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C5ED2-75AA-D04E-8C34-2F4A313F942E}"/>
              </a:ext>
            </a:extLst>
          </p:cNvPr>
          <p:cNvSpPr>
            <a:spLocks noGrp="1"/>
          </p:cNvSpPr>
          <p:nvPr>
            <p:ph type="title"/>
          </p:nvPr>
        </p:nvSpPr>
        <p:spPr>
          <a:xfrm>
            <a:off x="1251678" y="382385"/>
            <a:ext cx="10178322" cy="1023082"/>
          </a:xfrm>
        </p:spPr>
        <p:txBody>
          <a:bodyPr/>
          <a:lstStyle/>
          <a:p>
            <a:r>
              <a:rPr lang="en-US" dirty="0"/>
              <a:t>Summary about comments </a:t>
            </a:r>
          </a:p>
        </p:txBody>
      </p:sp>
      <p:sp>
        <p:nvSpPr>
          <p:cNvPr id="3" name="Content Placeholder 2">
            <a:extLst>
              <a:ext uri="{FF2B5EF4-FFF2-40B4-BE49-F238E27FC236}">
                <a16:creationId xmlns:a16="http://schemas.microsoft.com/office/drawing/2014/main" id="{D461B964-DBF8-1847-8F20-1DD0DE7FF454}"/>
              </a:ext>
            </a:extLst>
          </p:cNvPr>
          <p:cNvSpPr>
            <a:spLocks noGrp="1"/>
          </p:cNvSpPr>
          <p:nvPr>
            <p:ph idx="1"/>
          </p:nvPr>
        </p:nvSpPr>
        <p:spPr>
          <a:xfrm>
            <a:off x="711201" y="1168401"/>
            <a:ext cx="11027954" cy="5266266"/>
          </a:xfrm>
        </p:spPr>
        <p:txBody>
          <a:bodyPr>
            <a:normAutofit lnSpcReduction="10000"/>
          </a:bodyPr>
          <a:lstStyle/>
          <a:p>
            <a:pPr marL="457200" indent="-457200"/>
            <a:r>
              <a:rPr lang="en-CA" sz="3000" i="1" dirty="0">
                <a:solidFill>
                  <a:schemeClr val="tx1"/>
                </a:solidFill>
              </a:rPr>
              <a:t>Professional conduct and professional practice were the two major themes. </a:t>
            </a:r>
          </a:p>
          <a:p>
            <a:pPr marL="0" indent="0">
              <a:buNone/>
            </a:pPr>
            <a:endParaRPr lang="en-CA" sz="3000" i="1" dirty="0">
              <a:solidFill>
                <a:schemeClr val="tx1"/>
              </a:solidFill>
            </a:endParaRPr>
          </a:p>
          <a:p>
            <a:pPr marL="914400" lvl="1" indent="-457200">
              <a:buFont typeface="Arial" panose="020B0604020202020204" pitchFamily="34" charset="0"/>
              <a:buChar char="•"/>
            </a:pPr>
            <a:r>
              <a:rPr lang="en-CA" sz="3000" i="1" dirty="0">
                <a:solidFill>
                  <a:schemeClr val="tx1"/>
                </a:solidFill>
              </a:rPr>
              <a:t>Areas of strength including </a:t>
            </a:r>
            <a:r>
              <a:rPr lang="en-CA" sz="3000" b="1" i="1" dirty="0">
                <a:solidFill>
                  <a:srgbClr val="0070C0"/>
                </a:solidFill>
              </a:rPr>
              <a:t>subjective assessment</a:t>
            </a:r>
            <a:r>
              <a:rPr lang="en-CA" sz="3000" i="1" dirty="0">
                <a:solidFill>
                  <a:schemeClr val="tx1"/>
                </a:solidFill>
              </a:rPr>
              <a:t>,</a:t>
            </a:r>
            <a:r>
              <a:rPr lang="en-CA" sz="3000" i="1" dirty="0"/>
              <a:t> </a:t>
            </a:r>
            <a:r>
              <a:rPr lang="en-CA" sz="3000" b="1" i="1" dirty="0">
                <a:solidFill>
                  <a:srgbClr val="0070C0"/>
                </a:solidFill>
              </a:rPr>
              <a:t>treatment delivery</a:t>
            </a:r>
            <a:r>
              <a:rPr lang="en-CA" sz="3000" i="1" dirty="0"/>
              <a:t>, </a:t>
            </a:r>
            <a:r>
              <a:rPr lang="en-CA" sz="3000" b="1" i="1" dirty="0">
                <a:solidFill>
                  <a:srgbClr val="0070C0"/>
                </a:solidFill>
              </a:rPr>
              <a:t>patient confidentiality </a:t>
            </a:r>
            <a:r>
              <a:rPr lang="en-CA" sz="3000" i="1" dirty="0">
                <a:solidFill>
                  <a:schemeClr val="tx1"/>
                </a:solidFill>
              </a:rPr>
              <a:t>and </a:t>
            </a:r>
            <a:r>
              <a:rPr lang="en-CA" sz="3000" b="1" i="1" dirty="0">
                <a:solidFill>
                  <a:srgbClr val="0070C0"/>
                </a:solidFill>
              </a:rPr>
              <a:t>respect of </a:t>
            </a:r>
            <a:r>
              <a:rPr lang="en-CA" sz="3000" b="1" i="1" dirty="0" err="1">
                <a:solidFill>
                  <a:srgbClr val="0070C0"/>
                </a:solidFill>
              </a:rPr>
              <a:t>interprofessional</a:t>
            </a:r>
            <a:r>
              <a:rPr lang="en-CA" sz="3000" b="1" i="1" dirty="0">
                <a:solidFill>
                  <a:srgbClr val="0070C0"/>
                </a:solidFill>
              </a:rPr>
              <a:t> team members. </a:t>
            </a:r>
          </a:p>
          <a:p>
            <a:pPr marL="457200" lvl="1" indent="0">
              <a:buNone/>
            </a:pPr>
            <a:endParaRPr lang="en-CA" sz="3000" b="1" i="1" dirty="0">
              <a:solidFill>
                <a:srgbClr val="0070C0"/>
              </a:solidFill>
            </a:endParaRPr>
          </a:p>
          <a:p>
            <a:pPr marL="914400" lvl="1" indent="-457200">
              <a:buFont typeface="Arial" panose="020B0604020202020204" pitchFamily="34" charset="0"/>
              <a:buChar char="•"/>
            </a:pPr>
            <a:r>
              <a:rPr lang="en-CA" sz="3000" i="1" dirty="0">
                <a:solidFill>
                  <a:schemeClr val="tx1"/>
                </a:solidFill>
              </a:rPr>
              <a:t>Areas requiring improvement including </a:t>
            </a:r>
            <a:r>
              <a:rPr lang="en-CA" sz="3000" b="1" i="1" dirty="0">
                <a:solidFill>
                  <a:srgbClr val="FF0000"/>
                </a:solidFill>
              </a:rPr>
              <a:t>objective assessment</a:t>
            </a:r>
            <a:r>
              <a:rPr lang="en-CA" sz="3000" i="1" dirty="0"/>
              <a:t>, </a:t>
            </a:r>
            <a:r>
              <a:rPr lang="en-CA" sz="3000" b="1" i="1" dirty="0">
                <a:solidFill>
                  <a:srgbClr val="FF0000"/>
                </a:solidFill>
              </a:rPr>
              <a:t>setting of SMART goals,</a:t>
            </a:r>
            <a:r>
              <a:rPr lang="en-CA" sz="3000" i="1" dirty="0"/>
              <a:t> </a:t>
            </a:r>
            <a:r>
              <a:rPr lang="en-CA" sz="3000" b="1" i="1" dirty="0">
                <a:solidFill>
                  <a:srgbClr val="FF0000"/>
                </a:solidFill>
              </a:rPr>
              <a:t>clinical reasoning, communication, confidence, time management </a:t>
            </a:r>
            <a:r>
              <a:rPr lang="en-CA" sz="3000" b="1" i="1" dirty="0">
                <a:solidFill>
                  <a:schemeClr val="tx1"/>
                </a:solidFill>
              </a:rPr>
              <a:t>and</a:t>
            </a:r>
            <a:r>
              <a:rPr lang="en-CA" sz="3000" b="1" i="1" dirty="0">
                <a:solidFill>
                  <a:srgbClr val="FF0000"/>
                </a:solidFill>
              </a:rPr>
              <a:t> patient safety. </a:t>
            </a:r>
          </a:p>
          <a:p>
            <a:endParaRPr lang="en-US" dirty="0"/>
          </a:p>
        </p:txBody>
      </p:sp>
    </p:spTree>
    <p:extLst>
      <p:ext uri="{BB962C8B-B14F-4D97-AF65-F5344CB8AC3E}">
        <p14:creationId xmlns:p14="http://schemas.microsoft.com/office/powerpoint/2010/main" val="722988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Trustworthiness / Limitations</a:t>
            </a:r>
          </a:p>
        </p:txBody>
      </p:sp>
      <p:sp>
        <p:nvSpPr>
          <p:cNvPr id="6" name="TextBox 5"/>
          <p:cNvSpPr txBox="1"/>
          <p:nvPr/>
        </p:nvSpPr>
        <p:spPr>
          <a:xfrm>
            <a:off x="2102070" y="1282263"/>
            <a:ext cx="3804745" cy="3970318"/>
          </a:xfrm>
          <a:prstGeom prst="rect">
            <a:avLst/>
          </a:prstGeom>
          <a:noFill/>
        </p:spPr>
        <p:txBody>
          <a:bodyPr wrap="square" rtlCol="0">
            <a:spAutoFit/>
          </a:bodyPr>
          <a:lstStyle/>
          <a:p>
            <a:pPr>
              <a:lnSpc>
                <a:spcPct val="200000"/>
              </a:lnSpc>
            </a:pPr>
            <a:r>
              <a:rPr lang="en-US" sz="3000" u="sng" dirty="0"/>
              <a:t>Trustworthiness</a:t>
            </a:r>
          </a:p>
          <a:p>
            <a:pPr marL="285750" indent="-285750">
              <a:lnSpc>
                <a:spcPct val="200000"/>
              </a:lnSpc>
              <a:buFont typeface="Arial" panose="020B0604020202020204" pitchFamily="34" charset="0"/>
              <a:buChar char="•"/>
            </a:pPr>
            <a:r>
              <a:rPr lang="en-CA" sz="2400" dirty="0"/>
              <a:t>credibility, </a:t>
            </a:r>
          </a:p>
          <a:p>
            <a:pPr marL="285750" indent="-285750">
              <a:lnSpc>
                <a:spcPct val="200000"/>
              </a:lnSpc>
              <a:buFont typeface="Arial" panose="020B0604020202020204" pitchFamily="34" charset="0"/>
              <a:buChar char="•"/>
            </a:pPr>
            <a:r>
              <a:rPr lang="en-CA" sz="2400" dirty="0"/>
              <a:t>transferability, </a:t>
            </a:r>
          </a:p>
          <a:p>
            <a:pPr marL="285750" indent="-285750">
              <a:lnSpc>
                <a:spcPct val="200000"/>
              </a:lnSpc>
              <a:buFont typeface="Arial" panose="020B0604020202020204" pitchFamily="34" charset="0"/>
              <a:buChar char="•"/>
            </a:pPr>
            <a:r>
              <a:rPr lang="en-CA" sz="2400" dirty="0"/>
              <a:t>dependability, </a:t>
            </a:r>
          </a:p>
          <a:p>
            <a:pPr marL="285750" indent="-285750">
              <a:lnSpc>
                <a:spcPct val="200000"/>
              </a:lnSpc>
              <a:buFont typeface="Arial" panose="020B0604020202020204" pitchFamily="34" charset="0"/>
              <a:buChar char="•"/>
            </a:pPr>
            <a:r>
              <a:rPr lang="en-CA" sz="2400" dirty="0"/>
              <a:t>confirmability</a:t>
            </a:r>
          </a:p>
        </p:txBody>
      </p:sp>
      <p:sp>
        <p:nvSpPr>
          <p:cNvPr id="7" name="TextBox 6"/>
          <p:cNvSpPr txBox="1"/>
          <p:nvPr/>
        </p:nvSpPr>
        <p:spPr>
          <a:xfrm>
            <a:off x="6059215" y="1282264"/>
            <a:ext cx="3804745" cy="4708981"/>
          </a:xfrm>
          <a:prstGeom prst="rect">
            <a:avLst/>
          </a:prstGeom>
          <a:noFill/>
        </p:spPr>
        <p:txBody>
          <a:bodyPr wrap="square" rtlCol="0">
            <a:spAutoFit/>
          </a:bodyPr>
          <a:lstStyle/>
          <a:p>
            <a:pPr>
              <a:lnSpc>
                <a:spcPct val="200000"/>
              </a:lnSpc>
            </a:pPr>
            <a:r>
              <a:rPr lang="en-US" sz="3000" u="sng" dirty="0"/>
              <a:t>Limitation </a:t>
            </a:r>
          </a:p>
          <a:p>
            <a:pPr marL="285750" indent="-285750">
              <a:buFont typeface="Arial" panose="020B0604020202020204" pitchFamily="34" charset="0"/>
              <a:buChar char="•"/>
            </a:pPr>
            <a:r>
              <a:rPr lang="en-CA" sz="2400" dirty="0"/>
              <a:t>member checking with clinical instructors</a:t>
            </a:r>
          </a:p>
          <a:p>
            <a:pPr>
              <a:lnSpc>
                <a:spcPct val="200000"/>
              </a:lnSpc>
            </a:pPr>
            <a:r>
              <a:rPr lang="en-CA" sz="2400" dirty="0"/>
              <a:t> </a:t>
            </a:r>
          </a:p>
          <a:p>
            <a:pPr marL="285750" indent="-285750">
              <a:buFont typeface="Arial" panose="020B0604020202020204" pitchFamily="34" charset="0"/>
              <a:buChar char="•"/>
            </a:pPr>
            <a:r>
              <a:rPr lang="en-CA" sz="2400" dirty="0"/>
              <a:t>two or more coders involved throughout the coding process</a:t>
            </a:r>
          </a:p>
          <a:p>
            <a:endParaRPr lang="en-CA" sz="2400" dirty="0"/>
          </a:p>
          <a:p>
            <a:pPr marL="285750" indent="-285750">
              <a:lnSpc>
                <a:spcPct val="200000"/>
              </a:lnSpc>
              <a:buFont typeface="Arial" panose="020B0604020202020204" pitchFamily="34" charset="0"/>
              <a:buChar char="•"/>
            </a:pPr>
            <a:r>
              <a:rPr lang="en-US" sz="2400" dirty="0"/>
              <a:t>the missing value issue</a:t>
            </a:r>
            <a:endParaRPr lang="en-CA" sz="2400" dirty="0"/>
          </a:p>
        </p:txBody>
      </p:sp>
      <p:sp>
        <p:nvSpPr>
          <p:cNvPr id="9" name="Right Arrow 8"/>
          <p:cNvSpPr/>
          <p:nvPr/>
        </p:nvSpPr>
        <p:spPr>
          <a:xfrm>
            <a:off x="4272455" y="2554445"/>
            <a:ext cx="1786759" cy="25179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1" name="Right Arrow 10"/>
          <p:cNvSpPr/>
          <p:nvPr/>
        </p:nvSpPr>
        <p:spPr>
          <a:xfrm>
            <a:off x="4272456" y="4066662"/>
            <a:ext cx="1686063" cy="25179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20450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38259" y="1050342"/>
            <a:ext cx="2381250" cy="2857500"/>
          </a:xfrm>
          <a:prstGeom prst="rect">
            <a:avLst/>
          </a:prstGeom>
        </p:spPr>
      </p:pic>
      <p:sp>
        <p:nvSpPr>
          <p:cNvPr id="9" name="Title 1"/>
          <p:cNvSpPr>
            <a:spLocks noGrp="1"/>
          </p:cNvSpPr>
          <p:nvPr>
            <p:ph type="title"/>
          </p:nvPr>
        </p:nvSpPr>
        <p:spPr>
          <a:xfrm>
            <a:off x="1680432" y="86480"/>
            <a:ext cx="6122987" cy="944387"/>
          </a:xfrm>
        </p:spPr>
        <p:txBody>
          <a:bodyPr/>
          <a:lstStyle/>
          <a:p>
            <a:r>
              <a:rPr lang="en-CA" dirty="0"/>
              <a:t>Acknowledgments</a:t>
            </a:r>
          </a:p>
        </p:txBody>
      </p:sp>
      <p:sp>
        <p:nvSpPr>
          <p:cNvPr id="3" name="AutoShape 2" descr="Image result for Sharon with Physiotherapy program At University of toront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 name="Picture 3"/>
          <p:cNvPicPr>
            <a:picLocks noChangeAspect="1"/>
          </p:cNvPicPr>
          <p:nvPr/>
        </p:nvPicPr>
        <p:blipFill>
          <a:blip r:embed="rId4"/>
          <a:stretch>
            <a:fillRect/>
          </a:stretch>
        </p:blipFill>
        <p:spPr>
          <a:xfrm>
            <a:off x="6729883" y="1100722"/>
            <a:ext cx="2052518" cy="2935487"/>
          </a:xfrm>
          <a:prstGeom prst="rect">
            <a:avLst/>
          </a:prstGeom>
        </p:spPr>
      </p:pic>
      <p:pic>
        <p:nvPicPr>
          <p:cNvPr id="5" name="Picture 4"/>
          <p:cNvPicPr>
            <a:picLocks noChangeAspect="1"/>
          </p:cNvPicPr>
          <p:nvPr/>
        </p:nvPicPr>
        <p:blipFill>
          <a:blip r:embed="rId5"/>
          <a:stretch>
            <a:fillRect/>
          </a:stretch>
        </p:blipFill>
        <p:spPr>
          <a:xfrm>
            <a:off x="3608052" y="1050342"/>
            <a:ext cx="2487621" cy="2963389"/>
          </a:xfrm>
          <a:prstGeom prst="rect">
            <a:avLst/>
          </a:prstGeom>
        </p:spPr>
      </p:pic>
      <p:pic>
        <p:nvPicPr>
          <p:cNvPr id="10" name="Picture 9"/>
          <p:cNvPicPr>
            <a:picLocks noChangeAspect="1"/>
          </p:cNvPicPr>
          <p:nvPr/>
        </p:nvPicPr>
        <p:blipFill rotWithShape="1">
          <a:blip r:embed="rId6"/>
          <a:srcRect b="28602"/>
          <a:stretch/>
        </p:blipFill>
        <p:spPr>
          <a:xfrm>
            <a:off x="6278338" y="4125746"/>
            <a:ext cx="2231329" cy="1885587"/>
          </a:xfrm>
          <a:prstGeom prst="rect">
            <a:avLst/>
          </a:prstGeom>
        </p:spPr>
      </p:pic>
      <p:sp>
        <p:nvSpPr>
          <p:cNvPr id="15" name="TextBox 14"/>
          <p:cNvSpPr txBox="1"/>
          <p:nvPr/>
        </p:nvSpPr>
        <p:spPr>
          <a:xfrm>
            <a:off x="1028931" y="4007231"/>
            <a:ext cx="2334691" cy="369332"/>
          </a:xfrm>
          <a:prstGeom prst="rect">
            <a:avLst/>
          </a:prstGeom>
          <a:noFill/>
        </p:spPr>
        <p:txBody>
          <a:bodyPr wrap="square" rtlCol="0">
            <a:spAutoFit/>
          </a:bodyPr>
          <a:lstStyle/>
          <a:p>
            <a:r>
              <a:rPr lang="en-US" dirty="0" err="1"/>
              <a:t>Dr</a:t>
            </a:r>
            <a:r>
              <a:rPr lang="en-US" dirty="0"/>
              <a:t> Kathleen Norman</a:t>
            </a:r>
            <a:endParaRPr lang="en-CA" dirty="0"/>
          </a:p>
        </p:txBody>
      </p:sp>
      <p:sp>
        <p:nvSpPr>
          <p:cNvPr id="16" name="TextBox 15"/>
          <p:cNvSpPr txBox="1"/>
          <p:nvPr/>
        </p:nvSpPr>
        <p:spPr>
          <a:xfrm>
            <a:off x="6437405" y="4007231"/>
            <a:ext cx="2827775" cy="369332"/>
          </a:xfrm>
          <a:prstGeom prst="rect">
            <a:avLst/>
          </a:prstGeom>
          <a:noFill/>
        </p:spPr>
        <p:txBody>
          <a:bodyPr wrap="square" rtlCol="0">
            <a:spAutoFit/>
          </a:bodyPr>
          <a:lstStyle/>
          <a:p>
            <a:r>
              <a:rPr lang="en-US" dirty="0" err="1"/>
              <a:t>Dr</a:t>
            </a:r>
            <a:r>
              <a:rPr lang="en-US" dirty="0"/>
              <a:t> Sharon Switzer-</a:t>
            </a:r>
            <a:r>
              <a:rPr lang="en-US" dirty="0" err="1"/>
              <a:t>Mclyntre</a:t>
            </a:r>
            <a:endParaRPr lang="en-CA" dirty="0"/>
          </a:p>
        </p:txBody>
      </p:sp>
      <p:sp>
        <p:nvSpPr>
          <p:cNvPr id="17" name="TextBox 16"/>
          <p:cNvSpPr txBox="1"/>
          <p:nvPr/>
        </p:nvSpPr>
        <p:spPr>
          <a:xfrm>
            <a:off x="3528523" y="4003589"/>
            <a:ext cx="2334691" cy="369332"/>
          </a:xfrm>
          <a:prstGeom prst="rect">
            <a:avLst/>
          </a:prstGeom>
          <a:noFill/>
        </p:spPr>
        <p:txBody>
          <a:bodyPr wrap="square" rtlCol="0">
            <a:spAutoFit/>
          </a:bodyPr>
          <a:lstStyle/>
          <a:p>
            <a:r>
              <a:rPr lang="en-CA" dirty="0" err="1"/>
              <a:t>Dr</a:t>
            </a:r>
            <a:r>
              <a:rPr lang="en-CA" dirty="0"/>
              <a:t> Catherine Donnelly</a:t>
            </a:r>
          </a:p>
        </p:txBody>
      </p:sp>
      <p:pic>
        <p:nvPicPr>
          <p:cNvPr id="2" name="Picture 1">
            <a:extLst>
              <a:ext uri="{FF2B5EF4-FFF2-40B4-BE49-F238E27FC236}">
                <a16:creationId xmlns:a16="http://schemas.microsoft.com/office/drawing/2014/main" id="{30E589AA-A9E3-A244-B1ED-5FC4AB8E04BC}"/>
              </a:ext>
            </a:extLst>
          </p:cNvPr>
          <p:cNvPicPr>
            <a:picLocks noChangeAspect="1"/>
          </p:cNvPicPr>
          <p:nvPr/>
        </p:nvPicPr>
        <p:blipFill>
          <a:blip r:embed="rId7"/>
          <a:stretch>
            <a:fillRect/>
          </a:stretch>
        </p:blipFill>
        <p:spPr>
          <a:xfrm>
            <a:off x="9309597" y="1148007"/>
            <a:ext cx="2050661" cy="2791342"/>
          </a:xfrm>
          <a:prstGeom prst="rect">
            <a:avLst/>
          </a:prstGeom>
        </p:spPr>
      </p:pic>
      <p:sp>
        <p:nvSpPr>
          <p:cNvPr id="19" name="TextBox 18">
            <a:extLst>
              <a:ext uri="{FF2B5EF4-FFF2-40B4-BE49-F238E27FC236}">
                <a16:creationId xmlns:a16="http://schemas.microsoft.com/office/drawing/2014/main" id="{D0D82FA8-7842-3742-A87D-6B33066A63D8}"/>
              </a:ext>
            </a:extLst>
          </p:cNvPr>
          <p:cNvSpPr txBox="1"/>
          <p:nvPr/>
        </p:nvSpPr>
        <p:spPr>
          <a:xfrm>
            <a:off x="9458965" y="4013731"/>
            <a:ext cx="2334691" cy="369332"/>
          </a:xfrm>
          <a:prstGeom prst="rect">
            <a:avLst/>
          </a:prstGeom>
          <a:noFill/>
        </p:spPr>
        <p:txBody>
          <a:bodyPr wrap="square" rtlCol="0">
            <a:spAutoFit/>
          </a:bodyPr>
          <a:lstStyle/>
          <a:p>
            <a:r>
              <a:rPr lang="en-CA" dirty="0"/>
              <a:t>Martine Quesnel</a:t>
            </a:r>
          </a:p>
        </p:txBody>
      </p:sp>
      <p:pic>
        <p:nvPicPr>
          <p:cNvPr id="18" name="Shape 85" descr="QL_F_RG.jpg"/>
          <p:cNvPicPr preferRelativeResize="0">
            <a:picLocks noChangeAspect="1"/>
          </p:cNvPicPr>
          <p:nvPr/>
        </p:nvPicPr>
        <p:blipFill>
          <a:blip r:embed="rId8">
            <a:alphaModFix/>
          </a:blip>
          <a:stretch>
            <a:fillRect/>
          </a:stretch>
        </p:blipFill>
        <p:spPr>
          <a:xfrm>
            <a:off x="878927" y="4629063"/>
            <a:ext cx="1802882" cy="1228129"/>
          </a:xfrm>
          <a:prstGeom prst="rect">
            <a:avLst/>
          </a:prstGeom>
          <a:noFill/>
          <a:ln>
            <a:noFill/>
          </a:ln>
        </p:spPr>
      </p:pic>
      <p:pic>
        <p:nvPicPr>
          <p:cNvPr id="20" name="Picture 19"/>
          <p:cNvPicPr>
            <a:picLocks noChangeAspect="1"/>
          </p:cNvPicPr>
          <p:nvPr/>
        </p:nvPicPr>
        <p:blipFill rotWithShape="1">
          <a:blip r:embed="rId9"/>
          <a:srcRect l="37387"/>
          <a:stretch/>
        </p:blipFill>
        <p:spPr>
          <a:xfrm>
            <a:off x="2725144" y="4629063"/>
            <a:ext cx="2645378" cy="1757283"/>
          </a:xfrm>
          <a:prstGeom prst="rect">
            <a:avLst/>
          </a:prstGeom>
        </p:spPr>
      </p:pic>
      <p:pic>
        <p:nvPicPr>
          <p:cNvPr id="21" name="Picture 3">
            <a:extLst>
              <a:ext uri="{FF2B5EF4-FFF2-40B4-BE49-F238E27FC236}">
                <a16:creationId xmlns:a16="http://schemas.microsoft.com/office/drawing/2014/main" id="{A0EAF615-2EDE-7E45-8C74-18351D7E7EE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67051" y="5694851"/>
            <a:ext cx="2136480" cy="1071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9869F3EF-C7BE-3243-9E21-42D35E4C5908}"/>
              </a:ext>
            </a:extLst>
          </p:cNvPr>
          <p:cNvPicPr>
            <a:picLocks noChangeAspect="1"/>
          </p:cNvPicPr>
          <p:nvPr/>
        </p:nvPicPr>
        <p:blipFill>
          <a:blip r:embed="rId11"/>
          <a:stretch>
            <a:fillRect/>
          </a:stretch>
        </p:blipFill>
        <p:spPr>
          <a:xfrm>
            <a:off x="8509667" y="4681741"/>
            <a:ext cx="2850591" cy="802594"/>
          </a:xfrm>
          <a:prstGeom prst="rect">
            <a:avLst/>
          </a:prstGeom>
        </p:spPr>
      </p:pic>
      <p:sp>
        <p:nvSpPr>
          <p:cNvPr id="8" name="TextBox 7">
            <a:extLst>
              <a:ext uri="{FF2B5EF4-FFF2-40B4-BE49-F238E27FC236}">
                <a16:creationId xmlns:a16="http://schemas.microsoft.com/office/drawing/2014/main" id="{EB3B2D56-F5E6-A740-A5E3-CBD417766018}"/>
              </a:ext>
            </a:extLst>
          </p:cNvPr>
          <p:cNvSpPr txBox="1"/>
          <p:nvPr/>
        </p:nvSpPr>
        <p:spPr>
          <a:xfrm>
            <a:off x="6272499" y="6011333"/>
            <a:ext cx="2509902" cy="738664"/>
          </a:xfrm>
          <a:prstGeom prst="rect">
            <a:avLst/>
          </a:prstGeom>
          <a:noFill/>
        </p:spPr>
        <p:txBody>
          <a:bodyPr wrap="square" rtlCol="0">
            <a:spAutoFit/>
          </a:bodyPr>
          <a:lstStyle/>
          <a:p>
            <a:pPr algn="ctr"/>
            <a:r>
              <a:rPr lang="en-US" sz="1400" b="1" dirty="0">
                <a:solidFill>
                  <a:srgbClr val="0070C0"/>
                </a:solidFill>
              </a:rPr>
              <a:t>Ontario Internationally Educated  Physical Therapy  Bridging Program</a:t>
            </a:r>
          </a:p>
        </p:txBody>
      </p:sp>
    </p:spTree>
    <p:extLst>
      <p:ext uri="{BB962C8B-B14F-4D97-AF65-F5344CB8AC3E}">
        <p14:creationId xmlns:p14="http://schemas.microsoft.com/office/powerpoint/2010/main" val="2831713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 grateful for that as well &lt;strong&gt;thank you for listening&lt;/strong&gt; and enjoy your da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2184" y="1248746"/>
            <a:ext cx="8745966" cy="4414838"/>
          </a:xfrm>
        </p:spPr>
      </p:pic>
    </p:spTree>
    <p:extLst>
      <p:ext uri="{BB962C8B-B14F-4D97-AF65-F5344CB8AC3E}">
        <p14:creationId xmlns:p14="http://schemas.microsoft.com/office/powerpoint/2010/main" val="755364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25296" y="422960"/>
            <a:ext cx="9802368" cy="7374583"/>
          </a:xfrm>
          <a:prstGeom prst="rect">
            <a:avLst/>
          </a:prstGeom>
        </p:spPr>
        <p:txBody>
          <a:bodyPr wrap="square">
            <a:spAutoFit/>
          </a:bodyPr>
          <a:lstStyle/>
          <a:p>
            <a:pPr>
              <a:lnSpc>
                <a:spcPct val="115000"/>
              </a:lnSpc>
              <a:spcAft>
                <a:spcPts val="1000"/>
              </a:spcAft>
            </a:pPr>
            <a:r>
              <a:rPr lang="en-US" sz="2000" b="1" dirty="0">
                <a:latin typeface="Calibri" panose="020F0502020204030204" pitchFamily="34" charset="0"/>
                <a:ea typeface="Calibri" panose="020F0502020204030204" pitchFamily="34" charset="0"/>
                <a:cs typeface="Times New Roman" panose="02020603050405020304" pitchFamily="18" charset="0"/>
              </a:rPr>
              <a:t>References</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Canadian Alliance of Physiotherapy Regulators (2015). </a:t>
            </a:r>
            <a:r>
              <a:rPr lang="en-US" sz="1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Annual Report</a:t>
            </a: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2015: Innovation and Excellence stepping into the future. Retrieved., March 23</a:t>
            </a:r>
            <a:r>
              <a:rPr lang="en-US" sz="1900"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rd</a:t>
            </a: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2018, </a:t>
            </a:r>
            <a:r>
              <a:rPr lang="en-US" sz="19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fromhttp</a:t>
            </a: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sz="19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www.alliancept.org</a:t>
            </a: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sz="19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wp</a:t>
            </a: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-content/uploads/2016/06/CAPR-Annual-Report-2015.pdf</a:t>
            </a:r>
            <a:endParaRPr lang="en-CA" sz="19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Government of Canada (2015). Facts and figures 2013-</a:t>
            </a:r>
            <a:r>
              <a:rPr lang="en-US" sz="1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Immigration overview: Permanent Residents/2015 Canada-permanent residents by </a:t>
            </a:r>
            <a:r>
              <a:rPr lang="en-US" sz="1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labour</a:t>
            </a:r>
            <a:r>
              <a:rPr lang="en-US" sz="1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market intention, occupation and skill level. Canada. </a:t>
            </a: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(Online). Available from </a:t>
            </a:r>
            <a:r>
              <a:rPr lang="en-US" sz="1900"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3"/>
              </a:rPr>
              <a:t>http://www.cic.gc.ca/english/resources/statistics/facts2014/permanent/22.asp</a:t>
            </a: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(accessed on 10 October 2015).</a:t>
            </a:r>
            <a:endParaRPr lang="en-CA" sz="19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Arial" panose="020B0604020202020204" pitchFamily="34" charset="0"/>
              <a:buChar char="•"/>
            </a:pPr>
            <a:r>
              <a:rPr lang="en-US" sz="19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Greig</a:t>
            </a: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 Dawes, D., Murphy, S., Parker, G., and  </a:t>
            </a:r>
            <a:r>
              <a:rPr lang="en-US" sz="19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Loveridge</a:t>
            </a: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B. (2013) Program evaluation of a model to integrate internationally educated health professionals into clinical practice. </a:t>
            </a:r>
            <a:r>
              <a:rPr lang="en-US" sz="1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BMC Medical Education</a:t>
            </a: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13: 140</a:t>
            </a:r>
            <a:endParaRPr lang="en-CA" sz="19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US" sz="1900" dirty="0">
                <a:latin typeface="Calibri" panose="020F0502020204030204" pitchFamily="34" charset="0"/>
                <a:ea typeface="Calibri" panose="020F0502020204030204" pitchFamily="34" charset="0"/>
                <a:cs typeface="Times New Roman" panose="02020603050405020304" pitchFamily="18" charset="0"/>
              </a:rPr>
              <a:t>Hsieh, H and  Shannon, C (2005)  Three Approaches to Qualitative Content Analysis. </a:t>
            </a:r>
            <a:r>
              <a:rPr lang="en-US" sz="1900" i="1" dirty="0">
                <a:latin typeface="Calibri" panose="020F0502020204030204" pitchFamily="34" charset="0"/>
                <a:ea typeface="Calibri" panose="020F0502020204030204" pitchFamily="34" charset="0"/>
                <a:cs typeface="Times New Roman" panose="02020603050405020304" pitchFamily="18" charset="0"/>
              </a:rPr>
              <a:t>Qualitative Health Research</a:t>
            </a:r>
            <a:r>
              <a:rPr lang="en-US" sz="1900" dirty="0">
                <a:latin typeface="Calibri" panose="020F0502020204030204" pitchFamily="34" charset="0"/>
                <a:ea typeface="Calibri" panose="020F0502020204030204" pitchFamily="34" charset="0"/>
                <a:cs typeface="Times New Roman" panose="02020603050405020304" pitchFamily="18" charset="0"/>
              </a:rPr>
              <a:t>, 15(9) : 1277-1288.</a:t>
            </a: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p>
          <a:p>
            <a:pPr marL="342900" indent="-342900">
              <a:lnSpc>
                <a:spcPct val="115000"/>
              </a:lnSpc>
              <a:buFont typeface="Arial" panose="020B0604020202020204" pitchFamily="34" charset="0"/>
              <a:buChar char="•"/>
            </a:pP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Mori, B., Brooks, D., Norman, K., Herold, J and Beaton, D (2015) Development of the Canadian Physiotherapy Assessment of Clinical Performance: a new tool to assess physiotherapy students’ performance in clinical education. </a:t>
            </a:r>
            <a:r>
              <a:rPr lang="en-US" sz="1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Physiotherapy Canada</a:t>
            </a: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67(3); 281–289. doi:10.3138/ptc.2014-29E </a:t>
            </a:r>
            <a:endParaRPr lang="en-CA" sz="19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CA"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40339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5840" y="791742"/>
            <a:ext cx="10369296" cy="5896999"/>
          </a:xfrm>
          <a:prstGeom prst="rect">
            <a:avLst/>
          </a:prstGeom>
        </p:spPr>
        <p:txBody>
          <a:bodyPr wrap="square">
            <a:spAutoFit/>
          </a:bodyPr>
          <a:lstStyle/>
          <a:p>
            <a:pPr>
              <a:lnSpc>
                <a:spcPct val="115000"/>
              </a:lnSpc>
            </a:pP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CA" sz="19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Mori, B., Brooks, D., Norman, K., Herold, J and Beaton, D (2016a) Canadian Physiotherapy Assessment of Clinical Performance: face and content validity. </a:t>
            </a:r>
            <a:r>
              <a:rPr lang="en-US" sz="1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Physiotherapy Canada</a:t>
            </a: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68(1):64–72. http://</a:t>
            </a:r>
            <a:r>
              <a:rPr lang="en-US" sz="19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dx.doi.org</a:t>
            </a: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/10.3138/ ptc.2015-35E </a:t>
            </a:r>
          </a:p>
          <a:p>
            <a:pPr marL="342900" indent="-342900">
              <a:lnSpc>
                <a:spcPct val="115000"/>
              </a:lnSpc>
              <a:buFont typeface="Arial" panose="020B0604020202020204" pitchFamily="34" charset="0"/>
              <a:buChar char="•"/>
            </a:pP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Mori, B., Norman, K., Brooks, D., Herold, J and Beaton, D. (2016b) Evidence of Reliability, Validity, and Practicality for the Canadian Physiotherapy Assessment of Clinical Performance. </a:t>
            </a:r>
            <a:r>
              <a:rPr lang="en-US" sz="1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Physiotherapy Canada</a:t>
            </a: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68 (2): 156-169. </a:t>
            </a:r>
            <a:endParaRPr lang="en-CA" sz="19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National Physiotherapy Advisory Group (NPAG) (2009) </a:t>
            </a:r>
            <a:r>
              <a:rPr lang="en-US" sz="1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Essential Competency Profile for Physiotherapists in Canada.</a:t>
            </a: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Canadian Alliance of Physiotherapy Regulators: Toronto. </a:t>
            </a:r>
            <a:endParaRPr lang="en-CA" sz="19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Norman, K (2014) </a:t>
            </a:r>
            <a:r>
              <a:rPr lang="en-US" sz="1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Ontario Internationally Educated Physiotherapy Bridging program. </a:t>
            </a: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Program Evaluation Report, Ontario. The University of Toronto.</a:t>
            </a:r>
          </a:p>
          <a:p>
            <a:pPr marL="342900" indent="-342900">
              <a:lnSpc>
                <a:spcPct val="115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Ontario Internationally Educated Physical Therapy Bridging (OIEPB) Program. </a:t>
            </a:r>
            <a:r>
              <a:rPr lang="en-US" sz="2000" i="1" dirty="0">
                <a:latin typeface="Calibri" panose="020F0502020204030204" pitchFamily="34" charset="0"/>
                <a:ea typeface="Calibri" panose="020F0502020204030204" pitchFamily="34" charset="0"/>
                <a:cs typeface="Times New Roman" panose="02020603050405020304" pitchFamily="18" charset="0"/>
              </a:rPr>
              <a:t>Ontario Internationally Educated Physical Therapy Bridging (OIEPB) Program</a:t>
            </a:r>
            <a:r>
              <a:rPr lang="en-US" sz="2000" dirty="0">
                <a:latin typeface="Calibri" panose="020F0502020204030204" pitchFamily="34" charset="0"/>
                <a:ea typeface="Calibri" panose="020F0502020204030204" pitchFamily="34" charset="0"/>
                <a:cs typeface="Times New Roman" panose="02020603050405020304" pitchFamily="18" charset="0"/>
              </a:rPr>
              <a:t>. Physical Therapy Home Page (University of Toronto) (2016) </a:t>
            </a:r>
            <a:r>
              <a:rPr lang="en-CA" sz="2000" dirty="0">
                <a:latin typeface="Calibri" panose="020F0502020204030204" pitchFamily="34" charset="0"/>
                <a:ea typeface="Calibri" panose="020F0502020204030204" pitchFamily="34" charset="0"/>
                <a:cs typeface="Times New Roman" panose="02020603050405020304" pitchFamily="18" charset="0"/>
              </a:rPr>
              <a:t>[Internet]. Available from: </a:t>
            </a:r>
            <a:r>
              <a:rPr lang="en-CA" sz="2000" u="sng" dirty="0">
                <a:latin typeface="Calibri" panose="020F0502020204030204" pitchFamily="34" charset="0"/>
                <a:ea typeface="Calibri" panose="020F0502020204030204" pitchFamily="34" charset="0"/>
                <a:cs typeface="Times New Roman" panose="02020603050405020304" pitchFamily="18" charset="0"/>
                <a:hlinkClick r:id="rId2"/>
              </a:rPr>
              <a:t>http://www.physicaltherapy.utoronto.ca/iept/</a:t>
            </a:r>
            <a:r>
              <a:rPr lang="en-CA" sz="2000" dirty="0">
                <a:latin typeface="Calibri" panose="020F0502020204030204" pitchFamily="34" charset="0"/>
                <a:ea typeface="Calibri" panose="020F0502020204030204" pitchFamily="34" charset="0"/>
                <a:cs typeface="Times New Roman" panose="02020603050405020304" pitchFamily="18" charset="0"/>
              </a:rPr>
              <a:t> [Accessed on 2016 August 26]</a:t>
            </a:r>
          </a:p>
          <a:p>
            <a:pPr>
              <a:lnSpc>
                <a:spcPct val="115000"/>
              </a:lnSpc>
            </a:pPr>
            <a:endParaRPr lang="en-CA" sz="19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CA"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4119AC2-7936-F84E-94C0-6F8A2210106C}"/>
              </a:ext>
            </a:extLst>
          </p:cNvPr>
          <p:cNvSpPr txBox="1"/>
          <p:nvPr/>
        </p:nvSpPr>
        <p:spPr>
          <a:xfrm>
            <a:off x="1005840" y="422410"/>
            <a:ext cx="2603085" cy="400110"/>
          </a:xfrm>
          <a:prstGeom prst="rect">
            <a:avLst/>
          </a:prstGeom>
          <a:noFill/>
        </p:spPr>
        <p:txBody>
          <a:bodyPr wrap="none" rtlCol="0">
            <a:spAutoFit/>
          </a:bodyPr>
          <a:lstStyle/>
          <a:p>
            <a:r>
              <a:rPr lang="en-US" sz="2000" b="1" dirty="0"/>
              <a:t>References continue</a:t>
            </a:r>
          </a:p>
        </p:txBody>
      </p:sp>
    </p:spTree>
    <p:extLst>
      <p:ext uri="{BB962C8B-B14F-4D97-AF65-F5344CB8AC3E}">
        <p14:creationId xmlns:p14="http://schemas.microsoft.com/office/powerpoint/2010/main" val="27632880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4D8778-9F88-314C-9D3F-A50E01AC536C}"/>
              </a:ext>
            </a:extLst>
          </p:cNvPr>
          <p:cNvSpPr>
            <a:spLocks noGrp="1"/>
          </p:cNvSpPr>
          <p:nvPr>
            <p:ph idx="1"/>
          </p:nvPr>
        </p:nvSpPr>
        <p:spPr>
          <a:xfrm>
            <a:off x="1141950" y="1261873"/>
            <a:ext cx="10178322" cy="5458968"/>
          </a:xfrm>
        </p:spPr>
        <p:txBody>
          <a:bodyPr>
            <a:normAutofit fontScale="92500" lnSpcReduction="10000"/>
          </a:bodyPr>
          <a:lstStyle/>
          <a:p>
            <a:pPr>
              <a:lnSpc>
                <a:spcPct val="115000"/>
              </a:lnSpc>
              <a:spcAft>
                <a:spcPts val="1000"/>
              </a:spcAft>
            </a:pPr>
            <a:r>
              <a:rPr 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Ontario Internationally Educated Physical Therapy Bridging Program (2018) : Comprehensive Program. (Online). </a:t>
            </a:r>
            <a:r>
              <a:rPr lang="en-US" sz="2400" dirty="0" err="1">
                <a:solidFill>
                  <a:schemeClr val="tx1"/>
                </a:solidFill>
                <a:latin typeface="Calibri" panose="020F0502020204030204" pitchFamily="34" charset="0"/>
                <a:ea typeface="Times New Roman" panose="02020603050405020304" pitchFamily="18" charset="0"/>
                <a:cs typeface="Times New Roman" panose="02020603050405020304" pitchFamily="18" charset="0"/>
              </a:rPr>
              <a:t>Availlable</a:t>
            </a:r>
            <a:r>
              <a:rPr 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from  </a:t>
            </a:r>
            <a:r>
              <a:rPr 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hlinkClick r:id="rId2"/>
              </a:rPr>
              <a:t>https://oiepb.utoronto.ca/comprehensive-program/</a:t>
            </a:r>
            <a:r>
              <a:rPr 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 accessed on 12</a:t>
            </a:r>
            <a:r>
              <a:rPr lang="en-US" sz="2400" baseline="30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th</a:t>
            </a:r>
            <a:r>
              <a:rPr 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March, 2018)</a:t>
            </a:r>
          </a:p>
          <a:p>
            <a:pPr>
              <a:lnSpc>
                <a:spcPct val="115000"/>
              </a:lnSpc>
              <a:spcAft>
                <a:spcPts val="1000"/>
              </a:spcAft>
            </a:pPr>
            <a:r>
              <a:rPr 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Ontario Internationally Educated Physical Therapy Bridging Program (2018) : Program Description. (Online). </a:t>
            </a:r>
            <a:r>
              <a:rPr lang="en-US" sz="2400" dirty="0" err="1">
                <a:solidFill>
                  <a:schemeClr val="tx1"/>
                </a:solidFill>
                <a:latin typeface="Calibri" panose="020F0502020204030204" pitchFamily="34" charset="0"/>
                <a:ea typeface="Times New Roman" panose="02020603050405020304" pitchFamily="18" charset="0"/>
                <a:cs typeface="Times New Roman" panose="02020603050405020304" pitchFamily="18" charset="0"/>
              </a:rPr>
              <a:t>Availlable</a:t>
            </a:r>
            <a:r>
              <a:rPr 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from   https://</a:t>
            </a:r>
            <a:r>
              <a:rPr lang="en-US" sz="2400" dirty="0" err="1">
                <a:solidFill>
                  <a:schemeClr val="tx1"/>
                </a:solidFill>
                <a:latin typeface="Calibri" panose="020F0502020204030204" pitchFamily="34" charset="0"/>
                <a:ea typeface="Times New Roman" panose="02020603050405020304" pitchFamily="18" charset="0"/>
                <a:cs typeface="Times New Roman" panose="02020603050405020304" pitchFamily="18" charset="0"/>
              </a:rPr>
              <a:t>oiepb.utoronto.ca</a:t>
            </a:r>
            <a:r>
              <a:rPr 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/comprehensive-program/program-map/ ( accessed on 12</a:t>
            </a:r>
            <a:r>
              <a:rPr lang="en-US" sz="2400" baseline="30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th</a:t>
            </a:r>
            <a:r>
              <a:rPr 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March, 2018)</a:t>
            </a:r>
            <a:endParaRPr lang="en-CA"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dirty="0">
                <a:solidFill>
                  <a:schemeClr val="tx1"/>
                </a:solidFill>
                <a:latin typeface="Calibri" panose="020F0502020204030204" pitchFamily="34" charset="0"/>
                <a:ea typeface="Calibri" panose="020F0502020204030204" pitchFamily="34" charset="0"/>
                <a:cs typeface="Times-Roman"/>
              </a:rPr>
              <a:t>Roach, K., Frost, J., Francis, N., Giles, S., </a:t>
            </a:r>
            <a:r>
              <a:rPr lang="en-US" sz="2400" dirty="0" err="1">
                <a:solidFill>
                  <a:schemeClr val="tx1"/>
                </a:solidFill>
                <a:latin typeface="Calibri" panose="020F0502020204030204" pitchFamily="34" charset="0"/>
                <a:ea typeface="Calibri" panose="020F0502020204030204" pitchFamily="34" charset="0"/>
                <a:cs typeface="Times-Roman"/>
              </a:rPr>
              <a:t>Nordrum</a:t>
            </a:r>
            <a:r>
              <a:rPr lang="en-US" sz="2400" dirty="0">
                <a:solidFill>
                  <a:schemeClr val="tx1"/>
                </a:solidFill>
                <a:latin typeface="Calibri" panose="020F0502020204030204" pitchFamily="34" charset="0"/>
                <a:ea typeface="Calibri" panose="020F0502020204030204" pitchFamily="34" charset="0"/>
                <a:cs typeface="Times-Roman"/>
              </a:rPr>
              <a:t>, J and </a:t>
            </a:r>
            <a:r>
              <a:rPr lang="en-US" sz="2400" dirty="0" err="1">
                <a:solidFill>
                  <a:schemeClr val="tx1"/>
                </a:solidFill>
                <a:latin typeface="Calibri" panose="020F0502020204030204" pitchFamily="34" charset="0"/>
                <a:ea typeface="Calibri" panose="020F0502020204030204" pitchFamily="34" charset="0"/>
                <a:cs typeface="Times-Roman"/>
              </a:rPr>
              <a:t>Delitto</a:t>
            </a:r>
            <a:r>
              <a:rPr lang="en-US" sz="2400" dirty="0">
                <a:solidFill>
                  <a:schemeClr val="tx1"/>
                </a:solidFill>
                <a:latin typeface="Calibri" panose="020F0502020204030204" pitchFamily="34" charset="0"/>
                <a:ea typeface="Calibri" panose="020F0502020204030204" pitchFamily="34" charset="0"/>
                <a:cs typeface="Times-Roman"/>
              </a:rPr>
              <a:t>, A (2012) Validation of the Revised Physical Therapist Clinical Performance Instrument (PT CPI): Version 2006. </a:t>
            </a:r>
            <a:r>
              <a:rPr lang="en-US" sz="2400" i="1" dirty="0">
                <a:solidFill>
                  <a:schemeClr val="tx1"/>
                </a:solidFill>
                <a:latin typeface="Calibri" panose="020F0502020204030204" pitchFamily="34" charset="0"/>
                <a:ea typeface="Calibri" panose="020F0502020204030204" pitchFamily="34" charset="0"/>
                <a:cs typeface="Times-Roman"/>
              </a:rPr>
              <a:t>Physical Therapy </a:t>
            </a:r>
            <a:r>
              <a:rPr lang="en-US" sz="2400" dirty="0">
                <a:solidFill>
                  <a:schemeClr val="tx1"/>
                </a:solidFill>
                <a:latin typeface="Calibri" panose="020F0502020204030204" pitchFamily="34" charset="0"/>
                <a:ea typeface="Calibri" panose="020F0502020204030204" pitchFamily="34" charset="0"/>
                <a:cs typeface="Times-Roman"/>
              </a:rPr>
              <a:t>92(3):416-428. </a:t>
            </a:r>
            <a:endParaRPr lang="en-CA"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Switzer-</a:t>
            </a:r>
            <a:r>
              <a:rPr lang="en-US" sz="24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Mclntyre</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S., </a:t>
            </a:r>
            <a:r>
              <a:rPr lang="en-US" sz="24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Bonnyman</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 and </a:t>
            </a:r>
            <a:r>
              <a:rPr lang="en-US" sz="24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Quesnel</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M (2015) Bridging for success; lessons learned by the Ontario Internationally Educated Physiotherapy Bridging Program. </a:t>
            </a:r>
            <a:r>
              <a:rPr lang="en-US" sz="24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WCPT Congress 2015, Singapore, 1-4 May 2015. Physiotherapy, </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101 (1): eS1238- eS1642. </a:t>
            </a:r>
            <a:endParaRPr lang="en-CA"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tx1"/>
              </a:solidFill>
            </a:endParaRPr>
          </a:p>
        </p:txBody>
      </p:sp>
      <p:sp>
        <p:nvSpPr>
          <p:cNvPr id="4" name="TextBox 3">
            <a:extLst>
              <a:ext uri="{FF2B5EF4-FFF2-40B4-BE49-F238E27FC236}">
                <a16:creationId xmlns:a16="http://schemas.microsoft.com/office/drawing/2014/main" id="{CC4848A5-61B3-A445-8AA4-7E0C3A6B8462}"/>
              </a:ext>
            </a:extLst>
          </p:cNvPr>
          <p:cNvSpPr txBox="1"/>
          <p:nvPr/>
        </p:nvSpPr>
        <p:spPr>
          <a:xfrm>
            <a:off x="1005840" y="422410"/>
            <a:ext cx="2603085" cy="400110"/>
          </a:xfrm>
          <a:prstGeom prst="rect">
            <a:avLst/>
          </a:prstGeom>
          <a:noFill/>
        </p:spPr>
        <p:txBody>
          <a:bodyPr wrap="none" rtlCol="0">
            <a:spAutoFit/>
          </a:bodyPr>
          <a:lstStyle/>
          <a:p>
            <a:r>
              <a:rPr lang="en-US" sz="2000" b="1" dirty="0"/>
              <a:t>References continue</a:t>
            </a:r>
          </a:p>
        </p:txBody>
      </p:sp>
    </p:spTree>
    <p:extLst>
      <p:ext uri="{BB962C8B-B14F-4D97-AF65-F5344CB8AC3E}">
        <p14:creationId xmlns:p14="http://schemas.microsoft.com/office/powerpoint/2010/main" val="3760245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16749-F547-B74E-A047-95D44BBC00B3}"/>
              </a:ext>
            </a:extLst>
          </p:cNvPr>
          <p:cNvSpPr>
            <a:spLocks noGrp="1"/>
          </p:cNvSpPr>
          <p:nvPr>
            <p:ph type="title"/>
          </p:nvPr>
        </p:nvSpPr>
        <p:spPr>
          <a:xfrm>
            <a:off x="1251678" y="382385"/>
            <a:ext cx="10178322" cy="1209348"/>
          </a:xfrm>
        </p:spPr>
        <p:txBody>
          <a:bodyPr>
            <a:normAutofit/>
          </a:bodyPr>
          <a:lstStyle/>
          <a:p>
            <a:pPr algn="ctr"/>
            <a:r>
              <a:rPr lang="en-US" sz="3500" dirty="0"/>
              <a:t>Who is an Internationally educated physiotherapist</a:t>
            </a:r>
          </a:p>
        </p:txBody>
      </p:sp>
      <p:sp>
        <p:nvSpPr>
          <p:cNvPr id="3" name="Content Placeholder 2">
            <a:extLst>
              <a:ext uri="{FF2B5EF4-FFF2-40B4-BE49-F238E27FC236}">
                <a16:creationId xmlns:a16="http://schemas.microsoft.com/office/drawing/2014/main" id="{F1B56571-D9BD-C241-BA8A-3CBC70578F65}"/>
              </a:ext>
            </a:extLst>
          </p:cNvPr>
          <p:cNvSpPr>
            <a:spLocks noGrp="1"/>
          </p:cNvSpPr>
          <p:nvPr>
            <p:ph idx="1"/>
          </p:nvPr>
        </p:nvSpPr>
        <p:spPr>
          <a:xfrm>
            <a:off x="1083733" y="2286002"/>
            <a:ext cx="10583333" cy="3132666"/>
          </a:xfrm>
        </p:spPr>
        <p:txBody>
          <a:bodyPr>
            <a:normAutofit/>
          </a:bodyPr>
          <a:lstStyle/>
          <a:p>
            <a:pPr marL="0" indent="0" algn="ctr">
              <a:buNone/>
            </a:pPr>
            <a:r>
              <a:rPr lang="en-CA" sz="4500" dirty="0"/>
              <a:t>Any individual  including a Canadian Citizen that  graduated from a university degree program in physiotherapy outside of Canada. </a:t>
            </a:r>
            <a:endParaRPr lang="en-US" sz="4500" dirty="0"/>
          </a:p>
        </p:txBody>
      </p:sp>
      <p:sp>
        <p:nvSpPr>
          <p:cNvPr id="4" name="TextBox 3">
            <a:extLst>
              <a:ext uri="{FF2B5EF4-FFF2-40B4-BE49-F238E27FC236}">
                <a16:creationId xmlns:a16="http://schemas.microsoft.com/office/drawing/2014/main" id="{66B07A4A-4655-7040-95AF-F892635D6877}"/>
              </a:ext>
            </a:extLst>
          </p:cNvPr>
          <p:cNvSpPr txBox="1"/>
          <p:nvPr/>
        </p:nvSpPr>
        <p:spPr>
          <a:xfrm>
            <a:off x="6959601" y="6504057"/>
            <a:ext cx="4858381" cy="353943"/>
          </a:xfrm>
          <a:prstGeom prst="rect">
            <a:avLst/>
          </a:prstGeom>
          <a:noFill/>
        </p:spPr>
        <p:txBody>
          <a:bodyPr wrap="none" rtlCol="0">
            <a:spAutoFit/>
          </a:bodyPr>
          <a:lstStyle/>
          <a:p>
            <a:r>
              <a:rPr lang="en-US" sz="1700" dirty="0"/>
              <a:t>Canadian Alliance of Physiotherapy Regulators, 2018</a:t>
            </a:r>
          </a:p>
        </p:txBody>
      </p:sp>
    </p:spTree>
    <p:extLst>
      <p:ext uri="{BB962C8B-B14F-4D97-AF65-F5344CB8AC3E}">
        <p14:creationId xmlns:p14="http://schemas.microsoft.com/office/powerpoint/2010/main" val="2481160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2image288">
            <a:extLst>
              <a:ext uri="{FF2B5EF4-FFF2-40B4-BE49-F238E27FC236}">
                <a16:creationId xmlns:a16="http://schemas.microsoft.com/office/drawing/2014/main" id="{A58C6292-B648-544D-AB69-EDCC0A5F3D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849" b="44574"/>
          <a:stretch/>
        </p:blipFill>
        <p:spPr bwMode="auto">
          <a:xfrm>
            <a:off x="1032933" y="749808"/>
            <a:ext cx="10464800" cy="53359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0D37573-FB5A-C14D-B288-73FEEF6177C8}"/>
              </a:ext>
            </a:extLst>
          </p:cNvPr>
          <p:cNvSpPr txBox="1"/>
          <p:nvPr/>
        </p:nvSpPr>
        <p:spPr>
          <a:xfrm>
            <a:off x="2631202" y="1061135"/>
            <a:ext cx="607859" cy="369332"/>
          </a:xfrm>
          <a:prstGeom prst="rect">
            <a:avLst/>
          </a:prstGeom>
          <a:noFill/>
        </p:spPr>
        <p:txBody>
          <a:bodyPr wrap="none" rtlCol="0">
            <a:spAutoFit/>
          </a:bodyPr>
          <a:lstStyle/>
          <a:p>
            <a:r>
              <a:rPr lang="en-US" dirty="0"/>
              <a:t>USA</a:t>
            </a:r>
          </a:p>
        </p:txBody>
      </p:sp>
      <p:sp>
        <p:nvSpPr>
          <p:cNvPr id="7" name="TextBox 6">
            <a:extLst>
              <a:ext uri="{FF2B5EF4-FFF2-40B4-BE49-F238E27FC236}">
                <a16:creationId xmlns:a16="http://schemas.microsoft.com/office/drawing/2014/main" id="{12F6A55C-EE06-7F44-A93E-862FA1A9F254}"/>
              </a:ext>
            </a:extLst>
          </p:cNvPr>
          <p:cNvSpPr txBox="1"/>
          <p:nvPr/>
        </p:nvSpPr>
        <p:spPr>
          <a:xfrm>
            <a:off x="4380856" y="3233104"/>
            <a:ext cx="702436" cy="369332"/>
          </a:xfrm>
          <a:prstGeom prst="rect">
            <a:avLst/>
          </a:prstGeom>
          <a:noFill/>
        </p:spPr>
        <p:txBody>
          <a:bodyPr wrap="none" rtlCol="0">
            <a:spAutoFit/>
          </a:bodyPr>
          <a:lstStyle/>
          <a:p>
            <a:r>
              <a:rPr lang="en-US" dirty="0"/>
              <a:t>Brazil</a:t>
            </a:r>
          </a:p>
        </p:txBody>
      </p:sp>
      <p:sp>
        <p:nvSpPr>
          <p:cNvPr id="8" name="TextBox 7">
            <a:extLst>
              <a:ext uri="{FF2B5EF4-FFF2-40B4-BE49-F238E27FC236}">
                <a16:creationId xmlns:a16="http://schemas.microsoft.com/office/drawing/2014/main" id="{25D91AF7-8DA5-A64C-A3E1-83F2FBE219F5}"/>
              </a:ext>
            </a:extLst>
          </p:cNvPr>
          <p:cNvSpPr txBox="1"/>
          <p:nvPr/>
        </p:nvSpPr>
        <p:spPr>
          <a:xfrm>
            <a:off x="2935132" y="2581348"/>
            <a:ext cx="1095172" cy="369332"/>
          </a:xfrm>
          <a:prstGeom prst="rect">
            <a:avLst/>
          </a:prstGeom>
          <a:noFill/>
        </p:spPr>
        <p:txBody>
          <a:bodyPr wrap="none" rtlCol="0">
            <a:spAutoFit/>
          </a:bodyPr>
          <a:lstStyle/>
          <a:p>
            <a:r>
              <a:rPr lang="en-US" dirty="0"/>
              <a:t>Colombia</a:t>
            </a:r>
          </a:p>
        </p:txBody>
      </p:sp>
      <p:sp>
        <p:nvSpPr>
          <p:cNvPr id="9" name="TextBox 8">
            <a:extLst>
              <a:ext uri="{FF2B5EF4-FFF2-40B4-BE49-F238E27FC236}">
                <a16:creationId xmlns:a16="http://schemas.microsoft.com/office/drawing/2014/main" id="{9751EAFC-283C-C04D-88BC-65A7B349C255}"/>
              </a:ext>
            </a:extLst>
          </p:cNvPr>
          <p:cNvSpPr txBox="1"/>
          <p:nvPr/>
        </p:nvSpPr>
        <p:spPr>
          <a:xfrm>
            <a:off x="4944533" y="876469"/>
            <a:ext cx="4380686" cy="369332"/>
          </a:xfrm>
          <a:prstGeom prst="rect">
            <a:avLst/>
          </a:prstGeom>
          <a:noFill/>
        </p:spPr>
        <p:txBody>
          <a:bodyPr wrap="none" rtlCol="0">
            <a:spAutoFit/>
          </a:bodyPr>
          <a:lstStyle/>
          <a:p>
            <a:r>
              <a:rPr lang="en-US" dirty="0"/>
              <a:t>UK, Ireland, Netherland, Belgium, Italy, Poland</a:t>
            </a:r>
          </a:p>
        </p:txBody>
      </p:sp>
      <p:sp>
        <p:nvSpPr>
          <p:cNvPr id="10" name="TextBox 9">
            <a:extLst>
              <a:ext uri="{FF2B5EF4-FFF2-40B4-BE49-F238E27FC236}">
                <a16:creationId xmlns:a16="http://schemas.microsoft.com/office/drawing/2014/main" id="{7CB365F6-BBE8-CF45-9560-1771CF6C2FC7}"/>
              </a:ext>
            </a:extLst>
          </p:cNvPr>
          <p:cNvSpPr txBox="1"/>
          <p:nvPr/>
        </p:nvSpPr>
        <p:spPr>
          <a:xfrm>
            <a:off x="6071379" y="3819112"/>
            <a:ext cx="1318951" cy="369332"/>
          </a:xfrm>
          <a:prstGeom prst="rect">
            <a:avLst/>
          </a:prstGeom>
          <a:noFill/>
        </p:spPr>
        <p:txBody>
          <a:bodyPr wrap="none" rtlCol="0">
            <a:spAutoFit/>
          </a:bodyPr>
          <a:lstStyle/>
          <a:p>
            <a:r>
              <a:rPr lang="en-US" dirty="0"/>
              <a:t>South Africa</a:t>
            </a:r>
          </a:p>
        </p:txBody>
      </p:sp>
      <p:sp>
        <p:nvSpPr>
          <p:cNvPr id="11" name="TextBox 10">
            <a:extLst>
              <a:ext uri="{FF2B5EF4-FFF2-40B4-BE49-F238E27FC236}">
                <a16:creationId xmlns:a16="http://schemas.microsoft.com/office/drawing/2014/main" id="{272623A0-4EAA-764A-AB11-C2A6B79223E4}"/>
              </a:ext>
            </a:extLst>
          </p:cNvPr>
          <p:cNvSpPr txBox="1"/>
          <p:nvPr/>
        </p:nvSpPr>
        <p:spPr>
          <a:xfrm>
            <a:off x="5400994" y="2593649"/>
            <a:ext cx="864339" cy="369332"/>
          </a:xfrm>
          <a:prstGeom prst="rect">
            <a:avLst/>
          </a:prstGeom>
          <a:noFill/>
        </p:spPr>
        <p:txBody>
          <a:bodyPr wrap="none" rtlCol="0">
            <a:spAutoFit/>
          </a:bodyPr>
          <a:lstStyle/>
          <a:p>
            <a:r>
              <a:rPr lang="en-US" dirty="0"/>
              <a:t>Nigeria</a:t>
            </a:r>
          </a:p>
        </p:txBody>
      </p:sp>
      <p:sp>
        <p:nvSpPr>
          <p:cNvPr id="12" name="TextBox 11">
            <a:extLst>
              <a:ext uri="{FF2B5EF4-FFF2-40B4-BE49-F238E27FC236}">
                <a16:creationId xmlns:a16="http://schemas.microsoft.com/office/drawing/2014/main" id="{98C2127D-86DB-ED47-B53E-64906723619E}"/>
              </a:ext>
            </a:extLst>
          </p:cNvPr>
          <p:cNvSpPr txBox="1"/>
          <p:nvPr/>
        </p:nvSpPr>
        <p:spPr>
          <a:xfrm>
            <a:off x="9470299" y="3582554"/>
            <a:ext cx="1008609" cy="369332"/>
          </a:xfrm>
          <a:prstGeom prst="rect">
            <a:avLst/>
          </a:prstGeom>
          <a:noFill/>
        </p:spPr>
        <p:txBody>
          <a:bodyPr wrap="none" rtlCol="0">
            <a:spAutoFit/>
          </a:bodyPr>
          <a:lstStyle/>
          <a:p>
            <a:r>
              <a:rPr lang="en-US" dirty="0"/>
              <a:t>Australia</a:t>
            </a:r>
          </a:p>
        </p:txBody>
      </p:sp>
      <p:sp>
        <p:nvSpPr>
          <p:cNvPr id="13" name="TextBox 12">
            <a:extLst>
              <a:ext uri="{FF2B5EF4-FFF2-40B4-BE49-F238E27FC236}">
                <a16:creationId xmlns:a16="http://schemas.microsoft.com/office/drawing/2014/main" id="{40A414DE-217D-0A4E-9825-6A5A2CC76548}"/>
              </a:ext>
            </a:extLst>
          </p:cNvPr>
          <p:cNvSpPr txBox="1"/>
          <p:nvPr/>
        </p:nvSpPr>
        <p:spPr>
          <a:xfrm>
            <a:off x="10278533" y="4649477"/>
            <a:ext cx="1441164" cy="369332"/>
          </a:xfrm>
          <a:prstGeom prst="rect">
            <a:avLst/>
          </a:prstGeom>
          <a:noFill/>
        </p:spPr>
        <p:txBody>
          <a:bodyPr wrap="none" rtlCol="0">
            <a:spAutoFit/>
          </a:bodyPr>
          <a:lstStyle/>
          <a:p>
            <a:r>
              <a:rPr lang="en-US" dirty="0"/>
              <a:t>New Zealand</a:t>
            </a:r>
          </a:p>
        </p:txBody>
      </p:sp>
      <p:sp>
        <p:nvSpPr>
          <p:cNvPr id="14" name="TextBox 13">
            <a:extLst>
              <a:ext uri="{FF2B5EF4-FFF2-40B4-BE49-F238E27FC236}">
                <a16:creationId xmlns:a16="http://schemas.microsoft.com/office/drawing/2014/main" id="{95F6E36D-8E1C-2C49-B3A6-CCF8CD2D20E7}"/>
              </a:ext>
            </a:extLst>
          </p:cNvPr>
          <p:cNvSpPr txBox="1"/>
          <p:nvPr/>
        </p:nvSpPr>
        <p:spPr>
          <a:xfrm>
            <a:off x="9694880" y="2118468"/>
            <a:ext cx="1167307" cy="369332"/>
          </a:xfrm>
          <a:prstGeom prst="rect">
            <a:avLst/>
          </a:prstGeom>
          <a:noFill/>
        </p:spPr>
        <p:txBody>
          <a:bodyPr wrap="none" rtlCol="0">
            <a:spAutoFit/>
          </a:bodyPr>
          <a:lstStyle/>
          <a:p>
            <a:r>
              <a:rPr lang="en-US" dirty="0"/>
              <a:t>Philippines</a:t>
            </a:r>
          </a:p>
        </p:txBody>
      </p:sp>
      <p:sp>
        <p:nvSpPr>
          <p:cNvPr id="16" name="TextBox 15">
            <a:extLst>
              <a:ext uri="{FF2B5EF4-FFF2-40B4-BE49-F238E27FC236}">
                <a16:creationId xmlns:a16="http://schemas.microsoft.com/office/drawing/2014/main" id="{125F9349-12AB-2C47-855A-2E402E2E5F42}"/>
              </a:ext>
            </a:extLst>
          </p:cNvPr>
          <p:cNvSpPr txBox="1"/>
          <p:nvPr/>
        </p:nvSpPr>
        <p:spPr>
          <a:xfrm>
            <a:off x="7262507" y="2234230"/>
            <a:ext cx="2509341" cy="923330"/>
          </a:xfrm>
          <a:prstGeom prst="rect">
            <a:avLst/>
          </a:prstGeom>
          <a:noFill/>
        </p:spPr>
        <p:txBody>
          <a:bodyPr wrap="none" rtlCol="0">
            <a:spAutoFit/>
          </a:bodyPr>
          <a:lstStyle/>
          <a:p>
            <a:r>
              <a:rPr lang="en-US" dirty="0"/>
              <a:t>Iran, UAE, India, Pakistan </a:t>
            </a:r>
          </a:p>
          <a:p>
            <a:r>
              <a:rPr lang="en-US" dirty="0"/>
              <a:t>&amp; Bangladesh </a:t>
            </a:r>
          </a:p>
          <a:p>
            <a:endParaRPr lang="en-US" dirty="0"/>
          </a:p>
        </p:txBody>
      </p:sp>
      <p:sp>
        <p:nvSpPr>
          <p:cNvPr id="2" name="Rectangle 1">
            <a:extLst>
              <a:ext uri="{FF2B5EF4-FFF2-40B4-BE49-F238E27FC236}">
                <a16:creationId xmlns:a16="http://schemas.microsoft.com/office/drawing/2014/main" id="{7163183B-1F70-1C42-B8D8-FBEDAE7D5781}"/>
              </a:ext>
            </a:extLst>
          </p:cNvPr>
          <p:cNvSpPr/>
          <p:nvPr/>
        </p:nvSpPr>
        <p:spPr>
          <a:xfrm>
            <a:off x="6362525" y="6296579"/>
            <a:ext cx="5557547" cy="584775"/>
          </a:xfrm>
          <a:prstGeom prst="rect">
            <a:avLst/>
          </a:prstGeom>
        </p:spPr>
        <p:txBody>
          <a:bodyPr wrap="none">
            <a:spAutoFit/>
          </a:bodyPr>
          <a:lstStyle/>
          <a:p>
            <a:r>
              <a:rPr lang="en-US" dirty="0"/>
              <a:t>Canadian Alliance of Physiotherapy Regulators, 2018</a:t>
            </a:r>
          </a:p>
          <a:p>
            <a:r>
              <a:rPr lang="en-US" sz="1400" dirty="0"/>
              <a:t>http://www.alliancept.org/becoming-credentialled/source-country-profiles/</a:t>
            </a:r>
          </a:p>
        </p:txBody>
      </p:sp>
      <p:sp>
        <p:nvSpPr>
          <p:cNvPr id="17" name="TextBox 16">
            <a:extLst>
              <a:ext uri="{FF2B5EF4-FFF2-40B4-BE49-F238E27FC236}">
                <a16:creationId xmlns:a16="http://schemas.microsoft.com/office/drawing/2014/main" id="{95F6E36D-8E1C-2C49-B3A6-CCF8CD2D20E7}"/>
              </a:ext>
            </a:extLst>
          </p:cNvPr>
          <p:cNvSpPr txBox="1"/>
          <p:nvPr/>
        </p:nvSpPr>
        <p:spPr>
          <a:xfrm>
            <a:off x="6389184" y="1685454"/>
            <a:ext cx="695832" cy="369332"/>
          </a:xfrm>
          <a:prstGeom prst="rect">
            <a:avLst/>
          </a:prstGeom>
          <a:noFill/>
        </p:spPr>
        <p:txBody>
          <a:bodyPr wrap="none" rtlCol="0">
            <a:spAutoFit/>
          </a:bodyPr>
          <a:lstStyle/>
          <a:p>
            <a:r>
              <a:rPr lang="en-US" dirty="0"/>
              <a:t>Egypt</a:t>
            </a:r>
          </a:p>
        </p:txBody>
      </p:sp>
      <p:sp>
        <p:nvSpPr>
          <p:cNvPr id="18" name="TextBox 17">
            <a:extLst>
              <a:ext uri="{FF2B5EF4-FFF2-40B4-BE49-F238E27FC236}">
                <a16:creationId xmlns:a16="http://schemas.microsoft.com/office/drawing/2014/main" id="{25D91AF7-8DA5-A64C-A3E1-83F2FBE219F5}"/>
              </a:ext>
            </a:extLst>
          </p:cNvPr>
          <p:cNvSpPr txBox="1"/>
          <p:nvPr/>
        </p:nvSpPr>
        <p:spPr>
          <a:xfrm>
            <a:off x="3451130" y="1902329"/>
            <a:ext cx="865943" cy="369332"/>
          </a:xfrm>
          <a:prstGeom prst="rect">
            <a:avLst/>
          </a:prstGeom>
          <a:noFill/>
        </p:spPr>
        <p:txBody>
          <a:bodyPr wrap="none" rtlCol="0">
            <a:spAutoFit/>
          </a:bodyPr>
          <a:lstStyle/>
          <a:p>
            <a:r>
              <a:rPr lang="en-US" dirty="0"/>
              <a:t>Jamaica</a:t>
            </a:r>
          </a:p>
        </p:txBody>
      </p:sp>
      <p:sp>
        <p:nvSpPr>
          <p:cNvPr id="19" name="TextBox 18">
            <a:extLst>
              <a:ext uri="{FF2B5EF4-FFF2-40B4-BE49-F238E27FC236}">
                <a16:creationId xmlns:a16="http://schemas.microsoft.com/office/drawing/2014/main" id="{00D37573-FB5A-C14D-B288-73FEEF6177C8}"/>
              </a:ext>
            </a:extLst>
          </p:cNvPr>
          <p:cNvSpPr txBox="1"/>
          <p:nvPr/>
        </p:nvSpPr>
        <p:spPr>
          <a:xfrm>
            <a:off x="3540122" y="660576"/>
            <a:ext cx="873957" cy="369332"/>
          </a:xfrm>
          <a:prstGeom prst="rect">
            <a:avLst/>
          </a:prstGeom>
          <a:noFill/>
        </p:spPr>
        <p:txBody>
          <a:bodyPr wrap="none" rtlCol="0">
            <a:spAutoFit/>
          </a:bodyPr>
          <a:lstStyle/>
          <a:p>
            <a:r>
              <a:rPr lang="en-US" dirty="0"/>
              <a:t>Canada</a:t>
            </a:r>
          </a:p>
        </p:txBody>
      </p:sp>
      <p:sp>
        <p:nvSpPr>
          <p:cNvPr id="20" name="TextBox 19">
            <a:extLst>
              <a:ext uri="{FF2B5EF4-FFF2-40B4-BE49-F238E27FC236}">
                <a16:creationId xmlns:a16="http://schemas.microsoft.com/office/drawing/2014/main" id="{00D37573-FB5A-C14D-B288-73FEEF6177C8}"/>
              </a:ext>
            </a:extLst>
          </p:cNvPr>
          <p:cNvSpPr txBox="1"/>
          <p:nvPr/>
        </p:nvSpPr>
        <p:spPr>
          <a:xfrm>
            <a:off x="1574562" y="158906"/>
            <a:ext cx="4008598" cy="369332"/>
          </a:xfrm>
          <a:prstGeom prst="rect">
            <a:avLst/>
          </a:prstGeom>
          <a:noFill/>
        </p:spPr>
        <p:txBody>
          <a:bodyPr wrap="none" rtlCol="0">
            <a:spAutoFit/>
          </a:bodyPr>
          <a:lstStyle/>
          <a:p>
            <a:r>
              <a:rPr lang="en-US" dirty="0"/>
              <a:t>Country Profiles – Top Source Countries</a:t>
            </a:r>
          </a:p>
        </p:txBody>
      </p:sp>
    </p:spTree>
    <p:extLst>
      <p:ext uri="{BB962C8B-B14F-4D97-AF65-F5344CB8AC3E}">
        <p14:creationId xmlns:p14="http://schemas.microsoft.com/office/powerpoint/2010/main" val="413067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1"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1"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1"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linds(horizontal)">
                                      <p:cBhvr>
                                        <p:cTn id="50" dur="500"/>
                                        <p:tgtEl>
                                          <p:spTgt spid="13"/>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linds(horizontal)">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blinds(horizontal)">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linds(horizontal)">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blinds(horizontal)">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p:cTn id="69" repeatCount="indefinite" restart="whenNotActive" fill="hold" evtFilter="cancelBubble" nodeType="interactiveSeq">
                <p:stCondLst>
                  <p:cond delay="indefinite"/>
                  <p:cond evt="onBegin" delay="0">
                    <p:tn val="1"/>
                  </p:cond>
                </p:stCondLst>
                <p:endSync evt="end" delay="0">
                  <p:rtn val="all"/>
                </p:endSync>
                <p:childTnLst>
                  <p:par>
                    <p:cTn id="70" fill="hold">
                      <p:stCondLst>
                        <p:cond delay="0"/>
                      </p:stCondLst>
                      <p:childTnLst>
                        <p:par>
                          <p:cTn id="71" fill="hold">
                            <p:stCondLst>
                              <p:cond delay="0"/>
                            </p:stCondLst>
                            <p:childTnLst>
                              <p:par>
                                <p:cTn id="72" presetID="0" presetClass="path" presetSubtype="0" accel="50000" decel="50000" fill="hold" nodeType="clickEffect">
                                  <p:stCondLst>
                                    <p:cond delay="0"/>
                                  </p:stCondLst>
                                  <p:childTnLst>
                                    <p:animMotion origin="layout" path="M -2.29167E-6 0 L 0.28581 0.18912 " pathEditMode="relative" rAng="0" ptsTypes="AA">
                                      <p:cBhvr>
                                        <p:cTn id="73" dur="30000" fill="hold"/>
                                        <p:tgtEl>
                                          <p:spTgt spid="1025"/>
                                        </p:tgtEl>
                                        <p:attrNameLst>
                                          <p:attrName>ppt_x</p:attrName>
                                          <p:attrName>ppt_y</p:attrName>
                                        </p:attrNameLst>
                                      </p:cBhvr>
                                      <p:rCtr x="14284" y="9444"/>
                                    </p:animMotion>
                                  </p:childTnLst>
                                </p:cTn>
                              </p:par>
                              <p:par>
                                <p:cTn id="74" presetID="6" presetClass="emph" presetSubtype="0" accel="50000" decel="50000" fill="hold" nodeType="withEffect">
                                  <p:stCondLst>
                                    <p:cond delay="0"/>
                                  </p:stCondLst>
                                  <p:childTnLst>
                                    <p:animScale>
                                      <p:cBhvr>
                                        <p:cTn id="75" dur="30000" fill="hold"/>
                                        <p:tgtEl>
                                          <p:spTgt spid="1025"/>
                                        </p:tgtEl>
                                      </p:cBhvr>
                                      <p:by x="150000" y="150000"/>
                                    </p:animScale>
                                  </p:childTnLst>
                                </p:cTn>
                              </p:par>
                            </p:childTnLst>
                          </p:cTn>
                        </p:par>
                        <p:par>
                          <p:cTn id="76" fill="hold">
                            <p:stCondLst>
                              <p:cond delay="30000"/>
                            </p:stCondLst>
                            <p:childTnLst>
                              <p:par>
                                <p:cTn id="77" presetID="0" presetClass="path" presetSubtype="0" accel="50000" decel="50000" fill="hold" nodeType="afterEffect">
                                  <p:stCondLst>
                                    <p:cond delay="5000"/>
                                  </p:stCondLst>
                                  <p:childTnLst>
                                    <p:animMotion origin="layout" path="M 0.28581 0.18912 L 0.28581 0.24861 " pathEditMode="relative" rAng="0" ptsTypes="AA">
                                      <p:cBhvr>
                                        <p:cTn id="78" dur="30000" fill="hold"/>
                                        <p:tgtEl>
                                          <p:spTgt spid="1025"/>
                                        </p:tgtEl>
                                        <p:attrNameLst>
                                          <p:attrName>ppt_x</p:attrName>
                                          <p:attrName>ppt_y</p:attrName>
                                        </p:attrNameLst>
                                      </p:cBhvr>
                                      <p:rCtr x="0" y="2963"/>
                                    </p:animMotion>
                                  </p:childTnLst>
                                </p:cTn>
                              </p:par>
                            </p:childTnLst>
                          </p:cTn>
                        </p:par>
                        <p:par>
                          <p:cTn id="79" fill="hold">
                            <p:stCondLst>
                              <p:cond delay="65000"/>
                            </p:stCondLst>
                            <p:childTnLst>
                              <p:par>
                                <p:cTn id="80" presetID="0" presetClass="path" presetSubtype="0" accel="50000" decel="50000" fill="hold" nodeType="afterEffect">
                                  <p:stCondLst>
                                    <p:cond delay="5000"/>
                                  </p:stCondLst>
                                  <p:childTnLst>
                                    <p:animMotion origin="layout" path="M 0.28581 0.24861 L 0.23854 -0.15903 " pathEditMode="relative" rAng="0" ptsTypes="AA">
                                      <p:cBhvr>
                                        <p:cTn id="81" dur="30000" fill="hold"/>
                                        <p:tgtEl>
                                          <p:spTgt spid="1025"/>
                                        </p:tgtEl>
                                        <p:attrNameLst>
                                          <p:attrName>ppt_x</p:attrName>
                                          <p:attrName>ppt_y</p:attrName>
                                        </p:attrNameLst>
                                      </p:cBhvr>
                                      <p:rCtr x="-2370" y="-20394"/>
                                    </p:animMotion>
                                  </p:childTnLst>
                                </p:cTn>
                              </p:par>
                            </p:childTnLst>
                          </p:cTn>
                        </p:par>
                        <p:par>
                          <p:cTn id="82" fill="hold">
                            <p:stCondLst>
                              <p:cond delay="100000"/>
                            </p:stCondLst>
                            <p:childTnLst>
                              <p:par>
                                <p:cTn id="83" presetID="0" presetClass="path" presetSubtype="0" accel="50000" decel="50000" fill="hold" nodeType="afterEffect">
                                  <p:stCondLst>
                                    <p:cond delay="5000"/>
                                  </p:stCondLst>
                                  <p:childTnLst>
                                    <p:animMotion origin="layout" path="M 0.23854 -0.15903 L -0.2858 -0.24861 " pathEditMode="relative" rAng="0" ptsTypes="AA">
                                      <p:cBhvr>
                                        <p:cTn id="84" dur="30000" fill="hold"/>
                                        <p:tgtEl>
                                          <p:spTgt spid="1025"/>
                                        </p:tgtEl>
                                        <p:attrNameLst>
                                          <p:attrName>ppt_x</p:attrName>
                                          <p:attrName>ppt_y</p:attrName>
                                        </p:attrNameLst>
                                      </p:cBhvr>
                                      <p:rCtr x="-26224" y="-4491"/>
                                    </p:animMotion>
                                  </p:childTnLst>
                                </p:cTn>
                              </p:par>
                            </p:childTnLst>
                          </p:cTn>
                        </p:par>
                        <p:par>
                          <p:cTn id="85" fill="hold">
                            <p:stCondLst>
                              <p:cond delay="135000"/>
                            </p:stCondLst>
                            <p:childTnLst>
                              <p:par>
                                <p:cTn id="86" presetID="0" presetClass="path" presetSubtype="0" accel="50000" decel="50000" fill="hold" nodeType="afterEffect">
                                  <p:stCondLst>
                                    <p:cond delay="5000"/>
                                  </p:stCondLst>
                                  <p:childTnLst>
                                    <p:animMotion origin="layout" path="M -0.2858 -0.24861 L -0.2858 0.03287 " pathEditMode="relative" rAng="0" ptsTypes="AA">
                                      <p:cBhvr>
                                        <p:cTn id="87" dur="30000" fill="hold"/>
                                        <p:tgtEl>
                                          <p:spTgt spid="1025"/>
                                        </p:tgtEl>
                                        <p:attrNameLst>
                                          <p:attrName>ppt_x</p:attrName>
                                          <p:attrName>ppt_y</p:attrName>
                                        </p:attrNameLst>
                                      </p:cBhvr>
                                      <p:rCtr x="0" y="14074"/>
                                    </p:animMotion>
                                  </p:childTnLst>
                                </p:cTn>
                              </p:par>
                            </p:childTnLst>
                          </p:cTn>
                        </p:par>
                        <p:par>
                          <p:cTn id="88" fill="hold">
                            <p:stCondLst>
                              <p:cond delay="170000"/>
                            </p:stCondLst>
                            <p:childTnLst>
                              <p:par>
                                <p:cTn id="89" presetID="0" presetClass="path" presetSubtype="0" accel="50000" decel="50000" fill="hold" nodeType="afterEffect">
                                  <p:stCondLst>
                                    <p:cond delay="5000"/>
                                  </p:stCondLst>
                                  <p:childTnLst>
                                    <p:animMotion origin="layout" path="M -0.2858 0.03287 L -0.18737 0.09838 " pathEditMode="relative" rAng="0" ptsTypes="AA">
                                      <p:cBhvr>
                                        <p:cTn id="90" dur="30000" fill="hold"/>
                                        <p:tgtEl>
                                          <p:spTgt spid="1025"/>
                                        </p:tgtEl>
                                        <p:attrNameLst>
                                          <p:attrName>ppt_x</p:attrName>
                                          <p:attrName>ppt_y</p:attrName>
                                        </p:attrNameLst>
                                      </p:cBhvr>
                                      <p:rCtr x="4922" y="3264"/>
                                    </p:animMotion>
                                  </p:childTnLst>
                                </p:cTn>
                              </p:par>
                            </p:childTnLst>
                          </p:cTn>
                        </p:par>
                        <p:par>
                          <p:cTn id="91" fill="hold">
                            <p:stCondLst>
                              <p:cond delay="205000"/>
                            </p:stCondLst>
                            <p:childTnLst>
                              <p:par>
                                <p:cTn id="92" presetID="0" presetClass="path" presetSubtype="0" accel="50000" decel="50000" fill="hold" nodeType="afterEffect">
                                  <p:stCondLst>
                                    <p:cond delay="5000"/>
                                  </p:stCondLst>
                                  <p:childTnLst>
                                    <p:animMotion origin="layout" path="M -0.18737 0.09838 L -0.09088 0.06806 " pathEditMode="relative" rAng="0" ptsTypes="AA">
                                      <p:cBhvr>
                                        <p:cTn id="93" dur="30000" fill="hold"/>
                                        <p:tgtEl>
                                          <p:spTgt spid="1025"/>
                                        </p:tgtEl>
                                        <p:attrNameLst>
                                          <p:attrName>ppt_x</p:attrName>
                                          <p:attrName>ppt_y</p:attrName>
                                        </p:attrNameLst>
                                      </p:cBhvr>
                                      <p:rCtr x="4818" y="-1528"/>
                                    </p:animMotion>
                                  </p:childTnLst>
                                </p:cTn>
                              </p:par>
                            </p:childTnLst>
                          </p:cTn>
                        </p:par>
                        <p:par>
                          <p:cTn id="94" fill="hold">
                            <p:stCondLst>
                              <p:cond delay="240000"/>
                            </p:stCondLst>
                            <p:childTnLst>
                              <p:par>
                                <p:cTn id="95" presetID="0" presetClass="path" presetSubtype="0" accel="50000" decel="50000" fill="hold" nodeType="afterEffect">
                                  <p:stCondLst>
                                    <p:cond delay="5000"/>
                                  </p:stCondLst>
                                  <p:childTnLst>
                                    <p:animMotion origin="layout" path="M -0.09088 0.06806 L 0.00287 -0.05301 " pathEditMode="relative" rAng="0" ptsTypes="AA">
                                      <p:cBhvr>
                                        <p:cTn id="96" dur="30000" fill="hold"/>
                                        <p:tgtEl>
                                          <p:spTgt spid="1025"/>
                                        </p:tgtEl>
                                        <p:attrNameLst>
                                          <p:attrName>ppt_x</p:attrName>
                                          <p:attrName>ppt_y</p:attrName>
                                        </p:attrNameLst>
                                      </p:cBhvr>
                                      <p:rCtr x="4688" y="-6065"/>
                                    </p:animMotion>
                                  </p:childTnLst>
                                </p:cTn>
                              </p:par>
                            </p:childTnLst>
                          </p:cTn>
                        </p:par>
                        <p:par>
                          <p:cTn id="97" fill="hold">
                            <p:stCondLst>
                              <p:cond delay="275000"/>
                            </p:stCondLst>
                            <p:childTnLst>
                              <p:par>
                                <p:cTn id="98" presetID="0" presetClass="path" presetSubtype="0" accel="50000" decel="50000" fill="hold" nodeType="afterEffect">
                                  <p:stCondLst>
                                    <p:cond delay="5000"/>
                                  </p:stCondLst>
                                  <p:childTnLst>
                                    <p:animMotion origin="layout" path="M 0.00287 -0.05301 L -0.0681 -0.24861 " pathEditMode="relative" rAng="0" ptsTypes="AA">
                                      <p:cBhvr>
                                        <p:cTn id="99" dur="30000" fill="hold"/>
                                        <p:tgtEl>
                                          <p:spTgt spid="1025"/>
                                        </p:tgtEl>
                                        <p:attrNameLst>
                                          <p:attrName>ppt_x</p:attrName>
                                          <p:attrName>ppt_y</p:attrName>
                                        </p:attrNameLst>
                                      </p:cBhvr>
                                      <p:rCtr x="-3555" y="-9792"/>
                                    </p:animMotion>
                                  </p:childTnLst>
                                </p:cTn>
                              </p:par>
                            </p:childTnLst>
                          </p:cTn>
                        </p:par>
                        <p:par>
                          <p:cTn id="100" fill="hold">
                            <p:stCondLst>
                              <p:cond delay="310000"/>
                            </p:stCondLst>
                            <p:childTnLst>
                              <p:par>
                                <p:cTn id="101" presetID="0" presetClass="path" presetSubtype="0" accel="50000" decel="50000" fill="hold" nodeType="afterEffect">
                                  <p:stCondLst>
                                    <p:cond delay="5000"/>
                                  </p:stCondLst>
                                  <p:childTnLst>
                                    <p:animMotion origin="layout" path="M -0.0681 -0.24861 L 0.20729 0.24861 " pathEditMode="relative" rAng="0" ptsTypes="AA">
                                      <p:cBhvr>
                                        <p:cTn id="102" dur="30000" fill="hold"/>
                                        <p:tgtEl>
                                          <p:spTgt spid="1025"/>
                                        </p:tgtEl>
                                        <p:attrNameLst>
                                          <p:attrName>ppt_x</p:attrName>
                                          <p:attrName>ppt_y</p:attrName>
                                        </p:attrNameLst>
                                      </p:cBhvr>
                                      <p:rCtr x="13763" y="24861"/>
                                    </p:animMotion>
                                  </p:childTnLst>
                                </p:cTn>
                              </p:par>
                            </p:childTnLst>
                          </p:cTn>
                        </p:par>
                        <p:par>
                          <p:cTn id="103" fill="hold">
                            <p:stCondLst>
                              <p:cond delay="345000"/>
                            </p:stCondLst>
                            <p:childTnLst>
                              <p:par>
                                <p:cTn id="104" presetID="0" presetClass="path" presetSubtype="0" accel="50000" decel="50000" fill="hold" nodeType="afterEffect">
                                  <p:stCondLst>
                                    <p:cond delay="5000"/>
                                  </p:stCondLst>
                                  <p:childTnLst>
                                    <p:animMotion origin="layout" path="M 0.20729 0.24861 L -0.24427 0.24861 " pathEditMode="relative" rAng="0" ptsTypes="AA">
                                      <p:cBhvr>
                                        <p:cTn id="105" dur="30000" fill="hold"/>
                                        <p:tgtEl>
                                          <p:spTgt spid="1025"/>
                                        </p:tgtEl>
                                        <p:attrNameLst>
                                          <p:attrName>ppt_x</p:attrName>
                                          <p:attrName>ppt_y</p:attrName>
                                        </p:attrNameLst>
                                      </p:cBhvr>
                                      <p:rCtr x="-22578" y="0"/>
                                    </p:animMotion>
                                  </p:childTnLst>
                                </p:cTn>
                              </p:par>
                            </p:childTnLst>
                          </p:cTn>
                        </p:par>
                        <p:par>
                          <p:cTn id="106" fill="hold">
                            <p:stCondLst>
                              <p:cond delay="380000"/>
                            </p:stCondLst>
                            <p:childTnLst>
                              <p:par>
                                <p:cTn id="107" presetID="0" presetClass="path" presetSubtype="0" accel="50000" decel="50000" fill="hold" nodeType="afterEffect">
                                  <p:stCondLst>
                                    <p:cond delay="5000"/>
                                  </p:stCondLst>
                                  <p:childTnLst>
                                    <p:animMotion origin="layout" path="M -0.24427 0.24861 L -0.00573 0.17407 " pathEditMode="relative" rAng="0" ptsTypes="AA">
                                      <p:cBhvr>
                                        <p:cTn id="108" dur="30000" fill="hold"/>
                                        <p:tgtEl>
                                          <p:spTgt spid="1025"/>
                                        </p:tgtEl>
                                        <p:attrNameLst>
                                          <p:attrName>ppt_x</p:attrName>
                                          <p:attrName>ppt_y</p:attrName>
                                        </p:attrNameLst>
                                      </p:cBhvr>
                                      <p:rCtr x="11927" y="-3727"/>
                                    </p:animMotion>
                                  </p:childTnLst>
                                </p:cTn>
                              </p:par>
                            </p:childTnLst>
                          </p:cTn>
                        </p:par>
                        <p:par>
                          <p:cTn id="109" fill="hold">
                            <p:stCondLst>
                              <p:cond delay="415000"/>
                            </p:stCondLst>
                            <p:childTnLst>
                              <p:par>
                                <p:cTn id="110" presetID="0" presetClass="path" presetSubtype="0" accel="50000" decel="50000" fill="hold" nodeType="afterEffect">
                                  <p:stCondLst>
                                    <p:cond delay="5000"/>
                                  </p:stCondLst>
                                  <p:childTnLst>
                                    <p:animMotion origin="layout" path="M -0.00573 0.17407 L 0.28581 -0.1338 " pathEditMode="relative" rAng="0" ptsTypes="AA">
                                      <p:cBhvr>
                                        <p:cTn id="111" dur="30000" fill="hold"/>
                                        <p:tgtEl>
                                          <p:spTgt spid="1025"/>
                                        </p:tgtEl>
                                        <p:attrNameLst>
                                          <p:attrName>ppt_x</p:attrName>
                                          <p:attrName>ppt_y</p:attrName>
                                        </p:attrNameLst>
                                      </p:cBhvr>
                                      <p:rCtr x="14570" y="-15394"/>
                                    </p:animMotion>
                                  </p:childTnLst>
                                </p:cTn>
                              </p:par>
                            </p:childTnLst>
                          </p:cTn>
                        </p:par>
                        <p:par>
                          <p:cTn id="112" fill="hold">
                            <p:stCondLst>
                              <p:cond delay="450000"/>
                            </p:stCondLst>
                            <p:childTnLst>
                              <p:par>
                                <p:cTn id="113" presetID="0" presetClass="path" presetSubtype="0" accel="50000" decel="50000" fill="hold" nodeType="afterEffect">
                                  <p:stCondLst>
                                    <p:cond delay="5000"/>
                                  </p:stCondLst>
                                  <p:childTnLst>
                                    <p:animMotion origin="layout" path="M 0.28581 -0.1338 L 0.28581 -0.14375 " pathEditMode="relative" rAng="0" ptsTypes="AA">
                                      <p:cBhvr>
                                        <p:cTn id="114" dur="30000" fill="hold"/>
                                        <p:tgtEl>
                                          <p:spTgt spid="1025"/>
                                        </p:tgtEl>
                                        <p:attrNameLst>
                                          <p:attrName>ppt_x</p:attrName>
                                          <p:attrName>ppt_y</p:attrName>
                                        </p:attrNameLst>
                                      </p:cBhvr>
                                      <p:rCtr x="0" y="-509"/>
                                    </p:animMotion>
                                  </p:childTnLst>
                                </p:cTn>
                              </p:par>
                            </p:childTnLst>
                          </p:cTn>
                        </p:par>
                        <p:par>
                          <p:cTn id="115" fill="hold">
                            <p:stCondLst>
                              <p:cond delay="485000"/>
                            </p:stCondLst>
                            <p:childTnLst>
                              <p:par>
                                <p:cTn id="116" presetID="0" presetClass="path" presetSubtype="0" accel="50000" decel="50000" fill="hold" nodeType="afterEffect">
                                  <p:stCondLst>
                                    <p:cond delay="5000"/>
                                  </p:stCondLst>
                                  <p:childTnLst>
                                    <p:animMotion origin="layout" path="M 0.28581 -0.14375 L -0.2858 -0.24861 " pathEditMode="relative" rAng="0" ptsTypes="AA">
                                      <p:cBhvr>
                                        <p:cTn id="117" dur="30000" fill="hold"/>
                                        <p:tgtEl>
                                          <p:spTgt spid="1025"/>
                                        </p:tgtEl>
                                        <p:attrNameLst>
                                          <p:attrName>ppt_x</p:attrName>
                                          <p:attrName>ppt_y</p:attrName>
                                        </p:attrNameLst>
                                      </p:cBhvr>
                                      <p:rCtr x="-28581" y="-5255"/>
                                    </p:animMotion>
                                  </p:childTnLst>
                                  <p:subTnLst>
                                    <p:animClr clrSpc="rgb" dir="cw">
                                      <p:cBhvr override="childStyle">
                                        <p:cTn dur="1" fill="hold" display="0" masterRel="nextClick" afterEffect="1"/>
                                        <p:tgtEl>
                                          <p:spTgt spid="1025"/>
                                        </p:tgtEl>
                                        <p:attrNameLst>
                                          <p:attrName>ppt_c</p:attrName>
                                        </p:attrNameLst>
                                      </p:cBhvr>
                                      <p:to>
                                        <a:srgbClr val="00FB92"/>
                                      </p:to>
                                    </p:animClr>
                                  </p:subTnLst>
                                </p:cTn>
                              </p:par>
                            </p:childTnLst>
                          </p:cTn>
                        </p:par>
                        <p:par>
                          <p:cTn id="118" fill="hold">
                            <p:stCondLst>
                              <p:cond delay="520000"/>
                            </p:stCondLst>
                            <p:childTnLst>
                              <p:par>
                                <p:cTn id="119" presetID="0" presetClass="path" presetSubtype="0" accel="50000" decel="50000" fill="hold" nodeType="afterEffect">
                                  <p:stCondLst>
                                    <p:cond delay="5000"/>
                                  </p:stCondLst>
                                  <p:childTnLst>
                                    <p:animMotion origin="layout" path="M -0.2858 -0.24861 L -2.29167E-6 0 " pathEditMode="relative" rAng="0" ptsTypes="AA">
                                      <p:cBhvr>
                                        <p:cTn id="120" dur="30000" fill="hold"/>
                                        <p:tgtEl>
                                          <p:spTgt spid="1025"/>
                                        </p:tgtEl>
                                        <p:attrNameLst>
                                          <p:attrName>ppt_x</p:attrName>
                                          <p:attrName>ppt_y</p:attrName>
                                        </p:attrNameLst>
                                      </p:cBhvr>
                                      <p:rCtr x="14284" y="12431"/>
                                    </p:animMotion>
                                  </p:childTnLst>
                                </p:cTn>
                              </p:par>
                              <p:par>
                                <p:cTn id="121" presetID="6" presetClass="emph" presetSubtype="0" accel="50000" decel="50000" fill="hold" nodeType="withEffect">
                                  <p:stCondLst>
                                    <p:cond delay="5000"/>
                                  </p:stCondLst>
                                  <p:childTnLst>
                                    <p:animScale>
                                      <p:cBhvr>
                                        <p:cTn id="122" dur="30000" fill="hold"/>
                                        <p:tgtEl>
                                          <p:spTgt spid="1025"/>
                                        </p:tgtEl>
                                      </p:cBhvr>
                                      <p:by x="150000" y="150000"/>
                                      <p:to x="100000" y="100000"/>
                                    </p:animScale>
                                  </p:childTnLst>
                                </p:cTn>
                              </p:par>
                            </p:childTnLst>
                          </p:cTn>
                        </p:par>
                        <p:par>
                          <p:cTn id="123" fill="hold">
                            <p:stCondLst>
                              <p:cond delay="555000"/>
                            </p:stCondLst>
                            <p:childTnLst>
                              <p:par>
                                <p:cTn id="124" presetID="0" presetClass="path" presetSubtype="0" accel="50000" decel="50000" fill="hold" nodeType="afterEffect">
                                  <p:stCondLst>
                                    <p:cond delay="0"/>
                                  </p:stCondLst>
                                  <p:childTnLst>
                                    <p:animMotion origin="layout" path="M -2.29167E-6 0 L -2.29167E-6 0.00023 " pathEditMode="relative" rAng="0" ptsTypes="AA">
                                      <p:cBhvr>
                                        <p:cTn id="125" dur="5000" fill="hold"/>
                                        <p:tgtEl>
                                          <p:spTgt spid="1025"/>
                                        </p:tgtEl>
                                        <p:attrNameLst>
                                          <p:attrName>ppt_x</p:attrName>
                                          <p:attrName>ppt_y</p:attrName>
                                        </p:attrNameLst>
                                      </p:cBhvr>
                                      <p:rCtr x="0" y="0"/>
                                    </p:animMotion>
                                  </p:childTnLst>
                                </p:cTn>
                              </p:par>
                            </p:childTnLst>
                          </p:cTn>
                        </p:par>
                      </p:childTnLst>
                    </p:cTn>
                  </p:par>
                </p:childTnLst>
              </p:cTn>
            </p:seq>
          </p:childTnLst>
        </p:cTn>
      </p:par>
    </p:tnLst>
    <p:bldLst>
      <p:bldP spid="5" grpId="0"/>
      <p:bldP spid="7" grpId="0"/>
      <p:bldP spid="8" grpId="0"/>
      <p:bldP spid="9" grpId="0"/>
      <p:bldP spid="10" grpId="1"/>
      <p:bldP spid="11" grpId="1"/>
      <p:bldP spid="12" grpId="0"/>
      <p:bldP spid="13" grpId="0"/>
      <p:bldP spid="14" grpId="1"/>
      <p:bldP spid="16"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CC8ED-1231-B546-9E21-E8990F80F6B4}"/>
              </a:ext>
            </a:extLst>
          </p:cNvPr>
          <p:cNvSpPr>
            <a:spLocks noGrp="1"/>
          </p:cNvSpPr>
          <p:nvPr>
            <p:ph type="title"/>
          </p:nvPr>
        </p:nvSpPr>
        <p:spPr>
          <a:xfrm>
            <a:off x="1800318" y="53201"/>
            <a:ext cx="10178322" cy="769759"/>
          </a:xfrm>
        </p:spPr>
        <p:txBody>
          <a:bodyPr>
            <a:normAutofit/>
          </a:bodyPr>
          <a:lstStyle/>
          <a:p>
            <a:r>
              <a:rPr lang="en-US" sz="3500" dirty="0"/>
              <a:t>Top 10 Source Countries 2015</a:t>
            </a:r>
          </a:p>
        </p:txBody>
      </p:sp>
      <p:graphicFrame>
        <p:nvGraphicFramePr>
          <p:cNvPr id="11" name="Content Placeholder 10">
            <a:extLst>
              <a:ext uri="{FF2B5EF4-FFF2-40B4-BE49-F238E27FC236}">
                <a16:creationId xmlns:a16="http://schemas.microsoft.com/office/drawing/2014/main" id="{AAB7BF41-BFBF-BA40-8758-05DE99AA32F8}"/>
              </a:ext>
            </a:extLst>
          </p:cNvPr>
          <p:cNvGraphicFramePr>
            <a:graphicFrameLocks noGrp="1"/>
          </p:cNvGraphicFramePr>
          <p:nvPr>
            <p:ph idx="1"/>
            <p:extLst>
              <p:ext uri="{D42A27DB-BD31-4B8C-83A1-F6EECF244321}">
                <p14:modId xmlns:p14="http://schemas.microsoft.com/office/powerpoint/2010/main" val="402622497"/>
              </p:ext>
            </p:extLst>
          </p:nvPr>
        </p:nvGraphicFramePr>
        <p:xfrm>
          <a:off x="1800318" y="822960"/>
          <a:ext cx="4563906" cy="5699760"/>
        </p:xfrm>
        <a:graphic>
          <a:graphicData uri="http://schemas.openxmlformats.org/drawingml/2006/table">
            <a:tbl>
              <a:tblPr firstRow="1" bandRow="1">
                <a:tableStyleId>{7E9639D4-E3E2-4D34-9284-5A2195B3D0D7}</a:tableStyleId>
              </a:tblPr>
              <a:tblGrid>
                <a:gridCol w="4563906">
                  <a:extLst>
                    <a:ext uri="{9D8B030D-6E8A-4147-A177-3AD203B41FA5}">
                      <a16:colId xmlns:a16="http://schemas.microsoft.com/office/drawing/2014/main" val="1507118236"/>
                    </a:ext>
                  </a:extLst>
                </a:gridCol>
              </a:tblGrid>
              <a:tr h="384048">
                <a:tc>
                  <a:txBody>
                    <a:bodyPr/>
                    <a:lstStyle/>
                    <a:p>
                      <a:r>
                        <a:rPr lang="en-US" sz="2800" dirty="0"/>
                        <a:t>Country(F)</a:t>
                      </a:r>
                    </a:p>
                  </a:txBody>
                  <a:tcPr/>
                </a:tc>
                <a:extLst>
                  <a:ext uri="{0D108BD9-81ED-4DB2-BD59-A6C34878D82A}">
                    <a16:rowId xmlns:a16="http://schemas.microsoft.com/office/drawing/2014/main" val="3421543862"/>
                  </a:ext>
                </a:extLst>
              </a:tr>
              <a:tr h="360680">
                <a:tc>
                  <a:txBody>
                    <a:bodyPr/>
                    <a:lstStyle/>
                    <a:p>
                      <a:r>
                        <a:rPr lang="en-US" sz="2800" dirty="0"/>
                        <a:t>India (430)</a:t>
                      </a:r>
                    </a:p>
                  </a:txBody>
                  <a:tcPr/>
                </a:tc>
                <a:extLst>
                  <a:ext uri="{0D108BD9-81ED-4DB2-BD59-A6C34878D82A}">
                    <a16:rowId xmlns:a16="http://schemas.microsoft.com/office/drawing/2014/main" val="863573492"/>
                  </a:ext>
                </a:extLst>
              </a:tr>
              <a:tr h="370840">
                <a:tc>
                  <a:txBody>
                    <a:bodyPr/>
                    <a:lstStyle/>
                    <a:p>
                      <a:r>
                        <a:rPr lang="en-US" sz="2800" dirty="0"/>
                        <a:t>UK (65)</a:t>
                      </a:r>
                    </a:p>
                  </a:txBody>
                  <a:tcPr/>
                </a:tc>
                <a:extLst>
                  <a:ext uri="{0D108BD9-81ED-4DB2-BD59-A6C34878D82A}">
                    <a16:rowId xmlns:a16="http://schemas.microsoft.com/office/drawing/2014/main" val="760485271"/>
                  </a:ext>
                </a:extLst>
              </a:tr>
              <a:tr h="370840">
                <a:tc>
                  <a:txBody>
                    <a:bodyPr/>
                    <a:lstStyle/>
                    <a:p>
                      <a:r>
                        <a:rPr lang="en-US" sz="2800" dirty="0"/>
                        <a:t>Philippines (56)</a:t>
                      </a:r>
                    </a:p>
                  </a:txBody>
                  <a:tcPr/>
                </a:tc>
                <a:extLst>
                  <a:ext uri="{0D108BD9-81ED-4DB2-BD59-A6C34878D82A}">
                    <a16:rowId xmlns:a16="http://schemas.microsoft.com/office/drawing/2014/main" val="3393541972"/>
                  </a:ext>
                </a:extLst>
              </a:tr>
              <a:tr h="370840">
                <a:tc>
                  <a:txBody>
                    <a:bodyPr/>
                    <a:lstStyle/>
                    <a:p>
                      <a:r>
                        <a:rPr lang="en-US" sz="2800" dirty="0"/>
                        <a:t>Australia (49)</a:t>
                      </a:r>
                    </a:p>
                  </a:txBody>
                  <a:tcPr/>
                </a:tc>
                <a:extLst>
                  <a:ext uri="{0D108BD9-81ED-4DB2-BD59-A6C34878D82A}">
                    <a16:rowId xmlns:a16="http://schemas.microsoft.com/office/drawing/2014/main" val="3047828590"/>
                  </a:ext>
                </a:extLst>
              </a:tr>
              <a:tr h="370840">
                <a:tc>
                  <a:txBody>
                    <a:bodyPr/>
                    <a:lstStyle/>
                    <a:p>
                      <a:r>
                        <a:rPr lang="en-US" sz="2800" dirty="0"/>
                        <a:t>USA (25)</a:t>
                      </a:r>
                    </a:p>
                  </a:txBody>
                  <a:tcPr/>
                </a:tc>
                <a:extLst>
                  <a:ext uri="{0D108BD9-81ED-4DB2-BD59-A6C34878D82A}">
                    <a16:rowId xmlns:a16="http://schemas.microsoft.com/office/drawing/2014/main" val="2174683656"/>
                  </a:ext>
                </a:extLst>
              </a:tr>
              <a:tr h="370840">
                <a:tc>
                  <a:txBody>
                    <a:bodyPr/>
                    <a:lstStyle/>
                    <a:p>
                      <a:r>
                        <a:rPr lang="en-US" sz="2800" dirty="0"/>
                        <a:t>Nigeria (16)</a:t>
                      </a:r>
                    </a:p>
                  </a:txBody>
                  <a:tcPr/>
                </a:tc>
                <a:extLst>
                  <a:ext uri="{0D108BD9-81ED-4DB2-BD59-A6C34878D82A}">
                    <a16:rowId xmlns:a16="http://schemas.microsoft.com/office/drawing/2014/main" val="836400962"/>
                  </a:ext>
                </a:extLst>
              </a:tr>
              <a:tr h="370840">
                <a:tc>
                  <a:txBody>
                    <a:bodyPr/>
                    <a:lstStyle/>
                    <a:p>
                      <a:r>
                        <a:rPr lang="en-US" sz="2800" dirty="0"/>
                        <a:t>Iran (14)</a:t>
                      </a:r>
                    </a:p>
                  </a:txBody>
                  <a:tcPr/>
                </a:tc>
                <a:extLst>
                  <a:ext uri="{0D108BD9-81ED-4DB2-BD59-A6C34878D82A}">
                    <a16:rowId xmlns:a16="http://schemas.microsoft.com/office/drawing/2014/main" val="3241756905"/>
                  </a:ext>
                </a:extLst>
              </a:tr>
              <a:tr h="370840">
                <a:tc>
                  <a:txBody>
                    <a:bodyPr/>
                    <a:lstStyle/>
                    <a:p>
                      <a:r>
                        <a:rPr lang="en-US" sz="2800" dirty="0"/>
                        <a:t>Pakistan (13)</a:t>
                      </a:r>
                    </a:p>
                  </a:txBody>
                  <a:tcPr/>
                </a:tc>
                <a:extLst>
                  <a:ext uri="{0D108BD9-81ED-4DB2-BD59-A6C34878D82A}">
                    <a16:rowId xmlns:a16="http://schemas.microsoft.com/office/drawing/2014/main" val="1947961466"/>
                  </a:ext>
                </a:extLst>
              </a:tr>
              <a:tr h="370840">
                <a:tc>
                  <a:txBody>
                    <a:bodyPr/>
                    <a:lstStyle/>
                    <a:p>
                      <a:r>
                        <a:rPr lang="en-US" sz="2800" dirty="0"/>
                        <a:t>Brazil (13)</a:t>
                      </a:r>
                    </a:p>
                  </a:txBody>
                  <a:tcPr/>
                </a:tc>
                <a:extLst>
                  <a:ext uri="{0D108BD9-81ED-4DB2-BD59-A6C34878D82A}">
                    <a16:rowId xmlns:a16="http://schemas.microsoft.com/office/drawing/2014/main" val="3509744066"/>
                  </a:ext>
                </a:extLst>
              </a:tr>
              <a:tr h="370840">
                <a:tc>
                  <a:txBody>
                    <a:bodyPr/>
                    <a:lstStyle/>
                    <a:p>
                      <a:r>
                        <a:rPr lang="en-US" sz="2800" dirty="0"/>
                        <a:t>Egypt (12)</a:t>
                      </a:r>
                    </a:p>
                  </a:txBody>
                  <a:tcPr/>
                </a:tc>
                <a:extLst>
                  <a:ext uri="{0D108BD9-81ED-4DB2-BD59-A6C34878D82A}">
                    <a16:rowId xmlns:a16="http://schemas.microsoft.com/office/drawing/2014/main" val="2486049043"/>
                  </a:ext>
                </a:extLst>
              </a:tr>
            </a:tbl>
          </a:graphicData>
        </a:graphic>
      </p:graphicFrame>
      <p:sp>
        <p:nvSpPr>
          <p:cNvPr id="12" name="Rectangle 11">
            <a:extLst>
              <a:ext uri="{FF2B5EF4-FFF2-40B4-BE49-F238E27FC236}">
                <a16:creationId xmlns:a16="http://schemas.microsoft.com/office/drawing/2014/main" id="{5537AB2D-5F63-D149-B690-2DA377226B24}"/>
              </a:ext>
            </a:extLst>
          </p:cNvPr>
          <p:cNvSpPr/>
          <p:nvPr/>
        </p:nvSpPr>
        <p:spPr>
          <a:xfrm>
            <a:off x="6889479" y="6338054"/>
            <a:ext cx="5029967" cy="369332"/>
          </a:xfrm>
          <a:prstGeom prst="rect">
            <a:avLst/>
          </a:prstGeom>
        </p:spPr>
        <p:txBody>
          <a:bodyPr wrap="none">
            <a:spAutoFit/>
          </a:bodyPr>
          <a:lstStyle/>
          <a:p>
            <a:r>
              <a:rPr lang="en-US" dirty="0"/>
              <a:t>Canadian Alliance of Physiotherapy Regulators, 2015</a:t>
            </a:r>
          </a:p>
        </p:txBody>
      </p:sp>
    </p:spTree>
    <p:extLst>
      <p:ext uri="{BB962C8B-B14F-4D97-AF65-F5344CB8AC3E}">
        <p14:creationId xmlns:p14="http://schemas.microsoft.com/office/powerpoint/2010/main" val="2205008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1410" y="177035"/>
            <a:ext cx="6122987" cy="944387"/>
          </a:xfrm>
        </p:spPr>
        <p:txBody>
          <a:bodyPr>
            <a:normAutofit/>
          </a:bodyPr>
          <a:lstStyle/>
          <a:p>
            <a:r>
              <a:rPr lang="en-US" dirty="0"/>
              <a:t>background</a:t>
            </a:r>
            <a:endParaRPr lang="en-CA" dirty="0"/>
          </a:p>
        </p:txBody>
      </p:sp>
      <p:sp>
        <p:nvSpPr>
          <p:cNvPr id="5" name="TextBox 4"/>
          <p:cNvSpPr txBox="1"/>
          <p:nvPr/>
        </p:nvSpPr>
        <p:spPr>
          <a:xfrm>
            <a:off x="916658" y="3381075"/>
            <a:ext cx="4029224" cy="1446550"/>
          </a:xfrm>
          <a:prstGeom prst="rect">
            <a:avLst/>
          </a:prstGeom>
          <a:noFill/>
        </p:spPr>
        <p:txBody>
          <a:bodyPr wrap="square" rtlCol="0">
            <a:spAutoFit/>
          </a:bodyPr>
          <a:lstStyle/>
          <a:p>
            <a:pPr algn="ctr"/>
            <a:r>
              <a:rPr lang="en-CA" sz="2200" dirty="0"/>
              <a:t>IEPTs’ Physiotherapy Competency Examination success rates are </a:t>
            </a:r>
            <a:r>
              <a:rPr lang="en-CA" sz="2200" b="1" u="sng" dirty="0">
                <a:solidFill>
                  <a:srgbClr val="FF0000"/>
                </a:solidFill>
              </a:rPr>
              <a:t>50% and 59% </a:t>
            </a:r>
            <a:r>
              <a:rPr lang="en-CA" sz="2200" dirty="0"/>
              <a:t>on the written and clinical  exams </a:t>
            </a:r>
          </a:p>
        </p:txBody>
      </p:sp>
      <p:sp>
        <p:nvSpPr>
          <p:cNvPr id="6" name="TextBox 5"/>
          <p:cNvSpPr txBox="1"/>
          <p:nvPr/>
        </p:nvSpPr>
        <p:spPr>
          <a:xfrm>
            <a:off x="5690394" y="3692989"/>
            <a:ext cx="792088" cy="923330"/>
          </a:xfrm>
          <a:prstGeom prst="rect">
            <a:avLst/>
          </a:prstGeom>
          <a:noFill/>
        </p:spPr>
        <p:txBody>
          <a:bodyPr wrap="square" rtlCol="0">
            <a:spAutoFit/>
          </a:bodyPr>
          <a:lstStyle/>
          <a:p>
            <a:r>
              <a:rPr lang="en-CA" sz="5400" dirty="0"/>
              <a:t>V</a:t>
            </a:r>
          </a:p>
        </p:txBody>
      </p:sp>
      <p:sp>
        <p:nvSpPr>
          <p:cNvPr id="7" name="TextBox 6"/>
          <p:cNvSpPr txBox="1"/>
          <p:nvPr/>
        </p:nvSpPr>
        <p:spPr>
          <a:xfrm>
            <a:off x="6896874" y="3342272"/>
            <a:ext cx="4049829" cy="1785104"/>
          </a:xfrm>
          <a:prstGeom prst="rect">
            <a:avLst/>
          </a:prstGeom>
          <a:noFill/>
        </p:spPr>
        <p:txBody>
          <a:bodyPr wrap="square" rtlCol="0">
            <a:spAutoFit/>
          </a:bodyPr>
          <a:lstStyle/>
          <a:p>
            <a:pPr algn="ctr"/>
            <a:r>
              <a:rPr lang="en-CA" sz="2200" dirty="0"/>
              <a:t>Canadian trained PTs’ Physiotherapy Competency Examination success </a:t>
            </a:r>
          </a:p>
          <a:p>
            <a:pPr algn="ctr"/>
            <a:r>
              <a:rPr lang="en-CA" sz="2200" dirty="0"/>
              <a:t>rates are </a:t>
            </a:r>
            <a:r>
              <a:rPr lang="en-CA" sz="2200" b="1" u="sng" dirty="0">
                <a:solidFill>
                  <a:srgbClr val="FF0000"/>
                </a:solidFill>
              </a:rPr>
              <a:t>94% and 92%</a:t>
            </a:r>
            <a:r>
              <a:rPr lang="en-CA" sz="2200" dirty="0"/>
              <a:t> on written and clinical exams</a:t>
            </a:r>
          </a:p>
        </p:txBody>
      </p:sp>
      <p:sp>
        <p:nvSpPr>
          <p:cNvPr id="18" name="TextBox 17"/>
          <p:cNvSpPr txBox="1"/>
          <p:nvPr/>
        </p:nvSpPr>
        <p:spPr>
          <a:xfrm>
            <a:off x="7885586" y="6530001"/>
            <a:ext cx="3562702" cy="276999"/>
          </a:xfrm>
          <a:prstGeom prst="rect">
            <a:avLst/>
          </a:prstGeom>
          <a:noFill/>
        </p:spPr>
        <p:txBody>
          <a:bodyPr wrap="square" rtlCol="0">
            <a:spAutoFit/>
          </a:bodyPr>
          <a:lstStyle/>
          <a:p>
            <a:r>
              <a:rPr lang="en-CA" sz="1200" i="1" dirty="0"/>
              <a:t>(Canadian Alliance of Physiotherapy Regulators , 2018)</a:t>
            </a:r>
          </a:p>
        </p:txBody>
      </p:sp>
      <p:sp>
        <p:nvSpPr>
          <p:cNvPr id="3" name="TextBox 2">
            <a:extLst>
              <a:ext uri="{FF2B5EF4-FFF2-40B4-BE49-F238E27FC236}">
                <a16:creationId xmlns:a16="http://schemas.microsoft.com/office/drawing/2014/main" id="{AC4B9F0A-969C-EE4E-9F4D-16039FE31145}"/>
              </a:ext>
            </a:extLst>
          </p:cNvPr>
          <p:cNvSpPr txBox="1"/>
          <p:nvPr/>
        </p:nvSpPr>
        <p:spPr>
          <a:xfrm>
            <a:off x="914915" y="1189419"/>
            <a:ext cx="11135134" cy="892552"/>
          </a:xfrm>
          <a:prstGeom prst="rect">
            <a:avLst/>
          </a:prstGeom>
          <a:noFill/>
        </p:spPr>
        <p:txBody>
          <a:bodyPr wrap="square" rtlCol="0">
            <a:spAutoFit/>
          </a:bodyPr>
          <a:lstStyle/>
          <a:p>
            <a:r>
              <a:rPr lang="en-US" sz="2600" dirty="0"/>
              <a:t>To practice as a registered physiotherapist in Canada, it is MANDATORY to pass both the written and clinical components of the professional competency exam.</a:t>
            </a:r>
            <a:endParaRPr lang="en-US" sz="3500" dirty="0"/>
          </a:p>
        </p:txBody>
      </p:sp>
      <p:cxnSp>
        <p:nvCxnSpPr>
          <p:cNvPr id="8" name="Straight Connector 7">
            <a:extLst>
              <a:ext uri="{FF2B5EF4-FFF2-40B4-BE49-F238E27FC236}">
                <a16:creationId xmlns:a16="http://schemas.microsoft.com/office/drawing/2014/main" id="{09AED4F2-1D48-B14F-AEA2-716025701165}"/>
              </a:ext>
            </a:extLst>
          </p:cNvPr>
          <p:cNvCxnSpPr/>
          <p:nvPr/>
        </p:nvCxnSpPr>
        <p:spPr>
          <a:xfrm>
            <a:off x="3907536" y="2816352"/>
            <a:ext cx="8284464"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066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AEC83-9191-CB44-8240-80A4628D48EE}"/>
              </a:ext>
            </a:extLst>
          </p:cNvPr>
          <p:cNvSpPr>
            <a:spLocks noGrp="1"/>
          </p:cNvSpPr>
          <p:nvPr>
            <p:ph type="title"/>
          </p:nvPr>
        </p:nvSpPr>
        <p:spPr/>
        <p:txBody>
          <a:bodyPr>
            <a:normAutofit/>
          </a:bodyPr>
          <a:lstStyle/>
          <a:p>
            <a:pPr algn="ctr"/>
            <a:r>
              <a:rPr lang="en-US" sz="3500" dirty="0"/>
              <a:t>Ontario Internationally Educated Physical therapy Bridging (OIEPB) Program</a:t>
            </a:r>
          </a:p>
        </p:txBody>
      </p:sp>
      <p:sp>
        <p:nvSpPr>
          <p:cNvPr id="3" name="Content Placeholder 2">
            <a:extLst>
              <a:ext uri="{FF2B5EF4-FFF2-40B4-BE49-F238E27FC236}">
                <a16:creationId xmlns:a16="http://schemas.microsoft.com/office/drawing/2014/main" id="{53D7769C-B15F-4246-8C91-EB95C37E93C6}"/>
              </a:ext>
            </a:extLst>
          </p:cNvPr>
          <p:cNvSpPr>
            <a:spLocks noGrp="1"/>
          </p:cNvSpPr>
          <p:nvPr>
            <p:ph idx="1"/>
          </p:nvPr>
        </p:nvSpPr>
        <p:spPr>
          <a:xfrm>
            <a:off x="1251678" y="1710267"/>
            <a:ext cx="10178322" cy="4910666"/>
          </a:xfrm>
        </p:spPr>
        <p:txBody>
          <a:bodyPr>
            <a:noAutofit/>
          </a:bodyPr>
          <a:lstStyle/>
          <a:p>
            <a:r>
              <a:rPr lang="en-US" sz="2500" dirty="0"/>
              <a:t>Educational program </a:t>
            </a:r>
          </a:p>
          <a:p>
            <a:pPr lvl="1"/>
            <a:r>
              <a:rPr lang="en-US" sz="2500" dirty="0"/>
              <a:t>Clinical and course base materials </a:t>
            </a:r>
          </a:p>
          <a:p>
            <a:pPr marL="457200" lvl="1" indent="0">
              <a:buNone/>
            </a:pPr>
            <a:endParaRPr lang="en-US" sz="2500" dirty="0"/>
          </a:p>
          <a:p>
            <a:pPr marL="457200" lvl="1" indent="0">
              <a:buNone/>
            </a:pPr>
            <a:endParaRPr lang="en-US" sz="2500" dirty="0"/>
          </a:p>
          <a:p>
            <a:pPr marL="457200" lvl="1" indent="0">
              <a:buNone/>
            </a:pPr>
            <a:r>
              <a:rPr lang="en-US" sz="2500" dirty="0"/>
              <a:t>Stated Goal: </a:t>
            </a:r>
          </a:p>
          <a:p>
            <a:pPr marL="914400" lvl="2" indent="0" algn="ctr">
              <a:buNone/>
            </a:pPr>
            <a:r>
              <a:rPr lang="en-US" sz="2500" b="1" dirty="0">
                <a:solidFill>
                  <a:schemeClr val="tx1"/>
                </a:solidFill>
              </a:rPr>
              <a:t>"</a:t>
            </a:r>
            <a:r>
              <a:rPr lang="en-CA" sz="2500" b="1" dirty="0">
                <a:solidFill>
                  <a:schemeClr val="tx1"/>
                </a:solidFill>
              </a:rPr>
              <a:t> to enhance the internationally educated physiotherapist’s (IEPTs) professional and clinical competencies to qualify for practice as an autonomous practitioner within the Canadian health care system.”</a:t>
            </a:r>
          </a:p>
          <a:p>
            <a:pPr marL="0" indent="0" algn="ctr">
              <a:buNone/>
            </a:pPr>
            <a:br>
              <a:rPr lang="en-CA" sz="2500" b="1" dirty="0">
                <a:solidFill>
                  <a:schemeClr val="tx1"/>
                </a:solidFill>
              </a:rPr>
            </a:br>
            <a:endParaRPr lang="en-CA" sz="2500" b="1" dirty="0">
              <a:solidFill>
                <a:schemeClr val="tx1"/>
              </a:solidFill>
            </a:endParaRPr>
          </a:p>
          <a:p>
            <a:pPr marL="914400" lvl="2" indent="0" algn="ctr">
              <a:buNone/>
            </a:pPr>
            <a:endParaRPr lang="en-US" sz="2500" dirty="0">
              <a:solidFill>
                <a:schemeClr val="tx1"/>
              </a:solidFill>
            </a:endParaRPr>
          </a:p>
          <a:p>
            <a:pPr marL="1828800" lvl="4" indent="0" algn="ctr">
              <a:buNone/>
            </a:pPr>
            <a:r>
              <a:rPr lang="en-US" sz="2500" b="1" dirty="0">
                <a:solidFill>
                  <a:schemeClr val="tx1"/>
                </a:solidFill>
              </a:rPr>
              <a:t>				</a:t>
            </a:r>
          </a:p>
          <a:p>
            <a:pPr marL="1828800" lvl="4" indent="0" algn="ctr">
              <a:buNone/>
            </a:pPr>
            <a:r>
              <a:rPr lang="en-US" sz="2500" b="1" dirty="0">
                <a:solidFill>
                  <a:schemeClr val="tx1"/>
                </a:solidFill>
              </a:rPr>
              <a:t>				</a:t>
            </a:r>
          </a:p>
          <a:p>
            <a:pPr marL="1828800" lvl="4" indent="0">
              <a:buNone/>
            </a:pPr>
            <a:r>
              <a:rPr lang="en-US" sz="2500" b="1" dirty="0">
                <a:solidFill>
                  <a:schemeClr val="tx1"/>
                </a:solidFill>
              </a:rPr>
              <a:t>			</a:t>
            </a:r>
            <a:endParaRPr lang="en-US" sz="2500" b="1" dirty="0"/>
          </a:p>
        </p:txBody>
      </p:sp>
      <p:sp>
        <p:nvSpPr>
          <p:cNvPr id="4" name="TextBox 3">
            <a:extLst>
              <a:ext uri="{FF2B5EF4-FFF2-40B4-BE49-F238E27FC236}">
                <a16:creationId xmlns:a16="http://schemas.microsoft.com/office/drawing/2014/main" id="{70C8C257-2EB3-0545-8C57-E8500F65E695}"/>
              </a:ext>
            </a:extLst>
          </p:cNvPr>
          <p:cNvSpPr txBox="1"/>
          <p:nvPr/>
        </p:nvSpPr>
        <p:spPr>
          <a:xfrm>
            <a:off x="9964534" y="6251601"/>
            <a:ext cx="1465466" cy="369332"/>
          </a:xfrm>
          <a:prstGeom prst="rect">
            <a:avLst/>
          </a:prstGeom>
          <a:noFill/>
        </p:spPr>
        <p:txBody>
          <a:bodyPr wrap="none" rtlCol="0">
            <a:spAutoFit/>
          </a:bodyPr>
          <a:lstStyle/>
          <a:p>
            <a:r>
              <a:rPr lang="en-US" dirty="0"/>
              <a:t>(OIEBP, 2018)</a:t>
            </a:r>
          </a:p>
        </p:txBody>
      </p:sp>
    </p:spTree>
    <p:extLst>
      <p:ext uri="{BB962C8B-B14F-4D97-AF65-F5344CB8AC3E}">
        <p14:creationId xmlns:p14="http://schemas.microsoft.com/office/powerpoint/2010/main" val="11290010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 - &amp;quot;Presentation outline &amp;quot;&quot;/&gt;&lt;property id=&quot;20307&quot; value=&quot;258&quot;/&gt;&lt;/object&gt;&lt;object type=&quot;3&quot; unique_id=&quot;10005&quot;&gt;&lt;property id=&quot;20148&quot; value=&quot;5&quot;/&gt;&lt;property id=&quot;20300&quot; value=&quot;Slide 3 - &amp;quot;Learning Objectives&amp;quot;&quot;/&gt;&lt;property id=&quot;20307&quot; value=&quot;308&quot;/&gt;&lt;/object&gt;&lt;object type=&quot;3&quot; unique_id=&quot;10006&quot;&gt;&lt;property id=&quot;20148&quot; value=&quot;5&quot;/&gt;&lt;property id=&quot;20300&quot; value=&quot;Slide 4 - &amp;quot;Background&amp;quot;&quot;/&gt;&lt;property id=&quot;20307&quot; value=&quot;301&quot;/&gt;&lt;/object&gt;&lt;object type=&quot;3&quot; unique_id=&quot;10007&quot;&gt;&lt;property id=&quot;20148&quot; value=&quot;5&quot;/&gt;&lt;property id=&quot;20300&quot; value=&quot;Slide 5 - &amp;quot;Who is an Internationally educated physiotherapist&amp;quot;&quot;/&gt;&lt;property id=&quot;20307&quot; value=&quot;303&quot;/&gt;&lt;/object&gt;&lt;object type=&quot;3&quot; unique_id=&quot;10008&quot;&gt;&lt;property id=&quot;20148&quot; value=&quot;5&quot;/&gt;&lt;property id=&quot;20300&quot; value=&quot;Slide 6&quot;/&gt;&lt;property id=&quot;20307&quot; value=&quot;302&quot;/&gt;&lt;/object&gt;&lt;object type=&quot;3&quot; unique_id=&quot;10009&quot;&gt;&lt;property id=&quot;20148&quot; value=&quot;5&quot;/&gt;&lt;property id=&quot;20300&quot; value=&quot;Slide 7 - &amp;quot;Top 10 Source Countries 2015&amp;quot;&quot;/&gt;&lt;property id=&quot;20307&quot; value=&quot;336&quot;/&gt;&lt;/object&gt;&lt;object type=&quot;3&quot; unique_id=&quot;10010&quot;&gt;&lt;property id=&quot;20148&quot; value=&quot;5&quot;/&gt;&lt;property id=&quot;20300&quot; value=&quot;Slide 8 - &amp;quot;background&amp;quot;&quot;/&gt;&lt;property id=&quot;20307&quot; value=&quot;259&quot;/&gt;&lt;/object&gt;&lt;object type=&quot;3&quot; unique_id=&quot;10011&quot;&gt;&lt;property id=&quot;20148&quot; value=&quot;5&quot;/&gt;&lt;property id=&quot;20300&quot; value=&quot;Slide 9 - &amp;quot;Ontario Internationally Educated Physical therapy Bridging (OIEPB) Program&amp;quot;&quot;/&gt;&lt;property id=&quot;20307&quot; value=&quot;304&quot;/&gt;&lt;/object&gt;&lt;object type=&quot;3&quot; unique_id=&quot;10012&quot;&gt;&lt;property id=&quot;20148&quot; value=&quot;5&quot;/&gt;&lt;property id=&quot;20300&quot; value=&quot;Slide 10 - &amp;quot;The Comprehensive Bridging program&amp;quot;&quot;/&gt;&lt;property id=&quot;20307&quot; value=&quot;305&quot;/&gt;&lt;/object&gt;&lt;object type=&quot;3&quot; unique_id=&quot;10013&quot;&gt;&lt;property id=&quot;20148&quot; value=&quot;5&quot;/&gt;&lt;property id=&quot;20300&quot; value=&quot;Slide 11 - &amp;quot;Success story&amp;quot;&quot;/&gt;&lt;property id=&quot;20307&quot; value=&quot;306&quot;/&gt;&lt;/object&gt;&lt;object type=&quot;3&quot; unique_id=&quot;10014&quot;&gt;&lt;property id=&quot;20148&quot; value=&quot;5&quot;/&gt;&lt;property id=&quot;20300&quot; value=&quot;Slide 12 - &amp;quot;Research Questions&amp;quot;&quot;/&gt;&lt;property id=&quot;20307&quot; value=&quot;307&quot;/&gt;&lt;/object&gt;&lt;object type=&quot;3&quot; unique_id=&quot;10015&quot;&gt;&lt;property id=&quot;20148&quot; value=&quot;5&quot;/&gt;&lt;property id=&quot;20300&quot; value=&quot;Slide 13 - &amp;quot;Research Process&amp;quot;&quot;/&gt;&lt;property id=&quot;20307&quot; value=&quot;309&quot;/&gt;&lt;/object&gt;&lt;object type=&quot;3&quot; unique_id=&quot;10016&quot;&gt;&lt;property id=&quot;20148&quot; value=&quot;5&quot;/&gt;&lt;property id=&quot;20300&quot; value=&quot;Slide 14 - &amp;quot;About the OIEPB Program and its learners&amp;quot;&quot;/&gt;&lt;property id=&quot;20307&quot; value=&quot;263&quot;/&gt;&lt;/object&gt;&lt;object type=&quot;3&quot; unique_id=&quot;10017&quot;&gt;&lt;property id=&quot;20148&quot; value=&quot;5&quot;/&gt;&lt;property id=&quot;20300&quot; value=&quot;Slide 15 - &amp;quot;ACP Scoring &amp;quot;&quot;/&gt;&lt;property id=&quot;20307&quot; value=&quot;311&quot;/&gt;&lt;/object&gt;&lt;object type=&quot;3&quot; unique_id=&quot;10018&quot;&gt;&lt;property id=&quot;20148&quot; value=&quot;5&quot;/&gt;&lt;property id=&quot;20300&quot; value=&quot;Slide 16 - &amp;quot;ACP Scores&amp;quot;&quot;/&gt;&lt;property id=&quot;20307&quot; value=&quot;312&quot;/&gt;&lt;/object&gt;&lt;object type=&quot;3&quot; unique_id=&quot;10019&quot;&gt;&lt;property id=&quot;20148&quot; value=&quot;5&quot;/&gt;&lt;property id=&quot;20300&quot; value=&quot;Slide 17 - &amp;quot;Data analysis &amp;quot;&quot;/&gt;&lt;property id=&quot;20307&quot; value=&quot;314&quot;/&gt;&lt;/object&gt;&lt;object type=&quot;3&quot; unique_id=&quot;10020&quot;&gt;&lt;property id=&quot;20148&quot; value=&quot;5&quot;/&gt;&lt;property id=&quot;20300&quot; value=&quot;Slide 18 - &amp;quot;Findings- Item level description&amp;quot;&quot;/&gt;&lt;property id=&quot;20307&quot; value=&quot;313&quot;/&gt;&lt;/object&gt;&lt;object type=&quot;3&quot; unique_id=&quot;10021&quot;&gt;&lt;property id=&quot;20148&quot; value=&quot;5&quot;/&gt;&lt;property id=&quot;20300&quot; value=&quot;Slide 19 - &amp;quot;ACP MEAN SCores&amp;quot;&quot;/&gt;&lt;property id=&quot;20307&quot; value=&quot;315&quot;/&gt;&lt;/object&gt;&lt;object type=&quot;3&quot; unique_id=&quot;10022&quot;&gt;&lt;property id=&quot;20148&quot; value=&quot;5&quot;/&gt;&lt;property id=&quot;20300&quot; value=&quot;Slide 20 - &amp;quot;Results – individual pattern categorisation&amp;quot;&quot;/&gt;&lt;property id=&quot;20307&quot; value=&quot;310&quot;/&gt;&lt;/object&gt;&lt;object type=&quot;3&quot; unique_id=&quot;10023&quot;&gt;&lt;property id=&quot;20148&quot; value=&quot;5&quot;/&gt;&lt;property id=&quot;20300&quot; value=&quot;Slide 21 - &amp;quot;Category 1- High performance throughout &amp;quot;&quot;/&gt;&lt;property id=&quot;20307&quot; value=&quot;316&quot;/&gt;&lt;/object&gt;&lt;object type=&quot;3&quot; unique_id=&quot;10024&quot;&gt;&lt;property id=&quot;20148&quot; value=&quot;5&quot;/&gt;&lt;property id=&quot;20300&quot; value=&quot;Slide 22 - &amp;quot;Category 2-highly improved&amp;quot;&quot;/&gt;&lt;property id=&quot;20307&quot; value=&quot;317&quot;/&gt;&lt;/object&gt;&lt;object type=&quot;3&quot; unique_id=&quot;10025&quot;&gt;&lt;property id=&quot;20148&quot; value=&quot;5&quot;/&gt;&lt;property id=&quot;20300&quot; value=&quot;Slide 23 - &amp;quot;Category 3- Moderately improved&amp;quot;&quot;/&gt;&lt;property id=&quot;20307&quot; value=&quot;318&quot;/&gt;&lt;/object&gt;&lt;object type=&quot;3&quot; unique_id=&quot;10026&quot;&gt;&lt;property id=&quot;20148&quot; value=&quot;5&quot;/&gt;&lt;property id=&quot;20300&quot; value=&quot;Slide 24 - &amp;quot;Category 4- Moderate throughout&amp;quot;&quot;/&gt;&lt;property id=&quot;20307&quot; value=&quot;319&quot;/&gt;&lt;/object&gt;&lt;object type=&quot;3&quot; unique_id=&quot;10027&quot;&gt;&lt;property id=&quot;20148&quot; value=&quot;5&quot;/&gt;&lt;property id=&quot;20300&quot; value=&quot;Slide 25 - &amp;quot;Category 5 -low performance&amp;quot;&quot;/&gt;&lt;property id=&quot;20307&quot; value=&quot;320&quot;/&gt;&lt;/object&gt;&lt;object type=&quot;3&quot; unique_id=&quot;10028&quot;&gt;&lt;property id=&quot;20148&quot; value=&quot;5&quot;/&gt;&lt;property id=&quot;20300&quot; value=&quot;Slide 26 - &amp;quot;ACP comment section &amp;quot;&quot;/&gt;&lt;property id=&quot;20307&quot; value=&quot;321&quot;/&gt;&lt;/object&gt;&lt;object type=&quot;3&quot; unique_id=&quot;10029&quot;&gt;&lt;property id=&quot;20148&quot; value=&quot;5&quot;/&gt;&lt;property id=&quot;20300&quot; value=&quot;Slide 27 - &amp;quot;9 comment box&amp;quot;&quot;/&gt;&lt;property id=&quot;20307&quot; value=&quot;322&quot;/&gt;&lt;/object&gt;&lt;object type=&quot;3&quot; unique_id=&quot;10030&quot;&gt;&lt;property id=&quot;20148&quot; value=&quot;5&quot;/&gt;&lt;property id=&quot;20300&quot; value=&quot;Slide 28 - &amp;quot;Data Sets&amp;quot;&quot;/&gt;&lt;property id=&quot;20307&quot; value=&quot;264&quot;/&gt;&lt;/object&gt;&lt;object type=&quot;3&quot; unique_id=&quot;10031&quot;&gt;&lt;property id=&quot;20148&quot; value=&quot;5&quot;/&gt;&lt;property id=&quot;20300&quot; value=&quot;Slide 29 - &amp;quot;Data analysis&amp;quot;&quot;/&gt;&lt;property id=&quot;20307&quot; value=&quot;265&quot;/&gt;&lt;/object&gt;&lt;object type=&quot;3&quot; unique_id=&quot;10032&quot;&gt;&lt;property id=&quot;20148&quot; value=&quot;5&quot;/&gt;&lt;property id=&quot;20300&quot; value=&quot;Slide 30 - &amp;quot;Data analysis / Results Summary &amp;quot;&quot;/&gt;&lt;property id=&quot;20307&quot; value=&quot;266&quot;/&gt;&lt;/object&gt;&lt;object type=&quot;3&quot; unique_id=&quot;10033&quot;&gt;&lt;property id=&quot;20148&quot; value=&quot;5&quot;/&gt;&lt;property id=&quot;20300&quot; value=&quot;Slide 31 - &amp;quot;Results- Within Role subcategories&amp;quot;&quot;/&gt;&lt;property id=&quot;20307&quot; value=&quot;267&quot;/&gt;&lt;/object&gt;&lt;object type=&quot;3&quot; unique_id=&quot;10034&quot;&gt;&lt;property id=&quot;20148&quot; value=&quot;5&quot;/&gt;&lt;property id=&quot;20300&quot; value=&quot;Slide 32 - &amp;quot;Result- With Roles subcategories &amp;quot;&quot;/&gt;&lt;property id=&quot;20307&quot; value=&quot;268&quot;/&gt;&lt;/object&gt;&lt;object type=&quot;3&quot; unique_id=&quot;10035&quot;&gt;&lt;property id=&quot;20148&quot; value=&quot;5&quot;/&gt;&lt;property id=&quot;20300&quot; value=&quot;Slide 33 - &amp;quot;Results: within Roles Subcategory&amp;quot;&quot;/&gt;&lt;property id=&quot;20307&quot; value=&quot;325&quot;/&gt;&lt;/object&gt;&lt;object type=&quot;3&quot; unique_id=&quot;10036&quot;&gt;&lt;property id=&quot;20148&quot; value=&quot;5&quot;/&gt;&lt;property id=&quot;20300&quot; value=&quot;Slide 34 - &amp;quot;Results- Within Role subcategories &amp;quot;&quot;/&gt;&lt;property id=&quot;20307&quot; value=&quot;269&quot;/&gt;&lt;/object&gt;&lt;object type=&quot;3&quot; unique_id=&quot;10037&quot;&gt;&lt;property id=&quot;20148&quot; value=&quot;5&quot;/&gt;&lt;property id=&quot;20300&quot; value=&quot;Slide 35 - &amp;quot;Result- within role subcategories&amp;quot;&quot;/&gt;&lt;property id=&quot;20307&quot; value=&quot;326&quot;/&gt;&lt;/object&gt;&lt;object type=&quot;3&quot; unique_id=&quot;10038&quot;&gt;&lt;property id=&quot;20148&quot; value=&quot;5&quot;/&gt;&lt;property id=&quot;20300&quot; value=&quot;Slide 36 - &amp;quot;Result- With Roles Subcategories&amp;quot;&quot;/&gt;&lt;property id=&quot;20307&quot; value=&quot;270&quot;/&gt;&lt;/object&gt;&lt;object type=&quot;3&quot; unique_id=&quot;10039&quot;&gt;&lt;property id=&quot;20148&quot; value=&quot;5&quot;/&gt;&lt;property id=&quot;20300&quot; value=&quot;Slide 37 - &amp;quot;Result-With roles Subcategories  &amp;quot;&quot;/&gt;&lt;property id=&quot;20307&quot; value=&quot;327&quot;/&gt;&lt;/object&gt;&lt;object type=&quot;3&quot; unique_id=&quot;10040&quot;&gt;&lt;property id=&quot;20148&quot; value=&quot;5&quot;/&gt;&lt;property id=&quot;20300&quot; value=&quot;Slide 38 - &amp;quot;Descriptive synthesis of the competencies &amp;amp; deficiencies for IEPTS&amp;quot;&quot;/&gt;&lt;property id=&quot;20307&quot; value=&quot;271&quot;/&gt;&lt;/object&gt;&lt;object type=&quot;3&quot; unique_id=&quot;10041&quot;&gt;&lt;property id=&quot;20148&quot; value=&quot;5&quot;/&gt;&lt;property id=&quot;20300&quot; value=&quot;Slide 39 - &amp;quot;Significance / Further research&amp;quot;&quot;/&gt;&lt;property id=&quot;20307&quot; value=&quot;273&quot;/&gt;&lt;/object&gt;&lt;object type=&quot;3&quot; unique_id=&quot;10042&quot;&gt;&lt;property id=&quot;20148&quot; value=&quot;5&quot;/&gt;&lt;property id=&quot;20300&quot; value=&quot;Slide 40 - &amp;quot;Summary about scores&amp;quot;&quot;/&gt;&lt;property id=&quot;20307&quot; value=&quot;330&quot;/&gt;&lt;/object&gt;&lt;object type=&quot;3&quot; unique_id=&quot;10043&quot;&gt;&lt;property id=&quot;20148&quot; value=&quot;5&quot;/&gt;&lt;property id=&quot;20300&quot; value=&quot;Slide 41 - &amp;quot;Summary about comments &amp;quot;&quot;/&gt;&lt;property id=&quot;20307&quot; value=&quot;335&quot;/&gt;&lt;/object&gt;&lt;object type=&quot;3&quot; unique_id=&quot;10044&quot;&gt;&lt;property id=&quot;20148&quot; value=&quot;5&quot;/&gt;&lt;property id=&quot;20300&quot; value=&quot;Slide 42 - &amp;quot;Trustworthiness / Limitations&amp;quot;&quot;/&gt;&lt;property id=&quot;20307&quot; value=&quot;272&quot;/&gt;&lt;/object&gt;&lt;object type=&quot;3&quot; unique_id=&quot;10045&quot;&gt;&lt;property id=&quot;20148&quot; value=&quot;5&quot;/&gt;&lt;property id=&quot;20300&quot; value=&quot;Slide 43 - &amp;quot;Acknowledgments&amp;quot;&quot;/&gt;&lt;property id=&quot;20307&quot; value=&quot;331&quot;/&gt;&lt;/object&gt;&lt;object type=&quot;3&quot; unique_id=&quot;10046&quot;&gt;&lt;property id=&quot;20148&quot; value=&quot;5&quot;/&gt;&lt;property id=&quot;20300&quot; value=&quot;Slide 44&quot;/&gt;&lt;property id=&quot;20307&quot; value=&quot;332&quot;/&gt;&lt;/object&gt;&lt;object type=&quot;3&quot; unique_id=&quot;10047&quot;&gt;&lt;property id=&quot;20148&quot; value=&quot;5&quot;/&gt;&lt;property id=&quot;20300&quot; value=&quot;Slide 45&quot;/&gt;&lt;property id=&quot;20307&quot; value=&quot;333&quot;/&gt;&lt;/object&gt;&lt;object type=&quot;3&quot; unique_id=&quot;10048&quot;&gt;&lt;property id=&quot;20148&quot; value=&quot;5&quot;/&gt;&lt;property id=&quot;20300&quot; value=&quot;Slide 46&quot;/&gt;&lt;property id=&quot;20307&quot; value=&quot;334&quot;/&gt;&lt;/object&gt;&lt;object type=&quot;3&quot; unique_id=&quot;10049&quot;&gt;&lt;property id=&quot;20148&quot; value=&quot;5&quot;/&gt;&lt;property id=&quot;20300&quot; value=&quot;Slide 47&quot;/&gt;&lt;property id=&quot;20307&quot; value=&quot;337&quot;/&gt;&lt;/object&gt;&lt;/object&gt;&lt;object type=&quot;8&quot; unique_id=&quot;10098&quot;&gt;&lt;/object&gt;&lt;/object&gt;&lt;/database&gt;"/>
  <p:tag name="MMPROD_NEXTUNIQUEID" val="10009"/>
  <p:tag name="SECTOMILLISECCONVERTED" val="1"/>
</p:tagLst>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{4A2026B5-13D4-994E-9102-F7FBDB92D221}tf10001071</Template>
  <TotalTime>3129</TotalTime>
  <Words>3340</Words>
  <Application>Microsoft Office PowerPoint</Application>
  <PresentationFormat>Widescreen</PresentationFormat>
  <Paragraphs>504</Paragraphs>
  <Slides>47</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Calibri</vt:lpstr>
      <vt:lpstr>Gill Sans MT</vt:lpstr>
      <vt:lpstr>Impact</vt:lpstr>
      <vt:lpstr>Palatino Linotype</vt:lpstr>
      <vt:lpstr>Times New Roman</vt:lpstr>
      <vt:lpstr>Times-Roman</vt:lpstr>
      <vt:lpstr>Wingdings</vt:lpstr>
      <vt:lpstr>Badge</vt:lpstr>
      <vt:lpstr>PowerPoint Presentation</vt:lpstr>
      <vt:lpstr>Presentation outline </vt:lpstr>
      <vt:lpstr>Learning Objectives</vt:lpstr>
      <vt:lpstr>Background</vt:lpstr>
      <vt:lpstr>Who is an Internationally educated physiotherapist</vt:lpstr>
      <vt:lpstr>PowerPoint Presentation</vt:lpstr>
      <vt:lpstr>Top 10 Source Countries 2015</vt:lpstr>
      <vt:lpstr>background</vt:lpstr>
      <vt:lpstr>Ontario Internationally Educated Physical therapy Bridging (OIEPB) Program</vt:lpstr>
      <vt:lpstr>The Comprehensive Bridging program</vt:lpstr>
      <vt:lpstr>Success story</vt:lpstr>
      <vt:lpstr>Research Questions</vt:lpstr>
      <vt:lpstr>Research Process</vt:lpstr>
      <vt:lpstr>About the OIEPB Program and its learners</vt:lpstr>
      <vt:lpstr>ACP Scoring </vt:lpstr>
      <vt:lpstr>ACP Scores</vt:lpstr>
      <vt:lpstr>Data analysis </vt:lpstr>
      <vt:lpstr>Findings- Item level description</vt:lpstr>
      <vt:lpstr>ACP MEAN SCores</vt:lpstr>
      <vt:lpstr>Results – individual pattern categorisation</vt:lpstr>
      <vt:lpstr>Category 1- High performance throughout </vt:lpstr>
      <vt:lpstr>Category 2-highly improved</vt:lpstr>
      <vt:lpstr>Category 3- Moderately improved</vt:lpstr>
      <vt:lpstr>Category 4- Moderate throughout</vt:lpstr>
      <vt:lpstr>Category 5 -low performance</vt:lpstr>
      <vt:lpstr>ACP comment section </vt:lpstr>
      <vt:lpstr>9 comment box</vt:lpstr>
      <vt:lpstr>Data Sets</vt:lpstr>
      <vt:lpstr>Data analysis</vt:lpstr>
      <vt:lpstr>Data analysis / Results Summary </vt:lpstr>
      <vt:lpstr>Results- Within Role subcategories</vt:lpstr>
      <vt:lpstr>Result- With Roles subcategories </vt:lpstr>
      <vt:lpstr>Results: within Roles Subcategory</vt:lpstr>
      <vt:lpstr>Results- Within Role subcategories </vt:lpstr>
      <vt:lpstr>Result- within role subcategories</vt:lpstr>
      <vt:lpstr>Result- With Roles Subcategories</vt:lpstr>
      <vt:lpstr>Result-With roles Subcategories  </vt:lpstr>
      <vt:lpstr>Descriptive synthesis of the competencies &amp; deficiencies for IEPTS</vt:lpstr>
      <vt:lpstr>Significance / Further research</vt:lpstr>
      <vt:lpstr>Summary about scores</vt:lpstr>
      <vt:lpstr>Summary about comments </vt:lpstr>
      <vt:lpstr>Trustworthiness / Limitations</vt:lpstr>
      <vt:lpstr>Acknowledgments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Kalu</dc:creator>
  <cp:lastModifiedBy>Leigh Anne Butler</cp:lastModifiedBy>
  <cp:revision>130</cp:revision>
  <cp:lastPrinted>2018-04-04T16:53:05Z</cp:lastPrinted>
  <dcterms:created xsi:type="dcterms:W3CDTF">2018-03-22T21:40:25Z</dcterms:created>
  <dcterms:modified xsi:type="dcterms:W3CDTF">2018-04-24T13:43:30Z</dcterms:modified>
</cp:coreProperties>
</file>